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83C661-5A51-424E-90B6-C90174E72445}" type="doc">
      <dgm:prSet loTypeId="urn:microsoft.com/office/officeart/2009/layout/ReverseList" loCatId="relationship" qsTypeId="urn:microsoft.com/office/officeart/2009/2/quickstyle/3d8" qsCatId="3D" csTypeId="urn:microsoft.com/office/officeart/2005/8/colors/accent2_2" csCatId="accent2" phldr="1"/>
      <dgm:spPr>
        <a:scene3d>
          <a:camera prst="perspectiveHeroicExtremeRightFacing" zoom="82000">
            <a:rot lat="21000000" lon="21000000" rev="180000"/>
          </a:camera>
          <a:lightRig rig="morning" dir="t">
            <a:rot lat="0" lon="0" rev="20400000"/>
          </a:lightRig>
        </a:scene3d>
      </dgm:spPr>
      <dgm:t>
        <a:bodyPr/>
        <a:lstStyle/>
        <a:p>
          <a:endParaRPr lang="sr-Latn-RS"/>
        </a:p>
      </dgm:t>
    </dgm:pt>
    <dgm:pt modelId="{8ED22177-1D83-4BC6-851F-637276A13446}">
      <dgm:prSet phldrT="[Text]" custT="1"/>
      <dgm:spPr/>
      <dgm:t>
        <a:bodyPr/>
        <a:lstStyle/>
        <a:p>
          <a:r>
            <a:rPr lang="sr-Latn-RS" sz="2400" b="1" u="sng" smtClean="0"/>
            <a:t>Proporcionalna zaštita</a:t>
          </a:r>
          <a:r>
            <a:rPr lang="sr-Latn-RS" sz="2400" u="sng" smtClean="0"/>
            <a:t>  </a:t>
          </a:r>
        </a:p>
        <a:p>
          <a:r>
            <a:rPr lang="sr-Latn-RS" sz="2200" b="1" smtClean="0"/>
            <a:t>Kvotna pokrića </a:t>
          </a:r>
          <a:r>
            <a:rPr lang="sr-Latn-RS" sz="2200" smtClean="0"/>
            <a:t>su pogodna za greenfield kompanije, male portfelje i društva manje finansijske snage</a:t>
          </a:r>
        </a:p>
        <a:p>
          <a:r>
            <a:rPr lang="sr-Latn-RS" sz="2200" b="1" smtClean="0"/>
            <a:t>Ekscedentna pokrića</a:t>
          </a:r>
          <a:r>
            <a:rPr lang="sr-Latn-RS" sz="2200" smtClean="0"/>
            <a:t> su pogodna za portfelje ujednačene strukture i srednje veličine</a:t>
          </a:r>
          <a:endParaRPr lang="sr-Latn-RS" sz="2200"/>
        </a:p>
      </dgm:t>
    </dgm:pt>
    <dgm:pt modelId="{FD253903-2AA8-4177-AE97-971765676B68}" type="parTrans" cxnId="{C1D05D5F-A0AC-4C1B-9425-B54054CB6F43}">
      <dgm:prSet/>
      <dgm:spPr/>
      <dgm:t>
        <a:bodyPr/>
        <a:lstStyle/>
        <a:p>
          <a:endParaRPr lang="sr-Latn-RS"/>
        </a:p>
      </dgm:t>
    </dgm:pt>
    <dgm:pt modelId="{C135CF75-FDE7-4ED1-8AF0-5FA99929959F}" type="sibTrans" cxnId="{C1D05D5F-A0AC-4C1B-9425-B54054CB6F43}">
      <dgm:prSet/>
      <dgm:spPr/>
      <dgm:t>
        <a:bodyPr/>
        <a:lstStyle/>
        <a:p>
          <a:endParaRPr lang="sr-Latn-RS"/>
        </a:p>
      </dgm:t>
    </dgm:pt>
    <dgm:pt modelId="{1E94CEAD-C662-468A-8C47-69FCCD350D97}">
      <dgm:prSet phldrT="[Text]"/>
      <dgm:spPr>
        <a:sp3d z="-302400" extrusionH="63500" prstMaterial="matte">
          <a:bevelT w="50800" h="19050" prst="relaxedInset"/>
          <a:contourClr>
            <a:schemeClr val="bg1"/>
          </a:contourClr>
        </a:sp3d>
      </dgm:spPr>
      <dgm:t>
        <a:bodyPr/>
        <a:lstStyle/>
        <a:p>
          <a:r>
            <a:rPr lang="sr-Latn-RS" b="1" u="sng" smtClean="0"/>
            <a:t>Neproporcionalna pokrića</a:t>
          </a:r>
          <a:r>
            <a:rPr lang="sr-Latn-RS" smtClean="0"/>
            <a:t> </a:t>
          </a:r>
        </a:p>
        <a:p>
          <a:r>
            <a:rPr lang="sr-Latn-RS" smtClean="0"/>
            <a:t>pružaju adekvatnu zaštitu u slučaju velikih šteta ili u slučaju kumulacije velikog broja manjih šteta. </a:t>
          </a:r>
          <a:endParaRPr lang="sr-Latn-RS"/>
        </a:p>
      </dgm:t>
    </dgm:pt>
    <dgm:pt modelId="{ED9ADE6D-0728-4B70-92C9-6D99AAD8B691}" type="parTrans" cxnId="{752DBF39-49E8-4873-BF0B-4B76971250E2}">
      <dgm:prSet/>
      <dgm:spPr/>
      <dgm:t>
        <a:bodyPr/>
        <a:lstStyle/>
        <a:p>
          <a:endParaRPr lang="sr-Latn-RS"/>
        </a:p>
      </dgm:t>
    </dgm:pt>
    <dgm:pt modelId="{DBFE12A6-7799-43B6-8261-C88CBDC44FBD}" type="sibTrans" cxnId="{752DBF39-49E8-4873-BF0B-4B76971250E2}">
      <dgm:prSet/>
      <dgm:spPr/>
      <dgm:t>
        <a:bodyPr/>
        <a:lstStyle/>
        <a:p>
          <a:endParaRPr lang="sr-Latn-RS"/>
        </a:p>
      </dgm:t>
    </dgm:pt>
    <dgm:pt modelId="{BBDC8635-7A7B-4702-9EE6-9CB7B4608F6A}" type="pres">
      <dgm:prSet presAssocID="{6A83C661-5A51-424E-90B6-C90174E72445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sr-Latn-RS"/>
        </a:p>
      </dgm:t>
    </dgm:pt>
    <dgm:pt modelId="{8DA7E93B-5D3B-4F64-B390-09EEE6F34D7E}" type="pres">
      <dgm:prSet presAssocID="{6A83C661-5A51-424E-90B6-C90174E72445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39B1B12C-A83D-4193-9F00-EDD7480D090B}" type="pres">
      <dgm:prSet presAssocID="{6A83C661-5A51-424E-90B6-C90174E72445}" presName="LeftNode" presStyleLbl="bgImgPlace1" presStyleIdx="0" presStyleCnt="2" custScaleX="227829" custScaleY="111813" custLinFactNeighborX="-83908" custLinFactNeighborY="-15">
        <dgm:presLayoutVars>
          <dgm:chMax val="2"/>
          <dgm:chPref val="2"/>
        </dgm:presLayoutVars>
      </dgm:prSet>
      <dgm:spPr/>
      <dgm:t>
        <a:bodyPr/>
        <a:lstStyle/>
        <a:p>
          <a:endParaRPr lang="sr-Latn-RS"/>
        </a:p>
      </dgm:t>
    </dgm:pt>
    <dgm:pt modelId="{F04A4DD1-0183-441B-8C13-8D92B1A8132F}" type="pres">
      <dgm:prSet presAssocID="{6A83C661-5A51-424E-90B6-C90174E72445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AA8245D9-9BBF-4763-9BD4-DD610DD46DA0}" type="pres">
      <dgm:prSet presAssocID="{6A83C661-5A51-424E-90B6-C90174E72445}" presName="RightNode" presStyleLbl="bgImgPlace1" presStyleIdx="1" presStyleCnt="2" custScaleX="237343" custScaleY="111813" custLinFactNeighborX="89164" custLinFactNeighborY="-15">
        <dgm:presLayoutVars>
          <dgm:chMax val="0"/>
          <dgm:chPref val="0"/>
        </dgm:presLayoutVars>
      </dgm:prSet>
      <dgm:spPr/>
      <dgm:t>
        <a:bodyPr/>
        <a:lstStyle/>
        <a:p>
          <a:endParaRPr lang="sr-Latn-RS"/>
        </a:p>
      </dgm:t>
    </dgm:pt>
    <dgm:pt modelId="{A4F4AE59-C063-466F-A5DF-420D8366B0F2}" type="pres">
      <dgm:prSet presAssocID="{6A83C661-5A51-424E-90B6-C90174E72445}" presName="TopArrow" presStyleLbl="node1" presStyleIdx="0" presStyleCnt="2"/>
      <dgm:spPr/>
    </dgm:pt>
    <dgm:pt modelId="{3DB2EE53-5A9D-4C9B-91B9-37AE9685CFB6}" type="pres">
      <dgm:prSet presAssocID="{6A83C661-5A51-424E-90B6-C90174E72445}" presName="BottomArrow" presStyleLbl="node1" presStyleIdx="1" presStyleCnt="2"/>
      <dgm:spPr/>
    </dgm:pt>
  </dgm:ptLst>
  <dgm:cxnLst>
    <dgm:cxn modelId="{90914B1A-7788-4B9D-AFE0-E4673C75BEE8}" type="presOf" srcId="{1E94CEAD-C662-468A-8C47-69FCCD350D97}" destId="{F04A4DD1-0183-441B-8C13-8D92B1A8132F}" srcOrd="0" destOrd="0" presId="urn:microsoft.com/office/officeart/2009/layout/ReverseList"/>
    <dgm:cxn modelId="{01620FFE-FF76-4212-9CE9-4A82823107A0}" type="presOf" srcId="{6A83C661-5A51-424E-90B6-C90174E72445}" destId="{BBDC8635-7A7B-4702-9EE6-9CB7B4608F6A}" srcOrd="0" destOrd="0" presId="urn:microsoft.com/office/officeart/2009/layout/ReverseList"/>
    <dgm:cxn modelId="{86475DE1-EC18-4640-9A48-48902D42EC8A}" type="presOf" srcId="{8ED22177-1D83-4BC6-851F-637276A13446}" destId="{39B1B12C-A83D-4193-9F00-EDD7480D090B}" srcOrd="1" destOrd="0" presId="urn:microsoft.com/office/officeart/2009/layout/ReverseList"/>
    <dgm:cxn modelId="{752DBF39-49E8-4873-BF0B-4B76971250E2}" srcId="{6A83C661-5A51-424E-90B6-C90174E72445}" destId="{1E94CEAD-C662-468A-8C47-69FCCD350D97}" srcOrd="1" destOrd="0" parTransId="{ED9ADE6D-0728-4B70-92C9-6D99AAD8B691}" sibTransId="{DBFE12A6-7799-43B6-8261-C88CBDC44FBD}"/>
    <dgm:cxn modelId="{D2184829-3999-4ED8-B40C-2709C1DE457E}" type="presOf" srcId="{1E94CEAD-C662-468A-8C47-69FCCD350D97}" destId="{AA8245D9-9BBF-4763-9BD4-DD610DD46DA0}" srcOrd="1" destOrd="0" presId="urn:microsoft.com/office/officeart/2009/layout/ReverseList"/>
    <dgm:cxn modelId="{C1D05D5F-A0AC-4C1B-9425-B54054CB6F43}" srcId="{6A83C661-5A51-424E-90B6-C90174E72445}" destId="{8ED22177-1D83-4BC6-851F-637276A13446}" srcOrd="0" destOrd="0" parTransId="{FD253903-2AA8-4177-AE97-971765676B68}" sibTransId="{C135CF75-FDE7-4ED1-8AF0-5FA99929959F}"/>
    <dgm:cxn modelId="{9C89EA49-175B-45A0-8B84-ADC526965F37}" type="presOf" srcId="{8ED22177-1D83-4BC6-851F-637276A13446}" destId="{8DA7E93B-5D3B-4F64-B390-09EEE6F34D7E}" srcOrd="0" destOrd="0" presId="urn:microsoft.com/office/officeart/2009/layout/ReverseList"/>
    <dgm:cxn modelId="{B1B26A14-83CE-470B-BD0A-4FB509E5F910}" type="presParOf" srcId="{BBDC8635-7A7B-4702-9EE6-9CB7B4608F6A}" destId="{8DA7E93B-5D3B-4F64-B390-09EEE6F34D7E}" srcOrd="0" destOrd="0" presId="urn:microsoft.com/office/officeart/2009/layout/ReverseList"/>
    <dgm:cxn modelId="{0846E9C3-D0D7-424F-B978-877C29F915D8}" type="presParOf" srcId="{BBDC8635-7A7B-4702-9EE6-9CB7B4608F6A}" destId="{39B1B12C-A83D-4193-9F00-EDD7480D090B}" srcOrd="1" destOrd="0" presId="urn:microsoft.com/office/officeart/2009/layout/ReverseList"/>
    <dgm:cxn modelId="{2FDC36B4-4C53-4DB8-85CB-C861D234F511}" type="presParOf" srcId="{BBDC8635-7A7B-4702-9EE6-9CB7B4608F6A}" destId="{F04A4DD1-0183-441B-8C13-8D92B1A8132F}" srcOrd="2" destOrd="0" presId="urn:microsoft.com/office/officeart/2009/layout/ReverseList"/>
    <dgm:cxn modelId="{93850278-AB8E-4946-B383-C514AF794075}" type="presParOf" srcId="{BBDC8635-7A7B-4702-9EE6-9CB7B4608F6A}" destId="{AA8245D9-9BBF-4763-9BD4-DD610DD46DA0}" srcOrd="3" destOrd="0" presId="urn:microsoft.com/office/officeart/2009/layout/ReverseList"/>
    <dgm:cxn modelId="{4833A67B-AD0E-4C01-A8AE-31B81B28DEBE}" type="presParOf" srcId="{BBDC8635-7A7B-4702-9EE6-9CB7B4608F6A}" destId="{A4F4AE59-C063-466F-A5DF-420D8366B0F2}" srcOrd="4" destOrd="0" presId="urn:microsoft.com/office/officeart/2009/layout/ReverseList"/>
    <dgm:cxn modelId="{C0C0FE89-6E79-40C5-9ABF-3FCEC8453DE1}" type="presParOf" srcId="{BBDC8635-7A7B-4702-9EE6-9CB7B4608F6A}" destId="{3DB2EE53-5A9D-4C9B-91B9-37AE9685CFB6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0BF8EC-EB1B-45F6-A1C6-CEB95FB5B002}" type="doc">
      <dgm:prSet loTypeId="urn:microsoft.com/office/officeart/2005/8/layout/funnel1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sr-Latn-RS"/>
        </a:p>
      </dgm:t>
    </dgm:pt>
    <dgm:pt modelId="{B8E0F465-C99B-4790-AA11-4C59B172BDBC}">
      <dgm:prSet phldrT="[Text]" custT="1"/>
      <dgm:spPr/>
      <dgm:t>
        <a:bodyPr/>
        <a:lstStyle/>
        <a:p>
          <a:r>
            <a:rPr lang="sr-Latn-RS" sz="2000" b="1" u="sng" smtClean="0"/>
            <a:t>Država</a:t>
          </a:r>
          <a:endParaRPr lang="sr-Latn-RS" sz="1600" b="1" u="sng" smtClean="0"/>
        </a:p>
        <a:p>
          <a:r>
            <a:rPr lang="sr-Latn-RS" sz="1600" b="1" smtClean="0"/>
            <a:t>*Smanjenje pritiska na budzet u slucaju prirodnih katastrofa</a:t>
          </a:r>
        </a:p>
        <a:p>
          <a:endParaRPr lang="sr-Latn-RS" sz="1600"/>
        </a:p>
      </dgm:t>
    </dgm:pt>
    <dgm:pt modelId="{8B3934E2-CDFF-412A-835C-431C85CDD387}" type="parTrans" cxnId="{9390C4C7-7902-49AD-B6F0-E161B6AF6749}">
      <dgm:prSet/>
      <dgm:spPr/>
      <dgm:t>
        <a:bodyPr/>
        <a:lstStyle/>
        <a:p>
          <a:endParaRPr lang="sr-Latn-RS"/>
        </a:p>
      </dgm:t>
    </dgm:pt>
    <dgm:pt modelId="{DEAB2FCB-021B-4BF7-87E3-BE85852FFA16}" type="sibTrans" cxnId="{9390C4C7-7902-49AD-B6F0-E161B6AF6749}">
      <dgm:prSet/>
      <dgm:spPr/>
      <dgm:t>
        <a:bodyPr/>
        <a:lstStyle/>
        <a:p>
          <a:endParaRPr lang="sr-Latn-RS"/>
        </a:p>
      </dgm:t>
    </dgm:pt>
    <dgm:pt modelId="{6038A3C2-8F70-4B95-90B4-6D4925BB9FA3}">
      <dgm:prSet phldrT="[Text]" custT="1"/>
      <dgm:spPr/>
      <dgm:t>
        <a:bodyPr/>
        <a:lstStyle/>
        <a:p>
          <a:r>
            <a:rPr lang="sr-Latn-RS" sz="2000" b="1" u="sng" smtClean="0"/>
            <a:t>Vlasnici imovine</a:t>
          </a:r>
        </a:p>
        <a:p>
          <a:r>
            <a:rPr lang="sr-Latn-RS" sz="1600" b="1" smtClean="0"/>
            <a:t>*Obezbedjenje sigurnih sredstava za oporavak</a:t>
          </a:r>
        </a:p>
      </dgm:t>
    </dgm:pt>
    <dgm:pt modelId="{CD8DC563-98B4-41D5-8BC8-1183EA1AABF7}" type="parTrans" cxnId="{900014B4-64CC-4A5A-9C03-3FD4181406C7}">
      <dgm:prSet/>
      <dgm:spPr/>
      <dgm:t>
        <a:bodyPr/>
        <a:lstStyle/>
        <a:p>
          <a:endParaRPr lang="sr-Latn-RS"/>
        </a:p>
      </dgm:t>
    </dgm:pt>
    <dgm:pt modelId="{18D7CA18-9EBC-4080-85A1-7F2AE8BAB4D3}" type="sibTrans" cxnId="{900014B4-64CC-4A5A-9C03-3FD4181406C7}">
      <dgm:prSet/>
      <dgm:spPr/>
      <dgm:t>
        <a:bodyPr/>
        <a:lstStyle/>
        <a:p>
          <a:endParaRPr lang="sr-Latn-RS"/>
        </a:p>
      </dgm:t>
    </dgm:pt>
    <dgm:pt modelId="{14B27FF0-1ECF-46C8-8EFC-8C4EE3D41993}">
      <dgm:prSet phldrT="[Text]" custT="1"/>
      <dgm:spPr/>
      <dgm:t>
        <a:bodyPr/>
        <a:lstStyle/>
        <a:p>
          <a:r>
            <a:rPr lang="sr-Latn-RS" sz="2000" b="1" u="sng" smtClean="0"/>
            <a:t>Sektor osiguranja</a:t>
          </a:r>
          <a:endParaRPr lang="sr-Latn-RS" sz="2000" u="sng" smtClean="0"/>
        </a:p>
        <a:p>
          <a:r>
            <a:rPr lang="sr-Latn-RS" sz="1600" b="1" smtClean="0"/>
            <a:t>*Stabilan rast portfelja</a:t>
          </a:r>
          <a:endParaRPr lang="sr-Latn-RS" sz="1600"/>
        </a:p>
      </dgm:t>
    </dgm:pt>
    <dgm:pt modelId="{1C73EC3B-4F74-4DC6-9E23-AA4969D74EB5}" type="parTrans" cxnId="{EEF1CDED-062C-4AC8-873F-6C7C842D92E5}">
      <dgm:prSet/>
      <dgm:spPr/>
      <dgm:t>
        <a:bodyPr/>
        <a:lstStyle/>
        <a:p>
          <a:endParaRPr lang="sr-Latn-RS"/>
        </a:p>
      </dgm:t>
    </dgm:pt>
    <dgm:pt modelId="{9439F4D1-9870-4416-9469-13795A27942B}" type="sibTrans" cxnId="{EEF1CDED-062C-4AC8-873F-6C7C842D92E5}">
      <dgm:prSet/>
      <dgm:spPr/>
      <dgm:t>
        <a:bodyPr/>
        <a:lstStyle/>
        <a:p>
          <a:endParaRPr lang="sr-Latn-RS"/>
        </a:p>
      </dgm:t>
    </dgm:pt>
    <dgm:pt modelId="{96F9F0A3-D5BF-4892-97A3-EBEEA66BDA05}">
      <dgm:prSet phldrT="[Text]" custT="1"/>
      <dgm:spPr/>
      <dgm:t>
        <a:bodyPr/>
        <a:lstStyle/>
        <a:p>
          <a:r>
            <a:rPr lang="nn-NO" sz="2800" b="1" kern="1200" smtClean="0">
              <a:ln w="15875"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  <a:ea typeface="+mn-ea"/>
              <a:cs typeface="+mn-cs"/>
            </a:rPr>
            <a:t>pretpostavk</a:t>
          </a:r>
          <a:r>
            <a:rPr lang="sr-Latn-RS" sz="2800" b="1" kern="1200" smtClean="0">
              <a:ln w="15875"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  <a:ea typeface="+mn-ea"/>
              <a:cs typeface="+mn-cs"/>
            </a:rPr>
            <a:t>e</a:t>
          </a:r>
          <a:r>
            <a:rPr lang="nn-NO" sz="2800" b="1" kern="1200" smtClean="0">
              <a:ln w="15875"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  <a:ea typeface="+mn-ea"/>
              <a:cs typeface="+mn-cs"/>
            </a:rPr>
            <a:t> za stvaranje jedinstvenog portfelja </a:t>
          </a:r>
          <a:endParaRPr lang="sr-Latn-RS" sz="2800" b="1" kern="1200">
            <a:ln w="15875">
              <a:solidFill>
                <a:schemeClr val="tx1"/>
              </a:solidFill>
            </a:ln>
            <a:solidFill>
              <a:schemeClr val="accent2">
                <a:lumMod val="75000"/>
              </a:schemeClr>
            </a:solidFill>
            <a:effectLst>
              <a:glow rad="63500">
                <a:schemeClr val="accent2">
                  <a:satMod val="175000"/>
                  <a:alpha val="40000"/>
                </a:schemeClr>
              </a:glow>
              <a:outerShdw blurRad="60007" dist="200025" dir="15000000" sy="30000" kx="-1800000" algn="bl" rotWithShape="0">
                <a:prstClr val="black">
                  <a:alpha val="32000"/>
                </a:prstClr>
              </a:outerShdw>
            </a:effectLst>
            <a:latin typeface="+mn-lt"/>
            <a:ea typeface="+mn-ea"/>
            <a:cs typeface="+mn-cs"/>
          </a:endParaRPr>
        </a:p>
      </dgm:t>
    </dgm:pt>
    <dgm:pt modelId="{F90EB974-1DC9-4F6C-93F7-23FF512409E2}" type="parTrans" cxnId="{18E87741-0760-4C79-A4BD-D93D51F9F34A}">
      <dgm:prSet/>
      <dgm:spPr/>
      <dgm:t>
        <a:bodyPr/>
        <a:lstStyle/>
        <a:p>
          <a:endParaRPr lang="sr-Latn-RS"/>
        </a:p>
      </dgm:t>
    </dgm:pt>
    <dgm:pt modelId="{918BE1E6-64EF-4E71-8ED3-B5200183DB3B}" type="sibTrans" cxnId="{18E87741-0760-4C79-A4BD-D93D51F9F34A}">
      <dgm:prSet/>
      <dgm:spPr/>
      <dgm:t>
        <a:bodyPr/>
        <a:lstStyle/>
        <a:p>
          <a:endParaRPr lang="sr-Latn-RS"/>
        </a:p>
      </dgm:t>
    </dgm:pt>
    <dgm:pt modelId="{6647F472-59F4-4670-B251-503F58D0587A}">
      <dgm:prSet/>
      <dgm:spPr/>
      <dgm:t>
        <a:bodyPr/>
        <a:lstStyle/>
        <a:p>
          <a:endParaRPr lang="sr-Latn-RS"/>
        </a:p>
      </dgm:t>
    </dgm:pt>
    <dgm:pt modelId="{3328EDA5-6BA4-480F-8172-3AA298FF651F}" type="parTrans" cxnId="{6400A5E4-89DE-4EC5-ACB3-DBFDAEF19027}">
      <dgm:prSet/>
      <dgm:spPr/>
      <dgm:t>
        <a:bodyPr/>
        <a:lstStyle/>
        <a:p>
          <a:endParaRPr lang="sr-Latn-RS"/>
        </a:p>
      </dgm:t>
    </dgm:pt>
    <dgm:pt modelId="{A3BF7947-4CD5-4F6D-B467-9E61ADDCDDB7}" type="sibTrans" cxnId="{6400A5E4-89DE-4EC5-ACB3-DBFDAEF19027}">
      <dgm:prSet/>
      <dgm:spPr/>
      <dgm:t>
        <a:bodyPr/>
        <a:lstStyle/>
        <a:p>
          <a:endParaRPr lang="sr-Latn-RS"/>
        </a:p>
      </dgm:t>
    </dgm:pt>
    <dgm:pt modelId="{D33B6E64-961A-4E8C-8241-A41C4C000F6A}">
      <dgm:prSet/>
      <dgm:spPr/>
      <dgm:t>
        <a:bodyPr/>
        <a:lstStyle/>
        <a:p>
          <a:endParaRPr lang="sr-Latn-RS"/>
        </a:p>
      </dgm:t>
    </dgm:pt>
    <dgm:pt modelId="{4ECEF080-0AC3-4583-BE57-30B040403E3F}" type="parTrans" cxnId="{80FBC028-E8AD-4213-A351-A71919E0F830}">
      <dgm:prSet/>
      <dgm:spPr/>
      <dgm:t>
        <a:bodyPr/>
        <a:lstStyle/>
        <a:p>
          <a:endParaRPr lang="sr-Latn-RS"/>
        </a:p>
      </dgm:t>
    </dgm:pt>
    <dgm:pt modelId="{F342AA80-FB3A-4E5B-A041-8124F622AF33}" type="sibTrans" cxnId="{80FBC028-E8AD-4213-A351-A71919E0F830}">
      <dgm:prSet/>
      <dgm:spPr/>
      <dgm:t>
        <a:bodyPr/>
        <a:lstStyle/>
        <a:p>
          <a:endParaRPr lang="sr-Latn-RS"/>
        </a:p>
      </dgm:t>
    </dgm:pt>
    <dgm:pt modelId="{8E8DB9D1-D12C-473D-8ED1-684671B2E8F9}">
      <dgm:prSet/>
      <dgm:spPr/>
      <dgm:t>
        <a:bodyPr/>
        <a:lstStyle/>
        <a:p>
          <a:endParaRPr lang="sr-Latn-RS"/>
        </a:p>
      </dgm:t>
    </dgm:pt>
    <dgm:pt modelId="{6D78D46C-4799-48A8-AB53-D2575B2F3ED2}" type="parTrans" cxnId="{0290E032-C519-4643-B10E-3E5416C000E5}">
      <dgm:prSet/>
      <dgm:spPr/>
      <dgm:t>
        <a:bodyPr/>
        <a:lstStyle/>
        <a:p>
          <a:endParaRPr lang="sr-Latn-RS"/>
        </a:p>
      </dgm:t>
    </dgm:pt>
    <dgm:pt modelId="{1DCBECF7-E9B3-470C-A863-59BA973E3E02}" type="sibTrans" cxnId="{0290E032-C519-4643-B10E-3E5416C000E5}">
      <dgm:prSet/>
      <dgm:spPr/>
      <dgm:t>
        <a:bodyPr/>
        <a:lstStyle/>
        <a:p>
          <a:endParaRPr lang="sr-Latn-RS"/>
        </a:p>
      </dgm:t>
    </dgm:pt>
    <dgm:pt modelId="{AA648D86-F912-4924-88E4-9E7BC89AFD02}" type="pres">
      <dgm:prSet presAssocID="{4D0BF8EC-EB1B-45F6-A1C6-CEB95FB5B00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sr-Latn-RS"/>
        </a:p>
      </dgm:t>
    </dgm:pt>
    <dgm:pt modelId="{A6801815-5937-4598-B0C3-65848B7A6D41}" type="pres">
      <dgm:prSet presAssocID="{4D0BF8EC-EB1B-45F6-A1C6-CEB95FB5B002}" presName="ellipse" presStyleLbl="trBgShp" presStyleIdx="0" presStyleCnt="1"/>
      <dgm:spPr/>
    </dgm:pt>
    <dgm:pt modelId="{DC8BC364-FFE7-4390-A2EC-5BB2DA9A87AC}" type="pres">
      <dgm:prSet presAssocID="{4D0BF8EC-EB1B-45F6-A1C6-CEB95FB5B002}" presName="arrow1" presStyleLbl="fgShp" presStyleIdx="0" presStyleCnt="1"/>
      <dgm:spPr/>
    </dgm:pt>
    <dgm:pt modelId="{BA58CE41-891D-4546-855A-AF41D07E8086}" type="pres">
      <dgm:prSet presAssocID="{4D0BF8EC-EB1B-45F6-A1C6-CEB95FB5B002}" presName="rectangle" presStyleLbl="revTx" presStyleIdx="0" presStyleCnt="1" custScaleX="135111" custScaleY="113569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88EA6DA5-A4CA-46B6-A3D9-2B79F35399AC}" type="pres">
      <dgm:prSet presAssocID="{6038A3C2-8F70-4B95-90B4-6D4925BB9FA3}" presName="item1" presStyleLbl="node1" presStyleIdx="0" presStyleCnt="3" custScaleX="174963" custScaleY="156000" custLinFactNeighborX="-13037" custLinFactNeighborY="-42189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D8B7A11A-2093-4173-94A3-71669F41E3CC}" type="pres">
      <dgm:prSet presAssocID="{14B27FF0-1ECF-46C8-8EFC-8C4EE3D41993}" presName="item2" presStyleLbl="node1" presStyleIdx="1" presStyleCnt="3" custScaleX="185333" custScaleY="147407" custLinFactNeighborX="-73778" custLinFactNeighborY="-14130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ABF59904-8C2F-4609-9B8C-226CC87D9595}" type="pres">
      <dgm:prSet presAssocID="{96F9F0A3-D5BF-4892-97A3-EBEEA66BDA05}" presName="item3" presStyleLbl="node1" presStyleIdx="2" presStyleCnt="3" custScaleX="165482" custScaleY="137037" custLinFactNeighborX="93778" custLinFactNeighborY="14344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FE31A6D2-AC54-4BD5-BB4A-FDD7EC7DCB4C}" type="pres">
      <dgm:prSet presAssocID="{4D0BF8EC-EB1B-45F6-A1C6-CEB95FB5B002}" presName="funnel" presStyleLbl="trAlignAcc1" presStyleIdx="0" presStyleCnt="1" custScaleX="182857" custScaleY="131518" custLinFactNeighborX="-1524" custLinFactNeighborY="10796"/>
      <dgm:spPr/>
    </dgm:pt>
  </dgm:ptLst>
  <dgm:cxnLst>
    <dgm:cxn modelId="{6400A5E4-89DE-4EC5-ACB3-DBFDAEF19027}" srcId="{4D0BF8EC-EB1B-45F6-A1C6-CEB95FB5B002}" destId="{6647F472-59F4-4670-B251-503F58D0587A}" srcOrd="4" destOrd="0" parTransId="{3328EDA5-6BA4-480F-8172-3AA298FF651F}" sibTransId="{A3BF7947-4CD5-4F6D-B467-9E61ADDCDDB7}"/>
    <dgm:cxn modelId="{18E87741-0760-4C79-A4BD-D93D51F9F34A}" srcId="{4D0BF8EC-EB1B-45F6-A1C6-CEB95FB5B002}" destId="{96F9F0A3-D5BF-4892-97A3-EBEEA66BDA05}" srcOrd="3" destOrd="0" parTransId="{F90EB974-1DC9-4F6C-93F7-23FF512409E2}" sibTransId="{918BE1E6-64EF-4E71-8ED3-B5200183DB3B}"/>
    <dgm:cxn modelId="{EEF1CDED-062C-4AC8-873F-6C7C842D92E5}" srcId="{4D0BF8EC-EB1B-45F6-A1C6-CEB95FB5B002}" destId="{14B27FF0-1ECF-46C8-8EFC-8C4EE3D41993}" srcOrd="2" destOrd="0" parTransId="{1C73EC3B-4F74-4DC6-9E23-AA4969D74EB5}" sibTransId="{9439F4D1-9870-4416-9469-13795A27942B}"/>
    <dgm:cxn modelId="{4CD44DB5-C254-447C-84E5-9E93A701691B}" type="presOf" srcId="{4D0BF8EC-EB1B-45F6-A1C6-CEB95FB5B002}" destId="{AA648D86-F912-4924-88E4-9E7BC89AFD02}" srcOrd="0" destOrd="0" presId="urn:microsoft.com/office/officeart/2005/8/layout/funnel1"/>
    <dgm:cxn modelId="{66266B47-D5EB-4473-A452-D52C4CFA88CD}" type="presOf" srcId="{6038A3C2-8F70-4B95-90B4-6D4925BB9FA3}" destId="{D8B7A11A-2093-4173-94A3-71669F41E3CC}" srcOrd="0" destOrd="0" presId="urn:microsoft.com/office/officeart/2005/8/layout/funnel1"/>
    <dgm:cxn modelId="{23CD4356-1C62-4869-A599-38F8950DC99B}" type="presOf" srcId="{14B27FF0-1ECF-46C8-8EFC-8C4EE3D41993}" destId="{88EA6DA5-A4CA-46B6-A3D9-2B79F35399AC}" srcOrd="0" destOrd="0" presId="urn:microsoft.com/office/officeart/2005/8/layout/funnel1"/>
    <dgm:cxn modelId="{900014B4-64CC-4A5A-9C03-3FD4181406C7}" srcId="{4D0BF8EC-EB1B-45F6-A1C6-CEB95FB5B002}" destId="{6038A3C2-8F70-4B95-90B4-6D4925BB9FA3}" srcOrd="1" destOrd="0" parTransId="{CD8DC563-98B4-41D5-8BC8-1183EA1AABF7}" sibTransId="{18D7CA18-9EBC-4080-85A1-7F2AE8BAB4D3}"/>
    <dgm:cxn modelId="{F6CB996D-094E-47E6-B608-BCF8EC0F5722}" type="presOf" srcId="{96F9F0A3-D5BF-4892-97A3-EBEEA66BDA05}" destId="{BA58CE41-891D-4546-855A-AF41D07E8086}" srcOrd="0" destOrd="0" presId="urn:microsoft.com/office/officeart/2005/8/layout/funnel1"/>
    <dgm:cxn modelId="{80FBC028-E8AD-4213-A351-A71919E0F830}" srcId="{4D0BF8EC-EB1B-45F6-A1C6-CEB95FB5B002}" destId="{D33B6E64-961A-4E8C-8241-A41C4C000F6A}" srcOrd="5" destOrd="0" parTransId="{4ECEF080-0AC3-4583-BE57-30B040403E3F}" sibTransId="{F342AA80-FB3A-4E5B-A041-8124F622AF33}"/>
    <dgm:cxn modelId="{177541D5-F931-4825-B4F9-964E8E6DED8B}" type="presOf" srcId="{B8E0F465-C99B-4790-AA11-4C59B172BDBC}" destId="{ABF59904-8C2F-4609-9B8C-226CC87D9595}" srcOrd="0" destOrd="0" presId="urn:microsoft.com/office/officeart/2005/8/layout/funnel1"/>
    <dgm:cxn modelId="{9390C4C7-7902-49AD-B6F0-E161B6AF6749}" srcId="{4D0BF8EC-EB1B-45F6-A1C6-CEB95FB5B002}" destId="{B8E0F465-C99B-4790-AA11-4C59B172BDBC}" srcOrd="0" destOrd="0" parTransId="{8B3934E2-CDFF-412A-835C-431C85CDD387}" sibTransId="{DEAB2FCB-021B-4BF7-87E3-BE85852FFA16}"/>
    <dgm:cxn modelId="{0290E032-C519-4643-B10E-3E5416C000E5}" srcId="{4D0BF8EC-EB1B-45F6-A1C6-CEB95FB5B002}" destId="{8E8DB9D1-D12C-473D-8ED1-684671B2E8F9}" srcOrd="6" destOrd="0" parTransId="{6D78D46C-4799-48A8-AB53-D2575B2F3ED2}" sibTransId="{1DCBECF7-E9B3-470C-A863-59BA973E3E02}"/>
    <dgm:cxn modelId="{D9275649-FFA6-48C1-8AA6-EE41CDDFB7B3}" type="presParOf" srcId="{AA648D86-F912-4924-88E4-9E7BC89AFD02}" destId="{A6801815-5937-4598-B0C3-65848B7A6D41}" srcOrd="0" destOrd="0" presId="urn:microsoft.com/office/officeart/2005/8/layout/funnel1"/>
    <dgm:cxn modelId="{14322B4C-FF87-4D55-A3A5-52E430768290}" type="presParOf" srcId="{AA648D86-F912-4924-88E4-9E7BC89AFD02}" destId="{DC8BC364-FFE7-4390-A2EC-5BB2DA9A87AC}" srcOrd="1" destOrd="0" presId="urn:microsoft.com/office/officeart/2005/8/layout/funnel1"/>
    <dgm:cxn modelId="{1E528CA3-EADD-4FBD-A45F-F5BD5A9A9819}" type="presParOf" srcId="{AA648D86-F912-4924-88E4-9E7BC89AFD02}" destId="{BA58CE41-891D-4546-855A-AF41D07E8086}" srcOrd="2" destOrd="0" presId="urn:microsoft.com/office/officeart/2005/8/layout/funnel1"/>
    <dgm:cxn modelId="{22993AA7-9AFF-419D-8920-249B7BB5B8B3}" type="presParOf" srcId="{AA648D86-F912-4924-88E4-9E7BC89AFD02}" destId="{88EA6DA5-A4CA-46B6-A3D9-2B79F35399AC}" srcOrd="3" destOrd="0" presId="urn:microsoft.com/office/officeart/2005/8/layout/funnel1"/>
    <dgm:cxn modelId="{315A978D-8584-4DF7-B381-89065E2992C7}" type="presParOf" srcId="{AA648D86-F912-4924-88E4-9E7BC89AFD02}" destId="{D8B7A11A-2093-4173-94A3-71669F41E3CC}" srcOrd="4" destOrd="0" presId="urn:microsoft.com/office/officeart/2005/8/layout/funnel1"/>
    <dgm:cxn modelId="{6F414EF6-0E93-42A8-8C9C-271DE9606E88}" type="presParOf" srcId="{AA648D86-F912-4924-88E4-9E7BC89AFD02}" destId="{ABF59904-8C2F-4609-9B8C-226CC87D9595}" srcOrd="5" destOrd="0" presId="urn:microsoft.com/office/officeart/2005/8/layout/funnel1"/>
    <dgm:cxn modelId="{07BAD1F6-70D5-4B1F-9C10-D4CF23CE7CB6}" type="presParOf" srcId="{AA648D86-F912-4924-88E4-9E7BC89AFD02}" destId="{FE31A6D2-AC54-4BD5-BB4A-FDD7EC7DCB4C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B1B12C-A83D-4193-9F00-EDD7480D090B}">
      <dsp:nvSpPr>
        <dsp:cNvPr id="0" name=""/>
        <dsp:cNvSpPr/>
      </dsp:nvSpPr>
      <dsp:spPr>
        <a:xfrm rot="16200000">
          <a:off x="406122" y="241514"/>
          <a:ext cx="3312809" cy="4125054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perspectiveHeroicExtremeRightFacing" zoom="82000">
            <a:rot lat="21000000" lon="21000000" rev="180000"/>
          </a:camera>
          <a:lightRig rig="morning" dir="t">
            <a:rot lat="0" lon="0" rev="20400000"/>
          </a:lightRig>
        </a:scene3d>
        <a:sp3d z="-30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152400" rIns="137160" bIns="15240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b="1" u="sng" kern="1200" smtClean="0"/>
            <a:t>Proporcionalna zaštita</a:t>
          </a:r>
          <a:r>
            <a:rPr lang="sr-Latn-RS" sz="2400" u="sng" kern="1200" smtClean="0"/>
            <a:t> 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200" b="1" kern="1200" smtClean="0"/>
            <a:t>Kvotna pokrića </a:t>
          </a:r>
          <a:r>
            <a:rPr lang="sr-Latn-RS" sz="2200" kern="1200" smtClean="0"/>
            <a:t>su pogodna za greenfield kompanije, male portfelje i društva manje finansijske snage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200" b="1" kern="1200" smtClean="0"/>
            <a:t>Ekscedentna pokrića</a:t>
          </a:r>
          <a:r>
            <a:rPr lang="sr-Latn-RS" sz="2200" kern="1200" smtClean="0"/>
            <a:t> su pogodna za portfelje ujednačene strukture i srednje veličine</a:t>
          </a:r>
          <a:endParaRPr lang="sr-Latn-RS" sz="2200" kern="1200"/>
        </a:p>
      </dsp:txBody>
      <dsp:txXfrm rot="5400000">
        <a:off x="161747" y="809384"/>
        <a:ext cx="3963307" cy="2989315"/>
      </dsp:txXfrm>
    </dsp:sp>
    <dsp:sp modelId="{AA8245D9-9BBF-4763-9BD4-DD610DD46DA0}">
      <dsp:nvSpPr>
        <dsp:cNvPr id="0" name=""/>
        <dsp:cNvSpPr/>
      </dsp:nvSpPr>
      <dsp:spPr>
        <a:xfrm rot="5400000">
          <a:off x="5051922" y="155384"/>
          <a:ext cx="3312809" cy="4297314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perspectiveHeroicExtremeRightFacing" zoom="82000">
            <a:rot lat="21000000" lon="21000000" rev="180000"/>
          </a:camera>
          <a:lightRig rig="morning" dir="t">
            <a:rot lat="0" lon="0" rev="20400000"/>
          </a:lightRig>
        </a:scene3d>
        <a:sp3d z="-30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65100" rIns="99060" bIns="16510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600" b="1" u="sng" kern="1200" smtClean="0"/>
            <a:t>Neproporcionalna pokrića</a:t>
          </a:r>
          <a:r>
            <a:rPr lang="sr-Latn-RS" sz="2600" kern="1200" smtClean="0"/>
            <a:t> 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600" kern="1200" smtClean="0"/>
            <a:t>pružaju adekvatnu zaštitu u slučaju velikih šteta ili u slučaju kumulacije velikog broja manjih šteta. </a:t>
          </a:r>
          <a:endParaRPr lang="sr-Latn-RS" sz="2600" kern="1200"/>
        </a:p>
      </dsp:txBody>
      <dsp:txXfrm rot="-5400000">
        <a:off x="4559670" y="809384"/>
        <a:ext cx="4135567" cy="2989315"/>
      </dsp:txXfrm>
    </dsp:sp>
    <dsp:sp modelId="{A4F4AE59-C063-466F-A5DF-420D8366B0F2}">
      <dsp:nvSpPr>
        <dsp:cNvPr id="0" name=""/>
        <dsp:cNvSpPr/>
      </dsp:nvSpPr>
      <dsp:spPr>
        <a:xfrm>
          <a:off x="3438837" y="0"/>
          <a:ext cx="1892807" cy="1892715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87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B2EE53-5A9D-4C9B-91B9-37AE9685CFB6}">
      <dsp:nvSpPr>
        <dsp:cNvPr id="0" name=""/>
        <dsp:cNvSpPr/>
      </dsp:nvSpPr>
      <dsp:spPr>
        <a:xfrm rot="10800000">
          <a:off x="3438837" y="2715796"/>
          <a:ext cx="1892807" cy="1892715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87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801815-5937-4598-B0C3-65848B7A6D41}">
      <dsp:nvSpPr>
        <dsp:cNvPr id="0" name=""/>
        <dsp:cNvSpPr/>
      </dsp:nvSpPr>
      <dsp:spPr>
        <a:xfrm>
          <a:off x="2208619" y="482927"/>
          <a:ext cx="4354233" cy="1512168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8BC364-FFE7-4390-A2EC-5BB2DA9A87AC}">
      <dsp:nvSpPr>
        <dsp:cNvPr id="0" name=""/>
        <dsp:cNvSpPr/>
      </dsp:nvSpPr>
      <dsp:spPr>
        <a:xfrm>
          <a:off x="3970565" y="4185713"/>
          <a:ext cx="843843" cy="540060"/>
        </a:xfrm>
        <a:prstGeom prst="downArrow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58CE41-891D-4546-855A-AF41D07E8086}">
      <dsp:nvSpPr>
        <dsp:cNvPr id="0" name=""/>
        <dsp:cNvSpPr/>
      </dsp:nvSpPr>
      <dsp:spPr>
        <a:xfrm>
          <a:off x="1656185" y="4549060"/>
          <a:ext cx="5472603" cy="1150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n-NO" sz="2800" b="1" kern="1200" smtClean="0">
              <a:ln w="15875"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  <a:ea typeface="+mn-ea"/>
              <a:cs typeface="+mn-cs"/>
            </a:rPr>
            <a:t>pretpostavk</a:t>
          </a:r>
          <a:r>
            <a:rPr lang="sr-Latn-RS" sz="2800" b="1" kern="1200" smtClean="0">
              <a:ln w="15875"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  <a:ea typeface="+mn-ea"/>
              <a:cs typeface="+mn-cs"/>
            </a:rPr>
            <a:t>e</a:t>
          </a:r>
          <a:r>
            <a:rPr lang="nn-NO" sz="2800" b="1" kern="1200" smtClean="0">
              <a:ln w="15875"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  <a:ea typeface="+mn-ea"/>
              <a:cs typeface="+mn-cs"/>
            </a:rPr>
            <a:t> za stvaranje jedinstvenog portfelja </a:t>
          </a:r>
          <a:endParaRPr lang="sr-Latn-RS" sz="2800" b="1" kern="1200">
            <a:ln w="15875">
              <a:solidFill>
                <a:schemeClr val="tx1"/>
              </a:solidFill>
            </a:ln>
            <a:solidFill>
              <a:schemeClr val="accent2">
                <a:lumMod val="75000"/>
              </a:schemeClr>
            </a:solidFill>
            <a:effectLst>
              <a:glow rad="63500">
                <a:schemeClr val="accent2">
                  <a:satMod val="175000"/>
                  <a:alpha val="40000"/>
                </a:schemeClr>
              </a:glow>
              <a:outerShdw blurRad="60007" dist="200025" dir="15000000" sy="30000" kx="-1800000" algn="bl" rotWithShape="0">
                <a:prstClr val="black">
                  <a:alpha val="32000"/>
                </a:prstClr>
              </a:outerShdw>
            </a:effectLst>
            <a:latin typeface="+mn-lt"/>
            <a:ea typeface="+mn-ea"/>
            <a:cs typeface="+mn-cs"/>
          </a:endParaRPr>
        </a:p>
      </dsp:txBody>
      <dsp:txXfrm>
        <a:off x="1656185" y="4549060"/>
        <a:ext cx="5472603" cy="1150013"/>
      </dsp:txXfrm>
    </dsp:sp>
    <dsp:sp modelId="{88EA6DA5-A4CA-46B6-A3D9-2B79F35399AC}">
      <dsp:nvSpPr>
        <dsp:cNvPr id="0" name=""/>
        <dsp:cNvSpPr/>
      </dsp:nvSpPr>
      <dsp:spPr>
        <a:xfrm>
          <a:off x="3024335" y="1045769"/>
          <a:ext cx="2657545" cy="236951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b="1" u="sng" kern="1200" smtClean="0"/>
            <a:t>Sektor osiguranja</a:t>
          </a:r>
          <a:endParaRPr lang="sr-Latn-RS" sz="2000" u="sng" kern="120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b="1" kern="1200" smtClean="0"/>
            <a:t>*Stabilan rast portfelja</a:t>
          </a:r>
          <a:endParaRPr lang="sr-Latn-RS" sz="1600" kern="1200"/>
        </a:p>
      </dsp:txBody>
      <dsp:txXfrm>
        <a:off x="3413523" y="1392776"/>
        <a:ext cx="1879169" cy="1675499"/>
      </dsp:txXfrm>
    </dsp:sp>
    <dsp:sp modelId="{D8B7A11A-2093-4173-94A3-71669F41E3CC}">
      <dsp:nvSpPr>
        <dsp:cNvPr id="0" name=""/>
        <dsp:cNvSpPr/>
      </dsp:nvSpPr>
      <dsp:spPr>
        <a:xfrm>
          <a:off x="936102" y="397696"/>
          <a:ext cx="2815057" cy="223899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b="1" u="sng" kern="1200" smtClean="0"/>
            <a:t>Vlasnici imovine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b="1" kern="1200" smtClean="0"/>
            <a:t>*Obezbedjenje sigurnih sredstava za oporavak</a:t>
          </a:r>
        </a:p>
      </dsp:txBody>
      <dsp:txXfrm>
        <a:off x="1348358" y="725589"/>
        <a:ext cx="1990545" cy="1583206"/>
      </dsp:txXfrm>
    </dsp:sp>
    <dsp:sp modelId="{ABF59904-8C2F-4609-9B8C-226CC87D9595}">
      <dsp:nvSpPr>
        <dsp:cNvPr id="0" name=""/>
        <dsp:cNvSpPr/>
      </dsp:nvSpPr>
      <dsp:spPr>
        <a:xfrm>
          <a:off x="5184574" y="541708"/>
          <a:ext cx="2513537" cy="208148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b="1" u="sng" kern="1200" smtClean="0"/>
            <a:t>Država</a:t>
          </a:r>
          <a:endParaRPr lang="sr-Latn-RS" sz="1600" b="1" u="sng" kern="120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b="1" kern="1200" smtClean="0"/>
            <a:t>*Smanjenje pritiska na budzet u slucaju prirodnih katastrofa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Latn-RS" sz="1600" kern="1200"/>
        </a:p>
      </dsp:txBody>
      <dsp:txXfrm>
        <a:off x="5552673" y="846534"/>
        <a:ext cx="1777339" cy="1471828"/>
      </dsp:txXfrm>
    </dsp:sp>
    <dsp:sp modelId="{FE31A6D2-AC54-4BD5-BB4A-FDD7EC7DCB4C}">
      <dsp:nvSpPr>
        <dsp:cNvPr id="0" name=""/>
        <dsp:cNvSpPr/>
      </dsp:nvSpPr>
      <dsp:spPr>
        <a:xfrm>
          <a:off x="0" y="109659"/>
          <a:ext cx="8640953" cy="497193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C613-D2B1-44ED-AF93-7339BA52D062}" type="datetimeFigureOut">
              <a:rPr lang="sr-Latn-RS" smtClean="0"/>
              <a:t>18.6.2015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5B4DF-D833-4A99-A63F-D9966386F925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C613-D2B1-44ED-AF93-7339BA52D062}" type="datetimeFigureOut">
              <a:rPr lang="sr-Latn-RS" smtClean="0"/>
              <a:t>18.6.2015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5B4DF-D833-4A99-A63F-D9966386F925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C613-D2B1-44ED-AF93-7339BA52D062}" type="datetimeFigureOut">
              <a:rPr lang="sr-Latn-RS" smtClean="0"/>
              <a:t>18.6.2015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5B4DF-D833-4A99-A63F-D9966386F925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C613-D2B1-44ED-AF93-7339BA52D062}" type="datetimeFigureOut">
              <a:rPr lang="sr-Latn-RS" smtClean="0"/>
              <a:t>18.6.2015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5B4DF-D833-4A99-A63F-D9966386F925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C613-D2B1-44ED-AF93-7339BA52D062}" type="datetimeFigureOut">
              <a:rPr lang="sr-Latn-RS" smtClean="0"/>
              <a:t>18.6.2015</a:t>
            </a:fld>
            <a:endParaRPr lang="sr-Latn-R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5B4DF-D833-4A99-A63F-D9966386F925}" type="slidenum">
              <a:rPr lang="sr-Latn-RS" smtClean="0"/>
              <a:t>‹#›</a:t>
            </a:fld>
            <a:endParaRPr lang="sr-Latn-R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C613-D2B1-44ED-AF93-7339BA52D062}" type="datetimeFigureOut">
              <a:rPr lang="sr-Latn-RS" smtClean="0"/>
              <a:t>18.6.2015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5B4DF-D833-4A99-A63F-D9966386F925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C613-D2B1-44ED-AF93-7339BA52D062}" type="datetimeFigureOut">
              <a:rPr lang="sr-Latn-RS" smtClean="0"/>
              <a:t>18.6.2015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5B4DF-D833-4A99-A63F-D9966386F925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C613-D2B1-44ED-AF93-7339BA52D062}" type="datetimeFigureOut">
              <a:rPr lang="sr-Latn-RS" smtClean="0"/>
              <a:t>18.6.2015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5B4DF-D833-4A99-A63F-D9966386F925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C613-D2B1-44ED-AF93-7339BA52D062}" type="datetimeFigureOut">
              <a:rPr lang="sr-Latn-RS" smtClean="0"/>
              <a:t>18.6.2015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5B4DF-D833-4A99-A63F-D9966386F925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C613-D2B1-44ED-AF93-7339BA52D062}" type="datetimeFigureOut">
              <a:rPr lang="sr-Latn-RS" smtClean="0"/>
              <a:t>18.6.2015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5B4DF-D833-4A99-A63F-D9966386F925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C613-D2B1-44ED-AF93-7339BA52D062}" type="datetimeFigureOut">
              <a:rPr lang="sr-Latn-RS" smtClean="0"/>
              <a:t>18.6.2015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5B4DF-D833-4A99-A63F-D9966386F925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A3BC613-D2B1-44ED-AF93-7339BA52D062}" type="datetimeFigureOut">
              <a:rPr lang="sr-Latn-RS" smtClean="0"/>
              <a:t>18.6.2015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F95B4DF-D833-4A99-A63F-D9966386F925}" type="slidenum">
              <a:rPr lang="sr-Latn-RS" smtClean="0"/>
              <a:t>‹#›</a:t>
            </a:fld>
            <a:endParaRPr lang="sr-Latn-R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5408" cy="2234679"/>
          </a:xfrm>
        </p:spPr>
        <p:txBody>
          <a:bodyPr anchor="ctr">
            <a:noAutofit/>
          </a:bodyPr>
          <a:lstStyle/>
          <a:p>
            <a:r>
              <a:rPr lang="sr-Latn-RS" sz="3400"/>
              <a:t>PROBLEMI REOSIGURANJA KATASTROFALNIH RIZIKA U SRBIJI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365104"/>
            <a:ext cx="4415408" cy="435496"/>
          </a:xfrm>
        </p:spPr>
        <p:txBody>
          <a:bodyPr/>
          <a:lstStyle/>
          <a:p>
            <a:r>
              <a:rPr lang="sr-Latn-RS" smtClean="0"/>
              <a:t>Zorana Pejčić</a:t>
            </a:r>
            <a:endParaRPr lang="sr-Latn-RS"/>
          </a:p>
        </p:txBody>
      </p:sp>
      <p:pic>
        <p:nvPicPr>
          <p:cNvPr id="1027" name="Picture 3" descr="C:\Users\d.blecic.INTERNAL\Desktop\PPT\kraljevo-zemljotres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390" y="6762"/>
            <a:ext cx="4176000" cy="215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1"/>
            <a:ext cx="4950390" cy="19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391" y="2136465"/>
            <a:ext cx="4193610" cy="4743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 descr="C:\Users\d.blecic.INTERNAL\Desktop\PPT\DSCF087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390" y="5044714"/>
            <a:ext cx="2448001" cy="18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d.blecic.INTERNAL\Desktop\PPT\13053209244eb27a5e6c709839205970_v4%20bi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" y="5034201"/>
            <a:ext cx="2751851" cy="18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71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sr-Latn-RS" sz="3200" smtClean="0"/>
              <a:t>FORMIRANJE JEDINSTVENOG POTRFELJA </a:t>
            </a:r>
            <a:endParaRPr lang="sr-Latn-R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19256" cy="5688632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sr-Latn-RS" sz="2800" b="1" smtClean="0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</a:rPr>
              <a:t>Svaka interesna grupa bi morala da preduzme određen broj akcija i mera kako bi čitav proces mogao da bude sproveden do kraja:</a:t>
            </a:r>
          </a:p>
          <a:p>
            <a:pPr marL="571500" indent="-571500" algn="just">
              <a:buFont typeface="+mj-lt"/>
              <a:buAutoNum type="romanUcPeriod"/>
            </a:pPr>
            <a:r>
              <a:rPr lang="sr-Latn-RS" sz="2800" b="1" smtClean="0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</a:rPr>
              <a:t>država </a:t>
            </a:r>
            <a:r>
              <a:rPr lang="sr-Latn-RS" sz="2800" b="1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</a:rPr>
              <a:t>bi </a:t>
            </a:r>
            <a:r>
              <a:rPr lang="sr-Latn-RS" sz="2800" b="1" smtClean="0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</a:rPr>
              <a:t>morala da uspostavi obaveznost osiguranja</a:t>
            </a:r>
          </a:p>
          <a:p>
            <a:pPr marL="571500" indent="-571500" algn="just">
              <a:buFont typeface="+mj-lt"/>
              <a:buAutoNum type="romanUcPeriod"/>
            </a:pPr>
            <a:r>
              <a:rPr lang="sr-Latn-RS" sz="2800" b="1" smtClean="0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</a:rPr>
              <a:t>industrija </a:t>
            </a:r>
            <a:r>
              <a:rPr lang="sr-Latn-RS" sz="2800" b="1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</a:rPr>
              <a:t>osiguranja </a:t>
            </a:r>
            <a:r>
              <a:rPr lang="sr-Latn-RS" sz="2800" b="1" smtClean="0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</a:rPr>
              <a:t>morala bi da iznađe adekvatno rešenje - kreira proizvod </a:t>
            </a:r>
            <a:r>
              <a:rPr lang="sr-Latn-RS" sz="2800" b="1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</a:rPr>
              <a:t>koji bi obezbedio maksimalnu korist kako stanovništvu </a:t>
            </a:r>
            <a:r>
              <a:rPr lang="sr-Latn-RS" sz="2800" b="1" smtClean="0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</a:rPr>
              <a:t>tako </a:t>
            </a:r>
            <a:r>
              <a:rPr lang="sr-Latn-RS" sz="2800" b="1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</a:rPr>
              <a:t>i </a:t>
            </a:r>
            <a:r>
              <a:rPr lang="sr-Latn-RS" sz="2800" b="1" smtClean="0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</a:rPr>
              <a:t>državi</a:t>
            </a:r>
          </a:p>
          <a:p>
            <a:pPr marL="571500" indent="-571500" algn="just">
              <a:buFont typeface="+mj-lt"/>
              <a:buAutoNum type="romanUcPeriod"/>
            </a:pPr>
            <a:r>
              <a:rPr lang="sr-Latn-RS" sz="2800" b="1" smtClean="0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</a:rPr>
              <a:t>stanovništvo bi trebalo edukovati da </a:t>
            </a:r>
            <a:r>
              <a:rPr lang="sr-Latn-RS" sz="2800" b="1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</a:rPr>
              <a:t>realno sagleda izloženost rizicima od prirodnih katastrofa</a:t>
            </a:r>
          </a:p>
        </p:txBody>
      </p:sp>
    </p:spTree>
    <p:extLst>
      <p:ext uri="{BB962C8B-B14F-4D97-AF65-F5344CB8AC3E}">
        <p14:creationId xmlns:p14="http://schemas.microsoft.com/office/powerpoint/2010/main" val="190796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2808312" cy="6408712"/>
          </a:xfrm>
        </p:spPr>
        <p:txBody>
          <a:bodyPr anchor="t">
            <a:normAutofit/>
          </a:bodyPr>
          <a:lstStyle/>
          <a:p>
            <a:r>
              <a:rPr lang="pl-PL" sz="3200"/>
              <a:t>IZLOŽENOST RIZIKU </a:t>
            </a:r>
            <a:r>
              <a:rPr lang="pl-PL" sz="3200" smtClean="0"/>
              <a:t>POPLAVE</a:t>
            </a:r>
            <a:endParaRPr lang="sr-Latn-RS" sz="320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1434077"/>
              </p:ext>
            </p:extLst>
          </p:nvPr>
        </p:nvGraphicFramePr>
        <p:xfrm>
          <a:off x="2868120" y="0"/>
          <a:ext cx="6261348" cy="6834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Acrobat Document" r:id="rId3" imgW="10695600" imgH="7558200" progId="AcroExch.Document.7">
                  <p:embed/>
                </p:oleObj>
              </mc:Choice>
              <mc:Fallback>
                <p:oleObj name="Acrobat Document" r:id="rId3" imgW="10695600" imgH="7558200" progId="AcroExch.Document.7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8120" y="0"/>
                        <a:ext cx="6261348" cy="68342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676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2808312" cy="6408712"/>
          </a:xfrm>
        </p:spPr>
        <p:txBody>
          <a:bodyPr anchor="t">
            <a:normAutofit/>
          </a:bodyPr>
          <a:lstStyle/>
          <a:p>
            <a:r>
              <a:rPr lang="pl-PL" sz="3200" smtClean="0"/>
              <a:t>POPLAVE </a:t>
            </a:r>
            <a:br>
              <a:rPr lang="pl-PL" sz="3200" smtClean="0"/>
            </a:br>
            <a:r>
              <a:rPr lang="pl-PL" sz="3200" smtClean="0"/>
              <a:t>MAJ 2014</a:t>
            </a:r>
            <a:endParaRPr lang="sr-Latn-RS" sz="320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pic>
        <p:nvPicPr>
          <p:cNvPr id="5" name="Picture 4" descr="https://pbs.twimg.com/media/Bn2hieGIMAES7ni.jpg:lar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6632"/>
            <a:ext cx="6362948" cy="6642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5277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vi-VN" sz="3200" smtClean="0"/>
              <a:t>ULOGA REOSIGURANJA U OBEZBEĐENJU SIGURNOSTI JEDINSTVENOG PORTFELJA</a:t>
            </a:r>
            <a:endParaRPr lang="sr-Latn-R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19256" cy="4536504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sr-Latn-RS" sz="2800" b="1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</a:rPr>
              <a:t>Uobičajeno je da se programi reosiguranja jedinstvenih portfelja kreiraju na neproporcionalnoj bazi. </a:t>
            </a:r>
            <a:endParaRPr lang="sr-Latn-RS" sz="2800" b="1" smtClean="0">
              <a:ln>
                <a:solidFill>
                  <a:schemeClr val="bg1">
                    <a:lumMod val="65000"/>
                    <a:lumOff val="35000"/>
                  </a:schemeClr>
                </a:solidFill>
              </a:ln>
            </a:endParaRPr>
          </a:p>
          <a:p>
            <a:pPr algn="just">
              <a:spcAft>
                <a:spcPts val="600"/>
              </a:spcAft>
            </a:pPr>
            <a:r>
              <a:rPr lang="sr-Latn-RS" sz="2800" b="1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</a:rPr>
              <a:t>Rizici za koje se obezbedjuje reosiguravajuća zaštita na našim prostorima su najčešće poplava, klizanje tla i zemljotres. </a:t>
            </a:r>
            <a:endParaRPr lang="sr-Latn-RS" sz="2800" b="1" smtClean="0">
              <a:ln>
                <a:solidFill>
                  <a:schemeClr val="bg1">
                    <a:lumMod val="65000"/>
                    <a:lumOff val="3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83287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vi-VN" sz="3200" smtClean="0"/>
              <a:t>ULOGA REOSIGURANJA U OBEZBEĐENJU SIGURNOSTI JEDINSTVENOG PORTFELJA</a:t>
            </a:r>
            <a:endParaRPr lang="sr-Latn-R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19256" cy="4824536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sr-Latn-RS" sz="2800" b="1" smtClean="0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</a:rPr>
              <a:t>U </a:t>
            </a:r>
            <a:r>
              <a:rPr lang="sr-Latn-RS" sz="2800" b="1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</a:rPr>
              <a:t>zavisnosti od izloženosti i koncentracije rizika moguće je program reosiguravajuće zaštite podeliti u više </a:t>
            </a:r>
            <a:r>
              <a:rPr lang="sr-Latn-RS" sz="2800" b="1" smtClean="0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</a:rPr>
              <a:t>nivoa:</a:t>
            </a:r>
          </a:p>
          <a:p>
            <a:pPr marL="571500" indent="-571500" algn="just">
              <a:spcAft>
                <a:spcPts val="600"/>
              </a:spcAft>
              <a:buFont typeface="+mj-lt"/>
              <a:buAutoNum type="romanUcPeriod"/>
            </a:pPr>
            <a:r>
              <a:rPr lang="sr-Latn-RS" sz="2800" b="1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</a:rPr>
              <a:t>zaštite pokriva sve osigurane rizike, </a:t>
            </a:r>
            <a:r>
              <a:rPr lang="sr-Latn-RS" sz="2800" b="1" smtClean="0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</a:rPr>
              <a:t>odnosno </a:t>
            </a:r>
            <a:r>
              <a:rPr lang="sr-Latn-RS" sz="2800" b="1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</a:rPr>
              <a:t>male ali masovne </a:t>
            </a:r>
            <a:r>
              <a:rPr lang="sr-Latn-RS" sz="2800" b="1" smtClean="0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</a:rPr>
              <a:t>štete</a:t>
            </a:r>
          </a:p>
          <a:p>
            <a:pPr marL="571500" indent="-571500" algn="just">
              <a:spcAft>
                <a:spcPts val="600"/>
              </a:spcAft>
              <a:buFont typeface="+mj-lt"/>
              <a:buAutoNum type="romanUcPeriod"/>
            </a:pPr>
            <a:r>
              <a:rPr lang="sr-Latn-RS" sz="2800" b="1" smtClean="0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</a:rPr>
              <a:t>zaštita za štete koje mogu nastati kao posledica poplave i zemljotresa</a:t>
            </a:r>
            <a:endParaRPr lang="sr-Latn-RS" sz="2800" b="1">
              <a:ln>
                <a:solidFill>
                  <a:schemeClr val="bg1">
                    <a:lumMod val="65000"/>
                    <a:lumOff val="35000"/>
                  </a:schemeClr>
                </a:solidFill>
              </a:ln>
            </a:endParaRPr>
          </a:p>
          <a:p>
            <a:pPr marL="571500" indent="-571500" algn="just">
              <a:spcAft>
                <a:spcPts val="600"/>
              </a:spcAft>
              <a:buFont typeface="+mj-lt"/>
              <a:buAutoNum type="romanUcPeriod"/>
            </a:pPr>
            <a:r>
              <a:rPr lang="sr-Latn-RS" sz="2800" b="1" smtClean="0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</a:rPr>
              <a:t>samo </a:t>
            </a:r>
            <a:r>
              <a:rPr lang="sr-Latn-RS" sz="2800" b="1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</a:rPr>
              <a:t>zemljotres koji po svojoj prirodi uzrokuje i najveće materijalne štete</a:t>
            </a:r>
          </a:p>
        </p:txBody>
      </p:sp>
    </p:spTree>
    <p:extLst>
      <p:ext uri="{BB962C8B-B14F-4D97-AF65-F5344CB8AC3E}">
        <p14:creationId xmlns:p14="http://schemas.microsoft.com/office/powerpoint/2010/main" val="37318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sr-Latn-RS" sz="3200" smtClean="0"/>
              <a:t>ZAKLJUČAK</a:t>
            </a:r>
            <a:endParaRPr lang="sr-Latn-R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19256" cy="5688632"/>
          </a:xfrm>
        </p:spPr>
        <p:txBody>
          <a:bodyPr>
            <a:normAutofit fontScale="92500"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sr-Latn-RS" sz="2800" b="1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</a:rPr>
              <a:t>U svetlu klimatskih promena čiji smo svedoci važno je pokrenuti svest u pravcu sopstvene </a:t>
            </a:r>
            <a:r>
              <a:rPr lang="sr-Latn-RS" sz="2800" b="1" smtClean="0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</a:rPr>
              <a:t>zaštite, shvatiti </a:t>
            </a:r>
            <a:r>
              <a:rPr lang="sr-Latn-RS" sz="2800" b="1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</a:rPr>
              <a:t>ulogu osiguranja i reosiguranja </a:t>
            </a:r>
            <a:r>
              <a:rPr lang="sr-Latn-RS" sz="2800" b="1" smtClean="0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</a:rPr>
              <a:t>kao i </a:t>
            </a:r>
            <a:r>
              <a:rPr lang="sr-Latn-RS" sz="2800" b="1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</a:rPr>
              <a:t>važnih čionica samog procesa zaštite ljudi i materijalnih dobara. </a:t>
            </a:r>
            <a:endParaRPr lang="sr-Latn-RS" sz="2800" b="1" smtClean="0">
              <a:ln>
                <a:solidFill>
                  <a:schemeClr val="bg1">
                    <a:lumMod val="65000"/>
                    <a:lumOff val="35000"/>
                  </a:schemeClr>
                </a:solidFill>
              </a:ln>
            </a:endParaRPr>
          </a:p>
          <a:p>
            <a:pPr marL="0" indent="0" algn="just">
              <a:spcAft>
                <a:spcPts val="600"/>
              </a:spcAft>
              <a:buNone/>
            </a:pPr>
            <a:r>
              <a:rPr lang="sr-Latn-RS" sz="2800" b="1" smtClean="0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</a:rPr>
              <a:t>Za dalji razvoj zaštite od katastrofalnih rizika    važno je:</a:t>
            </a:r>
          </a:p>
          <a:p>
            <a:pPr marL="1077913" indent="-3556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sr-Latn-RS" sz="2800" b="1" smtClean="0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</a:rPr>
              <a:t>pravilno </a:t>
            </a:r>
            <a:r>
              <a:rPr lang="sr-Latn-RS" sz="2800" b="1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</a:rPr>
              <a:t>sagledati rizike i opasnosti kojima smo izloženi. </a:t>
            </a:r>
            <a:endParaRPr lang="sr-Latn-RS" sz="2800" b="1" smtClean="0">
              <a:ln>
                <a:solidFill>
                  <a:schemeClr val="bg1">
                    <a:lumMod val="65000"/>
                    <a:lumOff val="35000"/>
                  </a:schemeClr>
                </a:solidFill>
              </a:ln>
            </a:endParaRPr>
          </a:p>
          <a:p>
            <a:pPr marL="1077913" indent="-3556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sr-Latn-RS" sz="2800" b="1" smtClean="0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</a:rPr>
              <a:t>biti </a:t>
            </a:r>
            <a:r>
              <a:rPr lang="sr-Latn-RS" sz="2800" b="1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</a:rPr>
              <a:t>spreman i obezbediti oporavak. </a:t>
            </a:r>
            <a:endParaRPr lang="sr-Latn-RS" sz="2800" b="1" smtClean="0">
              <a:ln>
                <a:solidFill>
                  <a:schemeClr val="bg1">
                    <a:lumMod val="65000"/>
                    <a:lumOff val="35000"/>
                  </a:schemeClr>
                </a:solidFill>
              </a:ln>
            </a:endParaRPr>
          </a:p>
          <a:p>
            <a:pPr marL="1077913" indent="-3556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sr-Latn-RS" sz="2800" b="1" smtClean="0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</a:rPr>
              <a:t>da </a:t>
            </a:r>
            <a:r>
              <a:rPr lang="sr-Latn-RS" sz="2800" b="1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</a:rPr>
              <a:t>potencijalnu obaveznost shvatimo kao ulaganje u budućnost a ne kao novi namet.</a:t>
            </a:r>
          </a:p>
        </p:txBody>
      </p:sp>
    </p:spTree>
    <p:extLst>
      <p:ext uri="{BB962C8B-B14F-4D97-AF65-F5344CB8AC3E}">
        <p14:creationId xmlns:p14="http://schemas.microsoft.com/office/powerpoint/2010/main" val="129821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sr-Latn-RS" sz="3200"/>
              <a:t>TREND RAZVOJA KATASTROFALNIH POJAVA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r-Latn-RS" sz="2800" b="1" smtClean="0">
                <a:ln>
                  <a:solidFill>
                    <a:schemeClr val="tx1">
                      <a:lumMod val="50000"/>
                    </a:schemeClr>
                  </a:solidFill>
                </a:ln>
              </a:rPr>
              <a:t>Urbani </a:t>
            </a:r>
            <a:r>
              <a:rPr lang="sr-Latn-RS" sz="2800" b="1">
                <a:ln>
                  <a:solidFill>
                    <a:schemeClr val="tx1">
                      <a:lumMod val="50000"/>
                    </a:schemeClr>
                  </a:solidFill>
                </a:ln>
              </a:rPr>
              <a:t>način života dovodi </a:t>
            </a:r>
            <a:endParaRPr lang="sr-Latn-RS" sz="2800" b="1" smtClean="0">
              <a:ln>
                <a:solidFill>
                  <a:schemeClr val="tx1">
                    <a:lumMod val="50000"/>
                  </a:schemeClr>
                </a:solidFill>
              </a:ln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r-Latn-RS" sz="2800" b="1" smtClean="0">
                <a:ln>
                  <a:solidFill>
                    <a:schemeClr val="tx1">
                      <a:lumMod val="50000"/>
                    </a:schemeClr>
                  </a:solidFill>
                </a:ln>
              </a:rPr>
              <a:t>do visoke </a:t>
            </a:r>
            <a:r>
              <a:rPr lang="sr-Latn-RS" sz="2800" b="1">
                <a:ln>
                  <a:solidFill>
                    <a:schemeClr val="tx1">
                      <a:lumMod val="50000"/>
                    </a:schemeClr>
                  </a:solidFill>
                </a:ln>
              </a:rPr>
              <a:t>koncentracije </a:t>
            </a:r>
            <a:r>
              <a:rPr lang="sr-Latn-RS" sz="2800" b="1" smtClean="0">
                <a:ln>
                  <a:solidFill>
                    <a:schemeClr val="tx1">
                      <a:lumMod val="50000"/>
                    </a:schemeClr>
                  </a:solidFill>
                </a:ln>
              </a:rPr>
              <a:t>vrednosti</a:t>
            </a:r>
            <a:r>
              <a:rPr lang="sr-Latn-RS" sz="2800" b="1"/>
              <a:t>.</a:t>
            </a:r>
          </a:p>
        </p:txBody>
      </p:sp>
      <p:sp>
        <p:nvSpPr>
          <p:cNvPr id="4" name="Right Arrow 3"/>
          <p:cNvSpPr/>
          <p:nvPr/>
        </p:nvSpPr>
        <p:spPr>
          <a:xfrm rot="20197486">
            <a:off x="1477055" y="3318601"/>
            <a:ext cx="7545320" cy="2173966"/>
          </a:xfrm>
          <a:prstGeom prst="rightArrow">
            <a:avLst/>
          </a:prstGeom>
          <a:gradFill>
            <a:gsLst>
              <a:gs pos="0">
                <a:schemeClr val="accent2">
                  <a:shade val="15000"/>
                  <a:satMod val="180000"/>
                  <a:lumMod val="66000"/>
                </a:schemeClr>
              </a:gs>
              <a:gs pos="50000">
                <a:schemeClr val="accent2">
                  <a:shade val="45000"/>
                  <a:satMod val="170000"/>
                </a:schemeClr>
              </a:gs>
              <a:gs pos="70000">
                <a:schemeClr val="accent2">
                  <a:tint val="99000"/>
                  <a:shade val="65000"/>
                  <a:satMod val="155000"/>
                </a:schemeClr>
              </a:gs>
              <a:gs pos="100000">
                <a:schemeClr val="accent2">
                  <a:tint val="95500"/>
                  <a:shade val="100000"/>
                  <a:satMod val="155000"/>
                </a:schemeClr>
              </a:gs>
            </a:gsLst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5" name="TextBox 4"/>
          <p:cNvSpPr txBox="1"/>
          <p:nvPr/>
        </p:nvSpPr>
        <p:spPr>
          <a:xfrm>
            <a:off x="1907704" y="3284984"/>
            <a:ext cx="50606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b="1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2"/>
                </a:solidFill>
              </a:rPr>
              <a:t>Statistički gledano trend razvoja ekonomskih šteta na svetskom </a:t>
            </a:r>
            <a:r>
              <a:rPr lang="sr-Latn-RS" sz="2800" b="1" smtClean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2"/>
                </a:solidFill>
              </a:rPr>
              <a:t>nivou ukazuje na izuzetan rast</a:t>
            </a:r>
            <a:endParaRPr lang="sr-Latn-RS" sz="2800" b="1">
              <a:ln>
                <a:solidFill>
                  <a:schemeClr val="tx1">
                    <a:lumMod val="50000"/>
                  </a:schemeClr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645" y="5447180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2"/>
                </a:solidFill>
              </a:rPr>
              <a:t>u periodu od 1940. do 2003. visina ekonomskih šteta kreće se od 20 milijardi USD</a:t>
            </a:r>
            <a:endParaRPr lang="sr-Latn-RS" sz="2400" b="1">
              <a:ln>
                <a:solidFill>
                  <a:schemeClr val="tx1">
                    <a:lumMod val="50000"/>
                  </a:schemeClr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2160" y="1412776"/>
            <a:ext cx="3203848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400" b="1" smtClean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2"/>
                </a:solidFill>
              </a:rPr>
              <a:t>početkom 21. veka visina ekonomskih šteta kreće se </a:t>
            </a:r>
            <a:endParaRPr lang="sr-Latn-RS" sz="2400" b="1" smtClean="0">
              <a:ln>
                <a:solidFill>
                  <a:schemeClr val="tx1">
                    <a:lumMod val="50000"/>
                  </a:schemeClr>
                </a:solidFill>
              </a:ln>
              <a:solidFill>
                <a:schemeClr val="tx2"/>
              </a:solidFill>
            </a:endParaRPr>
          </a:p>
          <a:p>
            <a:pPr algn="ctr"/>
            <a:r>
              <a:rPr lang="pl-PL" sz="2400" b="1" smtClean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2"/>
                </a:solidFill>
              </a:rPr>
              <a:t>do 220 milijardi USD</a:t>
            </a:r>
            <a:endParaRPr lang="sr-Latn-RS" sz="2400" b="1">
              <a:ln>
                <a:solidFill>
                  <a:schemeClr val="tx1">
                    <a:lumMod val="50000"/>
                  </a:schemeClr>
                </a:solidFill>
              </a:ln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04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286" y="193204"/>
            <a:ext cx="8229600" cy="1143000"/>
          </a:xfrm>
        </p:spPr>
        <p:txBody>
          <a:bodyPr anchor="t">
            <a:normAutofit/>
          </a:bodyPr>
          <a:lstStyle/>
          <a:p>
            <a:r>
              <a:rPr lang="sr-Latn-RS" sz="3200" smtClean="0"/>
              <a:t>KATASTROFALNE POJAVE U SRBIJI	</a:t>
            </a:r>
            <a:endParaRPr lang="sr-Latn-RS" sz="3200"/>
          </a:p>
        </p:txBody>
      </p:sp>
      <p:pic>
        <p:nvPicPr>
          <p:cNvPr id="2050" name="Picture 2" descr="C:\Users\d.blecic.INTERNAL\Desktop\PPT\20140708185655_2526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764704"/>
            <a:ext cx="3967989" cy="2975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.blecic.INTERNAL\Desktop\PPT\kraljevo-zemljotres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53136"/>
            <a:ext cx="3961429" cy="20401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580112" y="2708920"/>
            <a:ext cx="22923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b="1" smtClean="0">
                <a:ln w="15875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MAJSKE</a:t>
            </a:r>
            <a:r>
              <a:rPr lang="sr-Latn-RS" sz="2800" b="1" smtClean="0">
                <a:ln w="15875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sr-Latn-RS" sz="2800" b="1" smtClean="0">
                <a:ln w="15875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POPLAVE</a:t>
            </a:r>
            <a:endParaRPr lang="sr-Latn-RS" sz="2800" b="1">
              <a:ln w="15875"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4681643"/>
            <a:ext cx="3888432" cy="991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b="1" smtClean="0">
                <a:ln w="15875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ZEMLJOTRES</a:t>
            </a:r>
            <a:r>
              <a:rPr lang="sr-Latn-RS" sz="2800" b="1" smtClean="0">
                <a:ln w="15875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U </a:t>
            </a:r>
            <a:r>
              <a:rPr lang="sr-Latn-RS" sz="2800" b="1" smtClean="0">
                <a:ln w="15875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KRALJEVU</a:t>
            </a:r>
            <a:endParaRPr lang="sr-Latn-RS" sz="2800" b="1">
              <a:ln w="15875"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954" y="4653137"/>
            <a:ext cx="3536002" cy="2067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583886" y="5771965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b="1" smtClean="0">
                <a:ln w="15875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ZEMLJOTRES</a:t>
            </a:r>
            <a:r>
              <a:rPr lang="sr-Latn-RS" sz="2800" b="1" smtClean="0">
                <a:ln w="15875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U </a:t>
            </a:r>
            <a:r>
              <a:rPr lang="sr-Latn-RS" sz="2800" b="1" smtClean="0">
                <a:ln w="15875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MIONICI</a:t>
            </a:r>
            <a:endParaRPr lang="sr-Latn-RS" sz="2800" b="1">
              <a:ln w="15875"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3528" y="692696"/>
            <a:ext cx="4572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r-Latn-RS" sz="3600" b="1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2"/>
                </a:solidFill>
              </a:rPr>
              <a:t>Zaboravili smo ili </a:t>
            </a:r>
            <a:r>
              <a:rPr lang="sr-Latn-RS" sz="3600" b="1" smtClean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2"/>
                </a:solidFill>
              </a:rPr>
              <a:t>    još </a:t>
            </a:r>
            <a:r>
              <a:rPr lang="sr-Latn-RS" sz="3600" b="1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2"/>
                </a:solidFill>
              </a:rPr>
              <a:t>uvek nismo shvatili značaj i ulogu </a:t>
            </a:r>
            <a:r>
              <a:rPr lang="sr-Latn-RS" sz="6600" b="1">
                <a:ln w="15875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osiguranja</a:t>
            </a:r>
            <a:r>
              <a:rPr lang="sr-Latn-RS" sz="5400" b="1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2"/>
                </a:solidFill>
              </a:rPr>
              <a:t> </a:t>
            </a:r>
            <a:r>
              <a:rPr lang="sr-Latn-RS" sz="5400" b="1" smtClean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2"/>
                </a:solidFill>
              </a:rPr>
              <a:t>             </a:t>
            </a:r>
            <a:r>
              <a:rPr lang="sr-Latn-RS" sz="3600" b="1" smtClean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2"/>
                </a:solidFill>
              </a:rPr>
              <a:t>kao </a:t>
            </a:r>
            <a:r>
              <a:rPr lang="sr-Latn-RS" sz="3600" b="1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2"/>
                </a:solidFill>
              </a:rPr>
              <a:t>meru zaštite.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88679" y="3740696"/>
            <a:ext cx="576818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smtClean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2"/>
                </a:solidFill>
              </a:rPr>
              <a:t>Racio </a:t>
            </a:r>
            <a:r>
              <a:rPr lang="pl-PL" sz="3200" b="1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2"/>
                </a:solidFill>
              </a:rPr>
              <a:t>osiguranih šteta u odnosu na ekonomske štete </a:t>
            </a:r>
            <a:r>
              <a:rPr lang="pl-PL" sz="3600" b="1">
                <a:ln w="15875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ispod 5%</a:t>
            </a:r>
            <a:endParaRPr lang="sr-Latn-RS" sz="6600" b="1">
              <a:ln w="15875"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404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286" y="193204"/>
            <a:ext cx="8229600" cy="1143000"/>
          </a:xfrm>
        </p:spPr>
        <p:txBody>
          <a:bodyPr anchor="t">
            <a:normAutofit/>
          </a:bodyPr>
          <a:lstStyle/>
          <a:p>
            <a:pPr algn="ctr"/>
            <a:r>
              <a:rPr lang="sr-Latn-RS" sz="2400"/>
              <a:t>Odnos osigurana šteta/ekonomska šteta </a:t>
            </a:r>
            <a:r>
              <a:rPr lang="sr-Latn-RS" sz="2400" smtClean="0"/>
              <a:t>na </a:t>
            </a:r>
            <a:r>
              <a:rPr lang="sr-Latn-RS" sz="2400"/>
              <a:t>domaćinstvima</a:t>
            </a:r>
            <a:r>
              <a:rPr lang="sr-Latn-RS" sz="3200"/>
              <a:t>	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3178180"/>
              </p:ext>
            </p:extLst>
          </p:nvPr>
        </p:nvGraphicFramePr>
        <p:xfrm>
          <a:off x="251520" y="764704"/>
          <a:ext cx="8640958" cy="6499273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1728011"/>
                <a:gridCol w="1728011"/>
                <a:gridCol w="1728011"/>
                <a:gridCol w="1728011"/>
                <a:gridCol w="1728914"/>
              </a:tblGrid>
              <a:tr h="7723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RS" sz="1800">
                          <a:effectLst/>
                        </a:rPr>
                        <a:t>Godina</a:t>
                      </a:r>
                      <a:endParaRPr lang="sr-Latn-R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RS" sz="1800">
                          <a:effectLst/>
                        </a:rPr>
                        <a:t>Zemlja </a:t>
                      </a:r>
                      <a:endParaRPr lang="sr-Latn-R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RS" sz="1800">
                          <a:effectLst/>
                        </a:rPr>
                        <a:t>Ekonomska šteta(u mil EUR)</a:t>
                      </a:r>
                      <a:endParaRPr lang="sr-Latn-R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RS" sz="1800">
                          <a:effectLst/>
                        </a:rPr>
                        <a:t>Osigurana šteta (u mil EUR)</a:t>
                      </a:r>
                      <a:endParaRPr lang="sr-Latn-R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RS" sz="1800">
                          <a:effectLst/>
                        </a:rPr>
                        <a:t>Racio 4/3</a:t>
                      </a:r>
                      <a:endParaRPr lang="sr-Latn-R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70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sr-Latn-RS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sr-Latn-RS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sr-Latn-RS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sr-Latn-RS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RS" sz="1200" b="1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sr-Latn-RS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</a:tr>
              <a:tr h="3861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RS" sz="1800">
                          <a:effectLst/>
                        </a:rPr>
                        <a:t>2000</a:t>
                      </a:r>
                      <a:endParaRPr lang="sr-Latn-R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RS" sz="1800">
                          <a:effectLst/>
                        </a:rPr>
                        <a:t>Švajcarska </a:t>
                      </a:r>
                      <a:endParaRPr lang="sr-Latn-R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RS" sz="1800">
                          <a:effectLst/>
                        </a:rPr>
                        <a:t>390</a:t>
                      </a:r>
                      <a:endParaRPr lang="sr-Latn-R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RS" sz="1800">
                          <a:effectLst/>
                        </a:rPr>
                        <a:t>195</a:t>
                      </a:r>
                      <a:endParaRPr lang="sr-Latn-R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RS" sz="1800">
                          <a:effectLst/>
                        </a:rPr>
                        <a:t>50%</a:t>
                      </a:r>
                      <a:endParaRPr lang="sr-Latn-R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61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RS" sz="1800">
                          <a:effectLst/>
                        </a:rPr>
                        <a:t> </a:t>
                      </a:r>
                      <a:endParaRPr lang="sr-Latn-R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RS" sz="1800">
                          <a:effectLst/>
                        </a:rPr>
                        <a:t>Italija</a:t>
                      </a:r>
                      <a:endParaRPr lang="sr-Latn-R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RS" sz="1800">
                          <a:effectLst/>
                        </a:rPr>
                        <a:t>9,440</a:t>
                      </a:r>
                      <a:endParaRPr lang="sr-Latn-R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RS" sz="1800">
                          <a:effectLst/>
                        </a:rPr>
                        <a:t>350</a:t>
                      </a:r>
                      <a:endParaRPr lang="sr-Latn-R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RS" sz="1800">
                          <a:effectLst/>
                        </a:rPr>
                        <a:t>4%</a:t>
                      </a:r>
                      <a:endParaRPr lang="sr-Latn-R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61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RS" sz="1800">
                          <a:effectLst/>
                        </a:rPr>
                        <a:t>2002</a:t>
                      </a:r>
                      <a:endParaRPr lang="sr-Latn-R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RS" sz="1800">
                          <a:effectLst/>
                        </a:rPr>
                        <a:t>Nemačka </a:t>
                      </a:r>
                      <a:endParaRPr lang="sr-Latn-R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RS" sz="1800">
                          <a:effectLst/>
                        </a:rPr>
                        <a:t>11,830</a:t>
                      </a:r>
                      <a:endParaRPr lang="sr-Latn-R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RS" sz="1800">
                          <a:effectLst/>
                        </a:rPr>
                        <a:t>1,835</a:t>
                      </a:r>
                      <a:endParaRPr lang="sr-Latn-R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RS" sz="1800">
                          <a:effectLst/>
                        </a:rPr>
                        <a:t>15%</a:t>
                      </a:r>
                      <a:endParaRPr lang="sr-Latn-R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61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RS" sz="1800">
                          <a:effectLst/>
                        </a:rPr>
                        <a:t> </a:t>
                      </a:r>
                      <a:endParaRPr lang="sr-Latn-R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RS" sz="1800">
                          <a:effectLst/>
                        </a:rPr>
                        <a:t>Austrija </a:t>
                      </a:r>
                      <a:endParaRPr lang="sr-Latn-R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RS" sz="1800">
                          <a:effectLst/>
                        </a:rPr>
                        <a:t>2,445</a:t>
                      </a:r>
                      <a:endParaRPr lang="sr-Latn-R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RS" sz="1800">
                          <a:effectLst/>
                        </a:rPr>
                        <a:t>410</a:t>
                      </a:r>
                      <a:endParaRPr lang="sr-Latn-R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RS" sz="1800">
                          <a:effectLst/>
                        </a:rPr>
                        <a:t>17%</a:t>
                      </a:r>
                      <a:endParaRPr lang="sr-Latn-R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61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RS" sz="1800">
                          <a:effectLst/>
                        </a:rPr>
                        <a:t>2005</a:t>
                      </a:r>
                      <a:endParaRPr lang="sr-Latn-R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RS" sz="1800">
                          <a:effectLst/>
                        </a:rPr>
                        <a:t>Švajcarska </a:t>
                      </a:r>
                      <a:endParaRPr lang="sr-Latn-R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RS" sz="1800">
                          <a:effectLst/>
                        </a:rPr>
                        <a:t>1,950</a:t>
                      </a:r>
                      <a:endParaRPr lang="sr-Latn-R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RS" sz="1800">
                          <a:effectLst/>
                        </a:rPr>
                        <a:t>1,300</a:t>
                      </a:r>
                      <a:endParaRPr lang="sr-Latn-R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RS" sz="1800">
                          <a:effectLst/>
                        </a:rPr>
                        <a:t>67%</a:t>
                      </a:r>
                      <a:endParaRPr lang="sr-Latn-R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61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RS" sz="1800">
                          <a:effectLst/>
                        </a:rPr>
                        <a:t> </a:t>
                      </a:r>
                      <a:endParaRPr lang="sr-Latn-R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RS" sz="1800">
                          <a:effectLst/>
                        </a:rPr>
                        <a:t>Nemačka </a:t>
                      </a:r>
                      <a:endParaRPr lang="sr-Latn-R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RS" sz="1800">
                          <a:effectLst/>
                        </a:rPr>
                        <a:t>172</a:t>
                      </a:r>
                      <a:endParaRPr lang="sr-Latn-R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RS" sz="1800">
                          <a:effectLst/>
                        </a:rPr>
                        <a:t>40</a:t>
                      </a:r>
                      <a:endParaRPr lang="sr-Latn-R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RS" sz="1800">
                          <a:effectLst/>
                        </a:rPr>
                        <a:t>23%</a:t>
                      </a:r>
                      <a:endParaRPr lang="sr-Latn-R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61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RS" sz="1800">
                          <a:effectLst/>
                        </a:rPr>
                        <a:t> </a:t>
                      </a:r>
                      <a:endParaRPr lang="sr-Latn-R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RS" sz="1800">
                          <a:effectLst/>
                        </a:rPr>
                        <a:t>Austrija </a:t>
                      </a:r>
                      <a:endParaRPr lang="sr-Latn-R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RS" sz="1800">
                          <a:effectLst/>
                        </a:rPr>
                        <a:t>515</a:t>
                      </a:r>
                      <a:endParaRPr lang="sr-Latn-R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RS" sz="1800">
                          <a:effectLst/>
                        </a:rPr>
                        <a:t>110</a:t>
                      </a:r>
                      <a:endParaRPr lang="sr-Latn-R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RS" sz="1800">
                          <a:effectLst/>
                        </a:rPr>
                        <a:t>21%</a:t>
                      </a:r>
                      <a:endParaRPr lang="sr-Latn-R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61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RS" sz="1800">
                          <a:effectLst/>
                        </a:rPr>
                        <a:t>2006</a:t>
                      </a:r>
                      <a:endParaRPr lang="sr-Latn-R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RS" sz="1800">
                          <a:effectLst/>
                        </a:rPr>
                        <a:t>Nemačka </a:t>
                      </a:r>
                      <a:endParaRPr lang="sr-Latn-R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RS" sz="1800">
                          <a:effectLst/>
                        </a:rPr>
                        <a:t>125</a:t>
                      </a:r>
                      <a:endParaRPr lang="sr-Latn-R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RS" sz="1800">
                          <a:effectLst/>
                        </a:rPr>
                        <a:t>15</a:t>
                      </a:r>
                      <a:endParaRPr lang="sr-Latn-R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RS" sz="1800">
                          <a:effectLst/>
                        </a:rPr>
                        <a:t>12%</a:t>
                      </a:r>
                      <a:endParaRPr lang="sr-Latn-R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61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RS" sz="1800">
                          <a:effectLst/>
                        </a:rPr>
                        <a:t>2013</a:t>
                      </a:r>
                      <a:endParaRPr lang="sr-Latn-R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RS" sz="1800">
                          <a:effectLst/>
                        </a:rPr>
                        <a:t>Nemačka </a:t>
                      </a:r>
                      <a:endParaRPr lang="sr-Latn-R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RS" sz="1800">
                          <a:effectLst/>
                        </a:rPr>
                        <a:t>8,100</a:t>
                      </a:r>
                      <a:endParaRPr lang="sr-Latn-R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RS" sz="1800">
                          <a:effectLst/>
                        </a:rPr>
                        <a:t>2,000</a:t>
                      </a:r>
                      <a:endParaRPr lang="sr-Latn-R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RS" sz="1800">
                          <a:effectLst/>
                        </a:rPr>
                        <a:t>25%</a:t>
                      </a:r>
                      <a:endParaRPr lang="sr-Latn-R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61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RS" sz="1800">
                          <a:effectLst/>
                        </a:rPr>
                        <a:t> </a:t>
                      </a:r>
                      <a:endParaRPr lang="sr-Latn-R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RS" sz="1800">
                          <a:effectLst/>
                        </a:rPr>
                        <a:t>Austrija </a:t>
                      </a:r>
                      <a:endParaRPr lang="sr-Latn-R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RS" sz="1800">
                          <a:effectLst/>
                        </a:rPr>
                        <a:t>2,200</a:t>
                      </a:r>
                      <a:endParaRPr lang="sr-Latn-R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RS" sz="1800">
                          <a:effectLst/>
                        </a:rPr>
                        <a:t>250</a:t>
                      </a:r>
                      <a:endParaRPr lang="sr-Latn-R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RS" sz="1800">
                          <a:effectLst/>
                        </a:rPr>
                        <a:t>11%</a:t>
                      </a:r>
                      <a:endParaRPr lang="sr-Latn-R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61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RS" sz="1800">
                          <a:effectLst/>
                        </a:rPr>
                        <a:t>2014</a:t>
                      </a:r>
                      <a:endParaRPr lang="sr-Latn-R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RS" sz="1800">
                          <a:effectLst/>
                        </a:rPr>
                        <a:t>Srbija </a:t>
                      </a:r>
                      <a:endParaRPr lang="sr-Latn-R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RS" sz="1800">
                          <a:effectLst/>
                        </a:rPr>
                        <a:t>1,525</a:t>
                      </a:r>
                      <a:endParaRPr lang="sr-Latn-R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RS" sz="1800">
                          <a:effectLst/>
                        </a:rPr>
                        <a:t>?</a:t>
                      </a:r>
                      <a:endParaRPr lang="sr-Latn-R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RS" sz="1800">
                          <a:effectLst/>
                        </a:rPr>
                        <a:t>&lt;5%</a:t>
                      </a:r>
                      <a:endParaRPr lang="sr-Latn-R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61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RS" sz="1800">
                          <a:effectLst/>
                        </a:rPr>
                        <a:t> </a:t>
                      </a:r>
                      <a:endParaRPr lang="sr-Latn-R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RS" sz="1800">
                          <a:effectLst/>
                        </a:rPr>
                        <a:t>BiH</a:t>
                      </a:r>
                      <a:endParaRPr lang="sr-Latn-R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RS" sz="1800">
                          <a:effectLst/>
                        </a:rPr>
                        <a:t>2,000</a:t>
                      </a:r>
                      <a:endParaRPr lang="sr-Latn-R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RS" sz="1800">
                          <a:effectLst/>
                        </a:rPr>
                        <a:t>?</a:t>
                      </a:r>
                      <a:endParaRPr lang="sr-Latn-R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r-Latn-RS" sz="1800">
                          <a:effectLst/>
                        </a:rPr>
                        <a:t>&lt;5%</a:t>
                      </a:r>
                      <a:endParaRPr lang="sr-Latn-R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771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sr-Latn-RS" sz="3200" smtClean="0"/>
              <a:t>NIVO OSIGURAVAJUĆE ZAŠTITE U SRBIJI</a:t>
            </a:r>
            <a:endParaRPr lang="sr-Latn-R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b="1" smtClean="0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</a:rPr>
              <a:t>Postoji </a:t>
            </a:r>
            <a:r>
              <a:rPr lang="pl-PL" b="1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</a:rPr>
              <a:t>više faktora koji utiču na veoma nizak nivo osiguravajuće zaštite u </a:t>
            </a:r>
            <a:r>
              <a:rPr lang="pl-PL" b="1" smtClean="0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</a:rPr>
              <a:t>Srbiji:</a:t>
            </a:r>
            <a:endParaRPr lang="pl-PL" b="1">
              <a:ln>
                <a:solidFill>
                  <a:schemeClr val="bg1">
                    <a:lumMod val="65000"/>
                    <a:lumOff val="35000"/>
                  </a:schemeClr>
                </a:solidFill>
              </a:ln>
            </a:endParaRPr>
          </a:p>
          <a:p>
            <a:r>
              <a:rPr lang="pl-PL" sz="2200" b="1" smtClean="0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</a:rPr>
              <a:t>nizak </a:t>
            </a:r>
            <a:r>
              <a:rPr lang="pl-PL" sz="2200" b="1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</a:rPr>
              <a:t>životni standard građana</a:t>
            </a:r>
          </a:p>
          <a:p>
            <a:r>
              <a:rPr lang="sr-Latn-RS" sz="2200" b="1" smtClean="0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</a:rPr>
              <a:t>mala informisanost građana o koristima od ovakve vrste zaštite</a:t>
            </a:r>
            <a:endParaRPr lang="sr-Latn-RS" sz="2200" b="1">
              <a:ln>
                <a:solidFill>
                  <a:schemeClr val="bg1">
                    <a:lumMod val="65000"/>
                    <a:lumOff val="35000"/>
                  </a:schemeClr>
                </a:solidFill>
              </a:ln>
              <a:latin typeface="Tw Cen MT" panose="020B0602020104020603" pitchFamily="34" charset="-18"/>
            </a:endParaRPr>
          </a:p>
          <a:p>
            <a:r>
              <a:rPr lang="sr-Latn-RS" sz="2200" b="1" smtClean="0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</a:rPr>
              <a:t>odsutstvo </a:t>
            </a:r>
            <a:r>
              <a:rPr lang="sr-Latn-RS" sz="2200" b="1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</a:rPr>
              <a:t>zakonske regulative </a:t>
            </a:r>
            <a:endParaRPr lang="sr-Latn-RS" sz="2200" b="1" smtClean="0">
              <a:ln>
                <a:solidFill>
                  <a:schemeClr val="bg1">
                    <a:lumMod val="65000"/>
                    <a:lumOff val="35000"/>
                  </a:schemeClr>
                </a:solidFill>
              </a:ln>
            </a:endParaRPr>
          </a:p>
          <a:p>
            <a:pPr marL="0" indent="0">
              <a:buNone/>
            </a:pPr>
            <a:endParaRPr lang="sr-Latn-RS" sz="2200" b="1">
              <a:ln>
                <a:solidFill>
                  <a:schemeClr val="tx1">
                    <a:lumMod val="50000"/>
                  </a:schemeClr>
                </a:solidFill>
              </a:ln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3861048"/>
            <a:ext cx="7992888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RS" sz="3200" b="1" smtClean="0"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NEDOSTATAK MATERIJALNIH SREDSTAVA </a:t>
            </a:r>
          </a:p>
          <a:p>
            <a:pPr algn="ctr"/>
            <a:r>
              <a:rPr lang="sr-Latn-RS" sz="3200" b="1" smtClean="0"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POTREBNIH ZNANJA </a:t>
            </a:r>
          </a:p>
          <a:p>
            <a:pPr algn="ctr"/>
            <a:r>
              <a:rPr lang="sr-Latn-RS" sz="3200" b="1" smtClean="0"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SMANJUJU MOGUĆNOSTI KOJE OSIGURANJE/REOSIGURANJE </a:t>
            </a:r>
          </a:p>
          <a:p>
            <a:pPr algn="ctr"/>
            <a:r>
              <a:rPr lang="sr-Latn-RS" sz="3200" b="1" smtClean="0">
                <a:ln w="12700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MOGU DA PRUŽE</a:t>
            </a:r>
            <a:endParaRPr lang="sr-Latn-RS" sz="3200" b="1">
              <a:ln w="12700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943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sr-Latn-RS" sz="3200" smtClean="0"/>
              <a:t>KVALITET OSIGURAVAJUĆE </a:t>
            </a:r>
            <a:r>
              <a:rPr lang="sr-Latn-RS" sz="3200"/>
              <a:t>ZAŠTITE U SRBIJI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19256" cy="5145435"/>
          </a:xfrm>
        </p:spPr>
        <p:txBody>
          <a:bodyPr>
            <a:normAutofit/>
          </a:bodyPr>
          <a:lstStyle/>
          <a:p>
            <a:r>
              <a:rPr lang="sr-Latn-RS" b="1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</a:rPr>
              <a:t>Osiguravajuće kuće mogu da ponude adekvatne programe osiguranja od katastrofalnih rizika, pre svega stanovništvu.</a:t>
            </a:r>
          </a:p>
          <a:p>
            <a:r>
              <a:rPr lang="sr-Latn-RS" b="1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</a:rPr>
              <a:t>Programi reosiguranja velikih portfelja ne predstavljaju visoko </a:t>
            </a:r>
            <a:r>
              <a:rPr lang="sr-Latn-RS" b="1" smtClean="0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</a:rPr>
              <a:t>opterećenje </a:t>
            </a:r>
            <a:r>
              <a:rPr lang="sr-Latn-RS" b="1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</a:rPr>
              <a:t>za osiguravajuće društvo.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9426387"/>
              </p:ext>
            </p:extLst>
          </p:nvPr>
        </p:nvGraphicFramePr>
        <p:xfrm>
          <a:off x="179512" y="2132856"/>
          <a:ext cx="885698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005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sr-Latn-RS" sz="3200" smtClean="0"/>
              <a:t>OGRANIČENJE REOSIGURAVAJUĆE </a:t>
            </a:r>
            <a:br>
              <a:rPr lang="sr-Latn-RS" sz="3200" smtClean="0"/>
            </a:br>
            <a:r>
              <a:rPr lang="sr-Latn-RS" sz="3200" smtClean="0"/>
              <a:t>ZAŠTITE </a:t>
            </a:r>
            <a:r>
              <a:rPr lang="sr-Latn-RS" sz="3200"/>
              <a:t>U SRBIJI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19256" cy="4425355"/>
          </a:xfrm>
        </p:spPr>
        <p:txBody>
          <a:bodyPr>
            <a:normAutofit/>
          </a:bodyPr>
          <a:lstStyle/>
          <a:p>
            <a:pPr algn="just">
              <a:spcAft>
                <a:spcPts val="1800"/>
              </a:spcAft>
            </a:pPr>
            <a:r>
              <a:rPr lang="sr-Latn-RS" sz="2800" b="1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</a:rPr>
              <a:t>Ono što predstavlja osnovno ograničenje u smislu kvalitetne reosiguravajuće zaštite na tržištu Srbije su prilično usitnjeni portfelji koji su i strukturno dosta različiti. </a:t>
            </a:r>
            <a:endParaRPr lang="sr-Latn-RS" sz="2800" b="1" smtClean="0">
              <a:ln>
                <a:solidFill>
                  <a:schemeClr val="bg1">
                    <a:lumMod val="65000"/>
                    <a:lumOff val="35000"/>
                  </a:schemeClr>
                </a:solidFill>
              </a:ln>
            </a:endParaRPr>
          </a:p>
          <a:p>
            <a:pPr algn="just"/>
            <a:r>
              <a:rPr lang="sr-Latn-RS" sz="2800" b="1" smtClean="0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</a:rPr>
              <a:t>U </a:t>
            </a:r>
            <a:r>
              <a:rPr lang="sr-Latn-RS" sz="2800" b="1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</a:rPr>
              <a:t>slučaju da postoji jedinstven portfelj i reosiguravajuća zaštita bi mogla biti kvalitetnija ne samo u cenovnom smislu nego i u samom benefitu širine pokrića koje pruža. </a:t>
            </a:r>
            <a:r>
              <a:rPr lang="sr-Latn-RS" sz="2800" b="1" smtClean="0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</a:rPr>
              <a:t> </a:t>
            </a:r>
            <a:endParaRPr lang="sr-Latn-RS" sz="2800" b="1">
              <a:ln>
                <a:solidFill>
                  <a:schemeClr val="bg1">
                    <a:lumMod val="65000"/>
                    <a:lumOff val="3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42813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sr-Latn-RS" sz="3200" smtClean="0"/>
              <a:t>MOGUĆNOSTI USPOSTAVLJANJA JEDINSTVENOG PORTFELJA</a:t>
            </a:r>
            <a:endParaRPr lang="sr-Latn-RS" sz="320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4915067"/>
              </p:ext>
            </p:extLst>
          </p:nvPr>
        </p:nvGraphicFramePr>
        <p:xfrm>
          <a:off x="179512" y="1268760"/>
          <a:ext cx="8784975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051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sr-Latn-RS" sz="3200" smtClean="0"/>
              <a:t>STVARANJE JEDINSTVENOG POTRFELJA </a:t>
            </a:r>
            <a:endParaRPr lang="sr-Latn-R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19256" cy="5688632"/>
          </a:xfrm>
        </p:spPr>
        <p:txBody>
          <a:bodyPr>
            <a:normAutofit lnSpcReduction="10000"/>
          </a:bodyPr>
          <a:lstStyle/>
          <a:p>
            <a:pPr marL="0" indent="0" algn="just">
              <a:spcAft>
                <a:spcPts val="600"/>
              </a:spcAft>
              <a:buNone/>
            </a:pPr>
            <a:r>
              <a:rPr lang="sr-Latn-RS" b="1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</a:rPr>
              <a:t>Z</a:t>
            </a:r>
            <a:r>
              <a:rPr lang="sr-Latn-RS" b="1" smtClean="0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</a:rPr>
              <a:t>a </a:t>
            </a:r>
            <a:r>
              <a:rPr lang="sr-Latn-RS" b="1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</a:rPr>
              <a:t>stvaranje jedinstvenog portfelja neophodno je obezbediti i jedinstven pristupačan proizvod koji bi bio obavezan, a koji bi se kao takav mogao ponuditi stanovništvu. Jedinstven proizvod predstavlja minimalni paket koji je potrebno da svaki građanin ima u cilju zaštite svojih materijalnih dobara i koji se može pribaviti po ceni koja ne predstavlja suviše veliko opterećenje stanovništvu.  </a:t>
            </a:r>
          </a:p>
          <a:p>
            <a:pPr marL="0" indent="0" algn="just">
              <a:buNone/>
            </a:pPr>
            <a:r>
              <a:rPr lang="sr-Latn-RS" b="1" smtClean="0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</a:rPr>
              <a:t>Prednosti:</a:t>
            </a:r>
            <a:r>
              <a:rPr lang="sr-Latn-RS" sz="2800" b="1" smtClean="0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</a:rPr>
              <a:t>  </a:t>
            </a:r>
          </a:p>
          <a:p>
            <a:pPr algn="just"/>
            <a:r>
              <a:rPr lang="sr-Latn-RS" sz="2200" b="1" smtClean="0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</a:rPr>
              <a:t>veći kvalitet reosiguravajuće </a:t>
            </a:r>
            <a:r>
              <a:rPr lang="sr-Latn-RS" sz="2200" b="1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</a:rPr>
              <a:t>zaštite kod </a:t>
            </a:r>
            <a:r>
              <a:rPr lang="sr-Latn-RS" sz="2200" b="1" smtClean="0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</a:rPr>
              <a:t>jedinstvenih portfelja</a:t>
            </a:r>
          </a:p>
          <a:p>
            <a:pPr algn="just"/>
            <a:r>
              <a:rPr lang="sr-Latn-RS" sz="2200" b="1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</a:rPr>
              <a:t>visok nivo solidarnosti </a:t>
            </a:r>
            <a:endParaRPr lang="sr-Latn-RS" sz="2200" b="1" smtClean="0">
              <a:ln>
                <a:solidFill>
                  <a:schemeClr val="bg1">
                    <a:lumMod val="65000"/>
                    <a:lumOff val="35000"/>
                  </a:schemeClr>
                </a:solidFill>
              </a:ln>
            </a:endParaRPr>
          </a:p>
          <a:p>
            <a:r>
              <a:rPr lang="sr-Latn-RS" sz="2200" b="1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</a:rPr>
              <a:t>visok nivo kolektivne svesti o načinu odbrane od prirodnih </a:t>
            </a:r>
            <a:r>
              <a:rPr lang="sr-Latn-RS" sz="2200" b="1" smtClean="0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</a:rPr>
              <a:t>katastrofa </a:t>
            </a:r>
            <a:r>
              <a:rPr lang="pl-PL" sz="2200" b="1" smtClean="0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</a:rPr>
              <a:t>kao </a:t>
            </a:r>
            <a:r>
              <a:rPr lang="pl-PL" sz="2200" b="1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</a:rPr>
              <a:t>i sigurnost za </a:t>
            </a:r>
            <a:r>
              <a:rPr lang="pl-PL" sz="2200" b="1" smtClean="0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</a:rPr>
              <a:t>oporavak</a:t>
            </a:r>
          </a:p>
          <a:p>
            <a:r>
              <a:rPr lang="sr-Latn-RS" sz="2200" b="1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</a:rPr>
              <a:t>budžetska sredstva namenjena za otklanjanje posledica katastrofa </a:t>
            </a:r>
            <a:r>
              <a:rPr lang="sr-Latn-RS" sz="2200" b="1" smtClean="0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</a:rPr>
              <a:t>mogu se </a:t>
            </a:r>
            <a:r>
              <a:rPr lang="sr-Latn-RS" sz="2200" b="1">
                <a:ln>
                  <a:solidFill>
                    <a:schemeClr val="bg1">
                      <a:lumMod val="65000"/>
                      <a:lumOff val="35000"/>
                    </a:schemeClr>
                  </a:solidFill>
                </a:ln>
              </a:rPr>
              <a:t>upotrebiti za prevenciju</a:t>
            </a:r>
          </a:p>
        </p:txBody>
      </p:sp>
    </p:spTree>
    <p:extLst>
      <p:ext uri="{BB962C8B-B14F-4D97-AF65-F5344CB8AC3E}">
        <p14:creationId xmlns:p14="http://schemas.microsoft.com/office/powerpoint/2010/main" val="184398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209</TotalTime>
  <Words>752</Words>
  <Application>Microsoft Office PowerPoint</Application>
  <PresentationFormat>On-screen Show (4:3)</PresentationFormat>
  <Paragraphs>142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Thatch</vt:lpstr>
      <vt:lpstr>Acrobat Document</vt:lpstr>
      <vt:lpstr>PROBLEMI REOSIGURANJA KATASTROFALNIH RIZIKA U SRBIJI</vt:lpstr>
      <vt:lpstr>TREND RAZVOJA KATASTROFALNIH POJAVA</vt:lpstr>
      <vt:lpstr>KATASTROFALNE POJAVE U SRBIJI </vt:lpstr>
      <vt:lpstr>Odnos osigurana šteta/ekonomska šteta na domaćinstvima </vt:lpstr>
      <vt:lpstr>NIVO OSIGURAVAJUĆE ZAŠTITE U SRBIJI</vt:lpstr>
      <vt:lpstr>KVALITET OSIGURAVAJUĆE ZAŠTITE U SRBIJI</vt:lpstr>
      <vt:lpstr>OGRANIČENJE REOSIGURAVAJUĆE  ZAŠTITE U SRBIJI</vt:lpstr>
      <vt:lpstr>MOGUĆNOSTI USPOSTAVLJANJA JEDINSTVENOG PORTFELJA</vt:lpstr>
      <vt:lpstr>STVARANJE JEDINSTVENOG POTRFELJA </vt:lpstr>
      <vt:lpstr>FORMIRANJE JEDINSTVENOG POTRFELJA </vt:lpstr>
      <vt:lpstr>IZLOŽENOST RIZIKU POPLAVE</vt:lpstr>
      <vt:lpstr>POPLAVE  MAJ 2014</vt:lpstr>
      <vt:lpstr>ULOGA REOSIGURANJA U OBEZBEĐENJU SIGURNOSTI JEDINSTVENOG PORTFELJA</vt:lpstr>
      <vt:lpstr>ULOGA REOSIGURANJA U OBEZBEĐENJU SIGURNOSTI JEDINSTVENOG PORTFELJA</vt:lpstr>
      <vt:lpstr>ZAKLJUČAK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Dragana Blecic</dc:creator>
  <cp:lastModifiedBy>administrator</cp:lastModifiedBy>
  <cp:revision>19</cp:revision>
  <dcterms:created xsi:type="dcterms:W3CDTF">2015-06-02T06:55:10Z</dcterms:created>
  <dcterms:modified xsi:type="dcterms:W3CDTF">2015-06-18T06:36:40Z</dcterms:modified>
</cp:coreProperties>
</file>