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8" r:id="rId3"/>
    <p:sldId id="375" r:id="rId4"/>
    <p:sldId id="354" r:id="rId5"/>
    <p:sldId id="376" r:id="rId6"/>
    <p:sldId id="355" r:id="rId7"/>
    <p:sldId id="356" r:id="rId8"/>
    <p:sldId id="357" r:id="rId9"/>
    <p:sldId id="377" r:id="rId10"/>
    <p:sldId id="358" r:id="rId11"/>
    <p:sldId id="359" r:id="rId12"/>
    <p:sldId id="360" r:id="rId13"/>
    <p:sldId id="363" r:id="rId14"/>
    <p:sldId id="364" r:id="rId15"/>
    <p:sldId id="366" r:id="rId16"/>
    <p:sldId id="367" r:id="rId17"/>
    <p:sldId id="369" r:id="rId18"/>
    <p:sldId id="370" r:id="rId19"/>
    <p:sldId id="371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5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0" autoAdjust="0"/>
    <p:restoredTop sz="93714" autoAdjust="0"/>
  </p:normalViewPr>
  <p:slideViewPr>
    <p:cSldViewPr>
      <p:cViewPr>
        <p:scale>
          <a:sx n="100" d="100"/>
          <a:sy n="100" d="100"/>
        </p:scale>
        <p:origin x="-194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04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FDD99-915A-4CB7-9A0F-6C2329B1B32C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A70ED-8876-4C51-8219-48C55AE92C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0C070-B99C-407C-9D7E-B152E3AE6E60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D7299-235C-435A-B7B7-E5A2E45586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3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7299-235C-435A-B7B7-E5A2E455868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7299-235C-435A-B7B7-E5A2E455868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CEF4-CFFD-42E8-A73B-41353F204F22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1CA4-F2CC-42F9-AE35-8EDDAFAA4FD6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9367-5F62-49D1-9282-6F157435454F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A76E-23E5-453E-89BD-BFEBF11230F4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2C17-D6D5-496E-86D6-DB97BA3CDB8A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71DC-570A-49D7-A82D-6211E8222D03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3D49-4D12-4640-A3D7-4A82E6666224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485E-5608-4003-8950-4F7FB391AD43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C7CC-7D50-4524-9B93-1E11450EC043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0713-6A7B-4480-965F-2C42AB3BB084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79C4-C0E1-4535-94E7-9117BC8FDC81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A3D8F2-C9C1-40FA-B221-D6395DB7A182}" type="datetime4">
              <a:rPr lang="sr-Latn-RS" smtClean="0"/>
              <a:t>3. jun 2015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860" y="1905000"/>
            <a:ext cx="9144000" cy="2286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sr-Latn-RS" sz="2800" b="1" dirty="0" smtClean="0">
                <a:latin typeface="Garamond" panose="02020404030301010803" pitchFamily="18" charset="0"/>
              </a:rPr>
              <a:t>KATASTROFALNE POSLEDICE INCIDENTNIH SITUACIJA PRI PREVOZU OPASNIH MATERIJA U DRUMSKOM SAOBRAĆAJU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5867400"/>
            <a:ext cx="7848600" cy="669925"/>
          </a:xfrm>
        </p:spPr>
        <p:txBody>
          <a:bodyPr/>
          <a:lstStyle/>
          <a:p>
            <a:pPr algn="ctr"/>
            <a:r>
              <a:rPr lang="sr-Latn-RS" sz="2000" dirty="0" smtClean="0">
                <a:latin typeface="Garamond" panose="02020404030301010803" pitchFamily="18" charset="0"/>
              </a:rPr>
              <a:t>Aranđelovac, </a:t>
            </a:r>
            <a:r>
              <a:rPr lang="en-US" sz="2000" dirty="0" smtClean="0">
                <a:latin typeface="Garamond" panose="02020404030301010803" pitchFamily="18" charset="0"/>
              </a:rPr>
              <a:t>5</a:t>
            </a:r>
            <a:r>
              <a:rPr lang="sr-Latn-RS" sz="2000" dirty="0" smtClean="0">
                <a:latin typeface="Garamond" panose="02020404030301010803" pitchFamily="18" charset="0"/>
              </a:rPr>
              <a:t>-7. jun 2015.</a:t>
            </a: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67737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latin typeface="Garamond" panose="02020404030301010803" pitchFamily="18" charset="0"/>
              </a:rPr>
              <a:t>Prof</a:t>
            </a:r>
            <a:r>
              <a:rPr lang="sr-Latn-RS" sz="2400" b="1" smtClean="0">
                <a:latin typeface="Garamond" panose="02020404030301010803" pitchFamily="18" charset="0"/>
              </a:rPr>
              <a:t>. </a:t>
            </a:r>
            <a:r>
              <a:rPr lang="en-US" sz="2400" b="1" smtClean="0">
                <a:latin typeface="Garamond" panose="02020404030301010803" pitchFamily="18" charset="0"/>
              </a:rPr>
              <a:t>d</a:t>
            </a:r>
            <a:r>
              <a:rPr lang="sr-Latn-RS" sz="2400" b="1" smtClean="0">
                <a:latin typeface="Garamond" panose="02020404030301010803" pitchFamily="18" charset="0"/>
              </a:rPr>
              <a:t>r </a:t>
            </a:r>
            <a:r>
              <a:rPr lang="sr-Latn-RS" sz="2400" b="1" dirty="0" smtClean="0">
                <a:latin typeface="Garamond" panose="02020404030301010803" pitchFamily="18" charset="0"/>
              </a:rPr>
              <a:t>Hasan Hanić</a:t>
            </a:r>
            <a:endParaRPr lang="en-US" sz="2400" b="1" dirty="0">
              <a:latin typeface="Garamond" panose="02020404030301010803" pitchFamily="18" charset="0"/>
            </a:endParaRPr>
          </a:p>
          <a:p>
            <a:pPr algn="ctr"/>
            <a:r>
              <a:rPr lang="sr-Latn-CS" sz="2400" b="1" smtClean="0">
                <a:ln>
                  <a:solidFill>
                    <a:schemeClr val="bg1"/>
                  </a:solidFill>
                </a:ln>
                <a:latin typeface="Garamond" panose="02020404030301010803" pitchFamily="18" charset="0"/>
              </a:rPr>
              <a:t>Dr </a:t>
            </a:r>
            <a:r>
              <a:rPr lang="sr-Latn-CS" sz="2400" b="1" dirty="0" smtClean="0">
                <a:ln>
                  <a:solidFill>
                    <a:schemeClr val="bg1"/>
                  </a:solidFill>
                </a:ln>
                <a:latin typeface="Garamond" panose="02020404030301010803" pitchFamily="18" charset="0"/>
              </a:rPr>
              <a:t>Živorad Ristić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6B15-BA76-4EF7-A290-57E78F00CA88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503111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latin typeface="Garamond" panose="02020404030301010803" pitchFamily="18" charset="0"/>
                <a:ea typeface="Calibri"/>
              </a:rPr>
              <a:t>OSNOVNE DIMENZIJE SAOBRAĆAJA KAO SEKTORA EKONOMIJE</a:t>
            </a:r>
            <a:endParaRPr lang="sr-Latn-RS" sz="30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676400"/>
            <a:ext cx="8229600" cy="4541520"/>
          </a:xfrm>
        </p:spPr>
        <p:txBody>
          <a:bodyPr>
            <a:normAutofit fontScale="92500" lnSpcReduction="10000"/>
          </a:bodyPr>
          <a:lstStyle/>
          <a:p>
            <a:pPr algn="just">
              <a:buClrTx/>
              <a:buFont typeface="Wingdings" panose="05000000000000000000" pitchFamily="2" charset="2"/>
              <a:buChar char="v"/>
            </a:pPr>
            <a:r>
              <a:rPr lang="sr-Cyrl-RS" dirty="0" smtClean="0">
                <a:latin typeface="Garamond" panose="02020404030301010803" pitchFamily="18" charset="0"/>
              </a:rPr>
              <a:t>U sklopu velikog ekonomskog sistema, saobraćaj predstavlja </a:t>
            </a:r>
            <a:r>
              <a:rPr lang="sr-Cyrl-RS" b="1" dirty="0" smtClean="0">
                <a:latin typeface="Garamond" panose="02020404030301010803" pitchFamily="18" charset="0"/>
              </a:rPr>
              <a:t>važan podsistem </a:t>
            </a:r>
            <a:r>
              <a:rPr lang="sr-Cyrl-RS" dirty="0" smtClean="0">
                <a:latin typeface="Garamond" panose="02020404030301010803" pitchFamily="18" charset="0"/>
              </a:rPr>
              <a:t>koji je zadužen za prevoz robe i putnika. </a:t>
            </a:r>
          </a:p>
          <a:p>
            <a:pPr algn="just">
              <a:buClrTx/>
              <a:buFont typeface="Wingdings" panose="05000000000000000000" pitchFamily="2" charset="2"/>
              <a:buChar char="v"/>
            </a:pPr>
            <a:r>
              <a:rPr lang="sr-Cyrl-RS" dirty="0" smtClean="0">
                <a:latin typeface="Garamond" panose="02020404030301010803" pitchFamily="18" charset="0"/>
              </a:rPr>
              <a:t>Bez snažnog </a:t>
            </a:r>
            <a:r>
              <a:rPr lang="sr-Cyrl-RS" b="1" dirty="0" smtClean="0">
                <a:latin typeface="Garamond" panose="02020404030301010803" pitchFamily="18" charset="0"/>
              </a:rPr>
              <a:t>razvoja svih vidova transporta </a:t>
            </a:r>
            <a:r>
              <a:rPr lang="sr-Cyrl-RS" dirty="0" smtClean="0">
                <a:latin typeface="Garamond" panose="02020404030301010803" pitchFamily="18" charset="0"/>
              </a:rPr>
              <a:t>i široko razgranate mreže komunikacija (putevi, pruge i sl.) ne može se osigurati povećanje obima proizvodnje i razmene dobara, šire korišćenje prirodnih resursa, unapređenje kulturnih veza, povećanje mobilnosti u kotekstu odbrane zemlje itd.</a:t>
            </a:r>
          </a:p>
          <a:p>
            <a:pPr algn="just">
              <a:buClrTx/>
              <a:buFont typeface="Wingdings" panose="05000000000000000000" pitchFamily="2" charset="2"/>
              <a:buChar char="v"/>
            </a:pPr>
            <a:r>
              <a:rPr lang="sr-Cyrl-RS" dirty="0" smtClean="0">
                <a:latin typeface="Garamond" panose="02020404030301010803" pitchFamily="18" charset="0"/>
              </a:rPr>
              <a:t>Kao materijalna osnova podele rada u društvu, saobraćaj </a:t>
            </a:r>
            <a:r>
              <a:rPr lang="sr-Cyrl-RS" b="1" dirty="0" smtClean="0">
                <a:latin typeface="Garamond" panose="02020404030301010803" pitchFamily="18" charset="0"/>
              </a:rPr>
              <a:t>omogućava višestruke veze </a:t>
            </a:r>
            <a:r>
              <a:rPr lang="sr-Cyrl-RS" dirty="0" smtClean="0">
                <a:latin typeface="Garamond" panose="02020404030301010803" pitchFamily="18" charset="0"/>
              </a:rPr>
              <a:t>između proizvodnje i potrošnje, industrije i poljoprivrede, rudarstva i drugih proizvodnih sektora, te između različitih ekonomskih regija. </a:t>
            </a:r>
            <a:endParaRPr lang="sr-Latn-RS" dirty="0" smtClean="0">
              <a:latin typeface="Garamond" panose="02020404030301010803" pitchFamily="18" charset="0"/>
            </a:endParaRPr>
          </a:p>
          <a:p>
            <a:pPr algn="just">
              <a:buClrTx/>
            </a:pPr>
            <a:r>
              <a:rPr lang="sr-Cyrl-RS" dirty="0" smtClean="0">
                <a:latin typeface="Garamond" panose="02020404030301010803" pitchFamily="18" charset="0"/>
              </a:rPr>
              <a:t>Prevoz ima zadatak da blagovremeno i kvalitetno </a:t>
            </a:r>
            <a:r>
              <a:rPr lang="sr-Cyrl-RS" b="1" dirty="0" smtClean="0">
                <a:latin typeface="Garamond" panose="02020404030301010803" pitchFamily="18" charset="0"/>
              </a:rPr>
              <a:t>zadovoljava potrebe privrede i stanovništva</a:t>
            </a:r>
            <a:r>
              <a:rPr lang="sr-Cyrl-RS" dirty="0" smtClean="0">
                <a:latin typeface="Garamond" panose="02020404030301010803" pitchFamily="18" charset="0"/>
              </a:rPr>
              <a:t>. Postizanje ovog cilja zasniva se na stalnom jačanju materijalno-tehničke osnove saobraćaja i uvođenju novih, savremenih i naprednih tehnologija, poboljšanju</a:t>
            </a:r>
            <a:r>
              <a:rPr lang="sr-Latn-RS" dirty="0" smtClean="0">
                <a:latin typeface="Garamond" panose="02020404030301010803" pitchFamily="18" charset="0"/>
              </a:rPr>
              <a:t> </a:t>
            </a:r>
            <a:r>
              <a:rPr lang="sr-Cyrl-RS" dirty="0" smtClean="0">
                <a:latin typeface="Garamond" panose="02020404030301010803" pitchFamily="18" charset="0"/>
              </a:rPr>
              <a:t>i koordinacij</a:t>
            </a:r>
            <a:r>
              <a:rPr lang="sr-Latn-RS" dirty="0" smtClean="0">
                <a:latin typeface="Garamond" panose="02020404030301010803" pitchFamily="18" charset="0"/>
              </a:rPr>
              <a:t>i</a:t>
            </a:r>
            <a:r>
              <a:rPr lang="sr-Cyrl-RS" dirty="0" smtClean="0">
                <a:latin typeface="Garamond" panose="02020404030301010803" pitchFamily="18" charset="0"/>
              </a:rPr>
              <a:t> svih vidova saobraćaja i njihove interakcije sa drugim sektorima privrede.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5014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C6-BF0F-4E66-8CBB-3FED17D4095C}" type="datetime4">
              <a:rPr lang="sr-Latn-RS" smtClean="0"/>
              <a:t>3. jun 2015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97615031"/>
              </p:ext>
            </p:extLst>
          </p:nvPr>
        </p:nvGraphicFramePr>
        <p:xfrm>
          <a:off x="457200" y="1960566"/>
          <a:ext cx="8458200" cy="3678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4200"/>
                <a:gridCol w="2667000"/>
                <a:gridCol w="2667000"/>
              </a:tblGrid>
              <a:tr h="41687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noProof="0" dirty="0" smtClean="0">
                          <a:effectLst/>
                          <a:latin typeface="Garamond" panose="02020404030301010803" pitchFamily="18" charset="0"/>
                        </a:rPr>
                        <a:t>Vid saobraćaja</a:t>
                      </a:r>
                      <a:endParaRPr lang="sr-Cyrl-RS" sz="20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6358" marR="8635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noProof="0" dirty="0" smtClean="0">
                          <a:effectLst/>
                          <a:latin typeface="Garamond" panose="02020404030301010803" pitchFamily="18" charset="0"/>
                        </a:rPr>
                        <a:t>Prevezena roba</a:t>
                      </a:r>
                      <a:endParaRPr lang="sr-Cyrl-RS" sz="20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6358" marR="86358" marT="0" marB="0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44010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noProof="0" dirty="0" smtClean="0">
                          <a:effectLst/>
                          <a:latin typeface="Garamond" panose="02020404030301010803" pitchFamily="18" charset="0"/>
                        </a:rPr>
                        <a:t>u hiljadama tona</a:t>
                      </a:r>
                      <a:endParaRPr lang="sr-Cyrl-RS" sz="20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6358" marR="863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noProof="0" dirty="0" smtClean="0">
                          <a:effectLst/>
                          <a:latin typeface="Garamond" panose="02020404030301010803" pitchFamily="18" charset="0"/>
                        </a:rPr>
                        <a:t>u procentima</a:t>
                      </a:r>
                      <a:endParaRPr lang="sr-Cyrl-RS" sz="20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6358" marR="86358" marT="0" marB="0"/>
                </a:tc>
              </a:tr>
              <a:tr h="40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2000" noProof="0" dirty="0" smtClean="0">
                          <a:effectLst/>
                          <a:latin typeface="Garamond" panose="02020404030301010803" pitchFamily="18" charset="0"/>
                        </a:rPr>
                        <a:t>Železnički</a:t>
                      </a:r>
                      <a:endParaRPr lang="sr-Cyrl-RS" sz="20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6358" marR="86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6130" algn="ctr"/>
                        </a:tabLst>
                      </a:pPr>
                      <a:r>
                        <a:rPr lang="sr-Cyrl-RS" sz="2000" noProof="0" dirty="0" smtClean="0">
                          <a:effectLst/>
                          <a:latin typeface="Garamond" panose="02020404030301010803" pitchFamily="18" charset="0"/>
                        </a:rPr>
                        <a:t>14.050</a:t>
                      </a:r>
                      <a:endParaRPr lang="sr-Cyrl-RS" sz="20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6358" marR="86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2000" noProof="0" dirty="0" smtClean="0">
                          <a:effectLst/>
                          <a:latin typeface="Garamond" panose="02020404030301010803" pitchFamily="18" charset="0"/>
                        </a:rPr>
                        <a:t>10,5</a:t>
                      </a:r>
                      <a:endParaRPr lang="sr-Cyrl-RS" sz="20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6358" marR="86358" marT="0" marB="0" anchor="ctr"/>
                </a:tc>
              </a:tr>
              <a:tr h="806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2000" noProof="0" dirty="0" smtClean="0">
                          <a:effectLst/>
                          <a:latin typeface="Garamond" panose="02020404030301010803" pitchFamily="18" charset="0"/>
                        </a:rPr>
                        <a:t>Saobraćaj na unutrašnjim plovnim putevima</a:t>
                      </a:r>
                      <a:endParaRPr lang="sr-Cyrl-RS" sz="20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6358" marR="863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2000" noProof="0" dirty="0" smtClean="0">
                          <a:effectLst/>
                          <a:latin typeface="Garamond" panose="02020404030301010803" pitchFamily="18" charset="0"/>
                        </a:rPr>
                        <a:t>5.356</a:t>
                      </a:r>
                      <a:endParaRPr lang="sr-Cyrl-RS" sz="20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6358" marR="86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2000" noProof="0" dirty="0" smtClean="0">
                          <a:effectLst/>
                          <a:latin typeface="Garamond" panose="02020404030301010803" pitchFamily="18" charset="0"/>
                        </a:rPr>
                        <a:t>4,0</a:t>
                      </a:r>
                      <a:endParaRPr lang="sr-Cyrl-RS" sz="20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6358" marR="86358" marT="0" marB="0" anchor="ctr"/>
                </a:tc>
              </a:tr>
              <a:tr h="40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2000" noProof="0" dirty="0" smtClean="0">
                          <a:effectLst/>
                          <a:latin typeface="Garamond" panose="02020404030301010803" pitchFamily="18" charset="0"/>
                        </a:rPr>
                        <a:t>Vazdušni</a:t>
                      </a:r>
                      <a:endParaRPr lang="sr-Cyrl-RS" sz="20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6358" marR="863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2000" noProof="0" dirty="0" smtClean="0">
                          <a:effectLst/>
                          <a:latin typeface="Garamond" panose="02020404030301010803" pitchFamily="18" charset="0"/>
                        </a:rPr>
                        <a:t>3,4</a:t>
                      </a:r>
                      <a:endParaRPr lang="sr-Cyrl-RS" sz="20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6358" marR="86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2000" noProof="0" dirty="0" smtClean="0">
                          <a:effectLst/>
                          <a:latin typeface="Garamond" panose="02020404030301010803" pitchFamily="18" charset="0"/>
                        </a:rPr>
                        <a:t>0,0</a:t>
                      </a:r>
                      <a:endParaRPr lang="sr-Cyrl-RS" sz="20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6358" marR="86358" marT="0" marB="0" anchor="ctr"/>
                </a:tc>
              </a:tr>
              <a:tr h="40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2000" noProof="0" dirty="0" smtClean="0">
                          <a:effectLst/>
                          <a:latin typeface="Garamond" panose="02020404030301010803" pitchFamily="18" charset="0"/>
                        </a:rPr>
                        <a:t>Drumski</a:t>
                      </a:r>
                      <a:endParaRPr lang="sr-Cyrl-RS" sz="20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6358" marR="863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2000" noProof="0" dirty="0" smtClean="0">
                          <a:effectLst/>
                          <a:latin typeface="Garamond" panose="02020404030301010803" pitchFamily="18" charset="0"/>
                        </a:rPr>
                        <a:t>108.436</a:t>
                      </a:r>
                      <a:endParaRPr lang="sr-Cyrl-RS" sz="20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6358" marR="86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2000" noProof="0" dirty="0" smtClean="0">
                          <a:effectLst/>
                          <a:latin typeface="Garamond" panose="02020404030301010803" pitchFamily="18" charset="0"/>
                        </a:rPr>
                        <a:t>81,4</a:t>
                      </a:r>
                      <a:endParaRPr lang="sr-Cyrl-RS" sz="20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6358" marR="86358" marT="0" marB="0" anchor="ctr"/>
                </a:tc>
              </a:tr>
              <a:tr h="40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2000" noProof="0" dirty="0" smtClean="0">
                          <a:effectLst/>
                          <a:latin typeface="Garamond" panose="02020404030301010803" pitchFamily="18" charset="0"/>
                        </a:rPr>
                        <a:t>Cevovodni</a:t>
                      </a:r>
                      <a:endParaRPr lang="sr-Cyrl-RS" sz="20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6358" marR="863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2000" noProof="0" dirty="0" smtClean="0">
                          <a:effectLst/>
                          <a:latin typeface="Garamond" panose="02020404030301010803" pitchFamily="18" charset="0"/>
                        </a:rPr>
                        <a:t>5.437</a:t>
                      </a:r>
                      <a:endParaRPr lang="sr-Cyrl-RS" sz="20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6358" marR="86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2000" noProof="0" dirty="0" smtClean="0">
                          <a:effectLst/>
                          <a:latin typeface="Garamond" panose="02020404030301010803" pitchFamily="18" charset="0"/>
                        </a:rPr>
                        <a:t>4,1</a:t>
                      </a:r>
                      <a:endParaRPr lang="sr-Cyrl-RS" sz="20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6358" marR="86358" marT="0" marB="0" anchor="ctr"/>
                </a:tc>
              </a:tr>
              <a:tr h="40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2000" noProof="0" dirty="0" smtClean="0">
                          <a:effectLst/>
                          <a:latin typeface="Garamond" panose="02020404030301010803" pitchFamily="18" charset="0"/>
                        </a:rPr>
                        <a:t>Ukupno</a:t>
                      </a:r>
                      <a:endParaRPr lang="sr-Cyrl-RS" sz="20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6358" marR="86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2000" noProof="0" dirty="0" smtClean="0">
                          <a:effectLst/>
                          <a:latin typeface="Garamond" panose="02020404030301010803" pitchFamily="18" charset="0"/>
                        </a:rPr>
                        <a:t>133.282</a:t>
                      </a:r>
                      <a:endParaRPr lang="sr-Cyrl-RS" sz="20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6358" marR="86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2000" noProof="0" dirty="0" smtClean="0">
                          <a:effectLst/>
                          <a:latin typeface="Garamond" panose="02020404030301010803" pitchFamily="18" charset="0"/>
                        </a:rPr>
                        <a:t>100</a:t>
                      </a:r>
                      <a:endParaRPr lang="sr-Cyrl-RS" sz="20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6358" marR="86358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95299" y="914400"/>
            <a:ext cx="8381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000" b="1" dirty="0" smtClean="0">
                <a:latin typeface="Garamond" panose="02020404030301010803" pitchFamily="18" charset="0"/>
              </a:rPr>
              <a:t>Tabela 1.</a:t>
            </a:r>
            <a:r>
              <a:rPr lang="sr-Cyrl-RS" sz="3000" dirty="0" smtClean="0">
                <a:latin typeface="Garamond" panose="02020404030301010803" pitchFamily="18" charset="0"/>
              </a:rPr>
              <a:t>  Struktura prevoza robe u Republici Srbiji, prema vidovima saobraćaja</a:t>
            </a:r>
            <a:endParaRPr lang="sr-Cyrl-RS" sz="3000" dirty="0">
              <a:latin typeface="Garamond" panose="020204040303010108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792" y="5791200"/>
            <a:ext cx="84581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600" dirty="0">
                <a:latin typeface="Garamond" panose="02020404030301010803" pitchFamily="18" charset="0"/>
              </a:rPr>
              <a:t>Izvor</a:t>
            </a:r>
            <a:r>
              <a:rPr lang="sr-Latn-CS" sz="1600" i="1" dirty="0">
                <a:latin typeface="Garamond" panose="02020404030301010803" pitchFamily="18" charset="0"/>
              </a:rPr>
              <a:t>:</a:t>
            </a:r>
            <a:r>
              <a:rPr lang="sr-Latn-CS" sz="1600" dirty="0">
                <a:latin typeface="Garamond" panose="02020404030301010803" pitchFamily="18" charset="0"/>
              </a:rPr>
              <a:t> Zavod za statistiku Republike Srbije (2010). </a:t>
            </a:r>
            <a:r>
              <a:rPr lang="sr-Latn-CS" sz="1600" i="1" dirty="0">
                <a:latin typeface="Garamond" panose="02020404030301010803" pitchFamily="18" charset="0"/>
              </a:rPr>
              <a:t>Ukupan prevoz robe drumskim saobraćajem - Rezultati i metodologija probnog istraživanja</a:t>
            </a:r>
            <a:r>
              <a:rPr lang="sr-Latn-CS" sz="1600" dirty="0">
                <a:latin typeface="Garamond" panose="02020404030301010803" pitchFamily="18" charset="0"/>
              </a:rPr>
              <a:t>, Beograd: RZS, str. 11</a:t>
            </a:r>
            <a:r>
              <a:rPr lang="sr-Latn-CS" dirty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869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BD3B-B7EB-4702-B466-A0782157BBB8}" type="datetime4">
              <a:rPr lang="sr-Latn-RS" smtClean="0"/>
              <a:t>3. jun 2015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08812957"/>
              </p:ext>
            </p:extLst>
          </p:nvPr>
        </p:nvGraphicFramePr>
        <p:xfrm>
          <a:off x="533399" y="1777660"/>
          <a:ext cx="7855264" cy="4130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3986"/>
                <a:gridCol w="904556"/>
                <a:gridCol w="1069465"/>
                <a:gridCol w="1080895"/>
                <a:gridCol w="1036810"/>
                <a:gridCol w="1026196"/>
                <a:gridCol w="1243356"/>
              </a:tblGrid>
              <a:tr h="373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Srbija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Bugarska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Mađarska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Slovenija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Hrvatska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Makedonija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</a:tr>
              <a:tr h="373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Drumski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108,4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135,2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243,6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89,4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66,8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20,1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</a:tr>
              <a:tr h="373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Železnički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14,0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21,9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51,5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17,6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15,8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4,7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</a:tr>
              <a:tr h="5694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Un. plovni putevi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5,4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5,9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7,3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-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0,4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-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</a:tr>
              <a:tr h="373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Ukupno 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127,8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163,6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302,4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107,0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83,0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24,8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</a:tr>
              <a:tr h="373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1" noProof="0" dirty="0" smtClean="0">
                          <a:effectLst/>
                          <a:latin typeface="Garamond" panose="02020404030301010803" pitchFamily="18" charset="0"/>
                        </a:rPr>
                        <a:t>Struktura u procentima</a:t>
                      </a:r>
                      <a:endParaRPr lang="sr-Cyrl-RS" sz="1600" b="1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373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Drumski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62,5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70,8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75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79,2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73,9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83,3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</a:tr>
              <a:tr h="373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Železnički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28,3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25,2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21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20,8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25,4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16,7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</a:tr>
              <a:tr h="5694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Un. plovni putevi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9,2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4,0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4,0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-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0,7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-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</a:tr>
              <a:tr h="373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Ukupno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100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100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100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100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100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noProof="0" dirty="0" smtClean="0">
                          <a:effectLst/>
                          <a:latin typeface="Garamond" panose="02020404030301010803" pitchFamily="18" charset="0"/>
                        </a:rPr>
                        <a:t>100</a:t>
                      </a:r>
                      <a:endParaRPr lang="sr-Cyrl-RS" sz="16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88170" marR="8817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5885166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600" dirty="0">
                <a:latin typeface="Garamond" panose="02020404030301010803" pitchFamily="18" charset="0"/>
              </a:rPr>
              <a:t>Izvor</a:t>
            </a:r>
            <a:r>
              <a:rPr lang="sr-Latn-CS" sz="1600" i="1" dirty="0">
                <a:latin typeface="Garamond" panose="02020404030301010803" pitchFamily="18" charset="0"/>
              </a:rPr>
              <a:t>:</a:t>
            </a:r>
            <a:r>
              <a:rPr lang="sr-Latn-CS" sz="1600" dirty="0">
                <a:latin typeface="Garamond" panose="02020404030301010803" pitchFamily="18" charset="0"/>
              </a:rPr>
              <a:t> Zavod za statistiku Republike Srbije (2010). </a:t>
            </a:r>
            <a:r>
              <a:rPr lang="sr-Latn-CS" sz="1600" i="1" dirty="0">
                <a:latin typeface="Garamond" panose="02020404030301010803" pitchFamily="18" charset="0"/>
              </a:rPr>
              <a:t>Ukupan prevoz robe drumskim saobraćajem - Rezultati i metodologija probnog istraživanja</a:t>
            </a:r>
            <a:r>
              <a:rPr lang="sr-Latn-CS" sz="1600" dirty="0">
                <a:latin typeface="Garamond" panose="02020404030301010803" pitchFamily="18" charset="0"/>
              </a:rPr>
              <a:t>, Beograd: RZS, str. 12.</a:t>
            </a:r>
            <a:endParaRPr lang="sr-Latn-RS" sz="1600" dirty="0">
              <a:latin typeface="Garamond" panose="020204040303010108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" y="762000"/>
            <a:ext cx="7962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000" b="1" dirty="0" smtClean="0">
                <a:latin typeface="Garamond" panose="02020404030301010803" pitchFamily="18" charset="0"/>
              </a:rPr>
              <a:t>Tabela 2.</a:t>
            </a:r>
            <a:r>
              <a:rPr lang="sr-Cyrl-RS" sz="3000" dirty="0" smtClean="0">
                <a:latin typeface="Garamond" panose="02020404030301010803" pitchFamily="18" charset="0"/>
              </a:rPr>
              <a:t> Model SPLIT po vidovima saobraćaja, količina prevezenog tereta, u hiljadama tona</a:t>
            </a:r>
            <a:endParaRPr lang="sr-Cyrl-RS" sz="3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2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607F-472D-4CD3-93AD-530AB0F0316C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1219200"/>
          </a:xfrm>
        </p:spPr>
        <p:txBody>
          <a:bodyPr>
            <a:noAutofit/>
          </a:bodyPr>
          <a:lstStyle/>
          <a:p>
            <a:r>
              <a:rPr lang="sr-Cyrl-RS" sz="3000" b="1" dirty="0" smtClean="0">
                <a:latin typeface="Garamond" panose="02020404030301010803" pitchFamily="18" charset="0"/>
              </a:rPr>
              <a:t>Relevantne karakteristike prevoza robe drumskim saobraćajem</a:t>
            </a:r>
            <a:endParaRPr lang="sr-Cyrl-RS" sz="30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 algn="just">
              <a:buClrTx/>
              <a:buFont typeface="Wingdings 2" panose="05020102010507070707" pitchFamily="18" charset="2"/>
              <a:buChar char="&lt;"/>
            </a:pPr>
            <a:r>
              <a:rPr lang="sr-Cyrl-RS" sz="2300" b="1" dirty="0" smtClean="0">
                <a:latin typeface="Garamond" panose="02020404030301010803" pitchFamily="18" charset="0"/>
              </a:rPr>
              <a:t>Drumski transport </a:t>
            </a:r>
            <a:r>
              <a:rPr lang="sr-Cyrl-RS" sz="2300" dirty="0" smtClean="0">
                <a:latin typeface="Garamond" panose="02020404030301010803" pitchFamily="18" charset="0"/>
              </a:rPr>
              <a:t>u Republici Srbiji predstavlja dinamičan i dominantan način transporta, sa </a:t>
            </a:r>
            <a:r>
              <a:rPr lang="sr-Cyrl-RS" sz="2300" b="1" dirty="0" smtClean="0">
                <a:latin typeface="Garamond" panose="02020404030301010803" pitchFamily="18" charset="0"/>
              </a:rPr>
              <a:t>učešćem od oko 80% </a:t>
            </a:r>
            <a:r>
              <a:rPr lang="sr-Cyrl-RS" sz="2300" dirty="0" smtClean="0">
                <a:latin typeface="Garamond" panose="02020404030301010803" pitchFamily="18" charset="0"/>
              </a:rPr>
              <a:t>u ukupnom transportu tereta odnosno sa 75% u ukupnom </a:t>
            </a:r>
            <a:r>
              <a:rPr lang="sr-Cyrl-RS" sz="2300" smtClean="0">
                <a:latin typeface="Garamond" panose="02020404030301010803" pitchFamily="18" charset="0"/>
              </a:rPr>
              <a:t>transportu putnika.</a:t>
            </a:r>
            <a:endParaRPr lang="sr-Latn-RS" sz="2300" smtClean="0">
              <a:latin typeface="Garamond" panose="02020404030301010803" pitchFamily="18" charset="0"/>
            </a:endParaRPr>
          </a:p>
          <a:p>
            <a:pPr algn="just">
              <a:buClrTx/>
              <a:buFont typeface="Wingdings 2" panose="05020102010507070707" pitchFamily="18" charset="2"/>
              <a:buChar char="&lt;"/>
            </a:pPr>
            <a:r>
              <a:rPr lang="sr-Cyrl-RS" sz="2300" smtClean="0">
                <a:latin typeface="Garamond" panose="02020404030301010803" pitchFamily="18" charset="0"/>
              </a:rPr>
              <a:t>Osnovni </a:t>
            </a:r>
            <a:r>
              <a:rPr lang="sr-Cyrl-RS" sz="2300" dirty="0" smtClean="0">
                <a:latin typeface="Garamond" panose="02020404030301010803" pitchFamily="18" charset="0"/>
              </a:rPr>
              <a:t>opseg primene drumskog saobraćaja jeste prevoz robe i putnika na kratkim rastojanjima</a:t>
            </a:r>
            <a:r>
              <a:rPr lang="sr-Cyrl-RS" sz="2300" smtClean="0">
                <a:latin typeface="Garamond" panose="02020404030301010803" pitchFamily="18" charset="0"/>
              </a:rPr>
              <a:t>. </a:t>
            </a:r>
            <a:endParaRPr lang="sr-Latn-RS" sz="2300" smtClean="0">
              <a:latin typeface="Garamond" panose="02020404030301010803" pitchFamily="18" charset="0"/>
            </a:endParaRPr>
          </a:p>
          <a:p>
            <a:pPr algn="just">
              <a:buClrTx/>
              <a:buFont typeface="Wingdings 2" panose="05020102010507070707" pitchFamily="18" charset="2"/>
              <a:buChar char="&lt;"/>
            </a:pPr>
            <a:r>
              <a:rPr lang="sr-Cyrl-RS" sz="2300" smtClean="0">
                <a:latin typeface="Garamond" panose="02020404030301010803" pitchFamily="18" charset="0"/>
              </a:rPr>
              <a:t>Prosečna </a:t>
            </a:r>
            <a:r>
              <a:rPr lang="sr-Cyrl-RS" sz="2300" dirty="0" smtClean="0">
                <a:latin typeface="Garamond" panose="02020404030301010803" pitchFamily="18" charset="0"/>
              </a:rPr>
              <a:t>udaljenost za prevoz jedne tone robe iznosi 18 - 20 km, što u značajnoj meri utiče na udeo drumskog teretnog  prevoza u ukupnom transportu roba</a:t>
            </a:r>
            <a:r>
              <a:rPr lang="sr-Cyrl-RS" sz="2300" smtClean="0">
                <a:latin typeface="Garamond" panose="02020404030301010803" pitchFamily="18" charset="0"/>
              </a:rPr>
              <a:t>. </a:t>
            </a:r>
            <a:endParaRPr lang="sr-Latn-RS" sz="2300" smtClean="0">
              <a:latin typeface="Garamond" panose="02020404030301010803" pitchFamily="18" charset="0"/>
            </a:endParaRPr>
          </a:p>
          <a:p>
            <a:pPr algn="just">
              <a:buClrTx/>
              <a:buFont typeface="Wingdings 2" panose="05020102010507070707" pitchFamily="18" charset="2"/>
              <a:buChar char="&lt;"/>
            </a:pPr>
            <a:r>
              <a:rPr lang="sr-Cyrl-RS" sz="2300" smtClean="0">
                <a:latin typeface="Garamond" panose="02020404030301010803" pitchFamily="18" charset="0"/>
              </a:rPr>
              <a:t>Samo </a:t>
            </a:r>
            <a:r>
              <a:rPr lang="sr-Cyrl-RS" sz="2300" dirty="0" smtClean="0">
                <a:latin typeface="Garamond" panose="02020404030301010803" pitchFamily="18" charset="0"/>
              </a:rPr>
              <a:t>pod određenim uslovima transport robe drumom je ekonomski prihvatljiv za veće daljine (1000 km i više) i to kod prevoza ranog voća i povrća, kod malih isporuka, u mestima gde nema železnice ili plovnih puteva i sl.</a:t>
            </a:r>
          </a:p>
          <a:p>
            <a:pPr algn="just">
              <a:buClrTx/>
              <a:buFont typeface="Wingdings 2" panose="05020102010507070707" pitchFamily="18" charset="2"/>
              <a:buChar char="&lt;"/>
            </a:pPr>
            <a:r>
              <a:rPr lang="sr-Cyrl-RS" sz="2300" dirty="0" smtClean="0">
                <a:latin typeface="Garamond" panose="02020404030301010803" pitchFamily="18" charset="0"/>
              </a:rPr>
              <a:t>Drumski saobraćaj je </a:t>
            </a:r>
            <a:r>
              <a:rPr lang="sr-Cyrl-RS" sz="2300" b="1" dirty="0" smtClean="0">
                <a:latin typeface="Garamond" panose="02020404030301010803" pitchFamily="18" charset="0"/>
              </a:rPr>
              <a:t>pogodan za prevoz različite robe</a:t>
            </a:r>
            <a:r>
              <a:rPr lang="sr-Cyrl-RS" sz="2300" dirty="0" smtClean="0">
                <a:latin typeface="Garamond" panose="02020404030301010803" pitchFamily="18" charset="0"/>
              </a:rPr>
              <a:t>. U strukturi transporta roba industrijski proizvodi zauzimaju oko 35%, proizvodi za građevinarstva 33%, poljoprivredni proizvodi 23</a:t>
            </a:r>
            <a:r>
              <a:rPr lang="sr-Cyrl-RS" sz="2300" smtClean="0">
                <a:latin typeface="Garamond" panose="02020404030301010803" pitchFamily="18" charset="0"/>
              </a:rPr>
              <a:t>%. </a:t>
            </a:r>
            <a:endParaRPr lang="sr-Latn-RS" sz="2300" smtClean="0">
              <a:latin typeface="Garamond" panose="02020404030301010803" pitchFamily="18" charset="0"/>
            </a:endParaRPr>
          </a:p>
          <a:p>
            <a:pPr algn="just">
              <a:buClrTx/>
              <a:buFont typeface="Wingdings 2" panose="05020102010507070707" pitchFamily="18" charset="2"/>
              <a:buChar char="&lt;"/>
            </a:pPr>
            <a:r>
              <a:rPr lang="sr-Cyrl-RS" sz="2300" smtClean="0">
                <a:latin typeface="Garamond" panose="02020404030301010803" pitchFamily="18" charset="0"/>
              </a:rPr>
              <a:t>Odlika </a:t>
            </a:r>
            <a:r>
              <a:rPr lang="sr-Cyrl-RS" sz="2300" dirty="0" smtClean="0">
                <a:latin typeface="Garamond" panose="02020404030301010803" pitchFamily="18" charset="0"/>
              </a:rPr>
              <a:t>drumskog saobraćaja je da se </a:t>
            </a:r>
            <a:r>
              <a:rPr lang="sr-Cyrl-RS" sz="2300" b="1" dirty="0" smtClean="0">
                <a:latin typeface="Garamond" panose="02020404030301010803" pitchFamily="18" charset="0"/>
              </a:rPr>
              <a:t>drumska vozila kreću po hrapavim površinama </a:t>
            </a:r>
            <a:r>
              <a:rPr lang="sr-Cyrl-RS" sz="2300" dirty="0" smtClean="0">
                <a:latin typeface="Garamond" panose="02020404030301010803" pitchFamily="18" charset="0"/>
              </a:rPr>
              <a:t>kolovoza hrapavim točkovima. Povećanje adhezije između gazeće površine točka i površine kolovoza izazvana hrapavošću obe površine utiče na velike otpore trenja</a:t>
            </a:r>
            <a:r>
              <a:rPr lang="sr-Cyrl-RS" sz="2300" smtClean="0">
                <a:latin typeface="Garamond" panose="02020404030301010803" pitchFamily="18" charset="0"/>
              </a:rPr>
              <a:t>. </a:t>
            </a:r>
            <a:r>
              <a:rPr lang="sr-Latn-RS" sz="2300" smtClean="0">
                <a:latin typeface="Garamond" panose="02020404030301010803" pitchFamily="18" charset="0"/>
              </a:rPr>
              <a:t>O</a:t>
            </a:r>
            <a:r>
              <a:rPr lang="sr-Cyrl-RS" sz="2300" smtClean="0">
                <a:latin typeface="Garamond" panose="02020404030301010803" pitchFamily="18" charset="0"/>
              </a:rPr>
              <a:t>vi </a:t>
            </a:r>
            <a:r>
              <a:rPr lang="sr-Cyrl-RS" sz="2300" dirty="0" smtClean="0">
                <a:latin typeface="Garamond" panose="02020404030301010803" pitchFamily="18" charset="0"/>
              </a:rPr>
              <a:t>otpori su 27 puta veći od otpora kretanja po vodi a oko 3,4 puta od otpora kretanja na šinama.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108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2433-D444-40F3-8633-34F31CD775DB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7848600" cy="5486400"/>
          </a:xfrm>
        </p:spPr>
        <p:txBody>
          <a:bodyPr>
            <a:normAutofit fontScale="92500"/>
          </a:bodyPr>
          <a:lstStyle/>
          <a:p>
            <a:pPr algn="just">
              <a:buClrTx/>
              <a:buFont typeface="Wingdings" panose="05000000000000000000" pitchFamily="2" charset="2"/>
              <a:buChar char="F"/>
            </a:pPr>
            <a:r>
              <a:rPr lang="sr-Latn-RS" b="1" dirty="0" smtClean="0">
                <a:latin typeface="Garamond" panose="02020404030301010803" pitchFamily="18" charset="0"/>
              </a:rPr>
              <a:t>M</a:t>
            </a:r>
            <a:r>
              <a:rPr lang="sr-Cyrl-RS" b="1" dirty="0" smtClean="0">
                <a:latin typeface="Garamond" panose="02020404030301010803" pitchFamily="18" charset="0"/>
              </a:rPr>
              <a:t>eđusobnu nezavisnost kretanja pojedinih jedinica</a:t>
            </a:r>
            <a:r>
              <a:rPr lang="sr-Cyrl-RS" dirty="0" smtClean="0">
                <a:latin typeface="Garamond" panose="02020404030301010803" pitchFamily="18" charset="0"/>
              </a:rPr>
              <a:t>. Svaka vozna jedinica (bicikl, zaprežna kola, kamion, automobil) nezavisna je u svom kretanju. </a:t>
            </a:r>
          </a:p>
          <a:p>
            <a:pPr marL="342900" indent="-342900" algn="just"/>
            <a:r>
              <a:rPr lang="sr-Cyrl-RS" dirty="0" smtClean="0">
                <a:latin typeface="Garamond" panose="02020404030301010803" pitchFamily="18" charset="0"/>
              </a:rPr>
              <a:t>U </a:t>
            </a:r>
            <a:r>
              <a:rPr lang="sr-Cyrl-RS" dirty="0">
                <a:latin typeface="Garamond" panose="02020404030301010803" pitchFamily="18" charset="0"/>
              </a:rPr>
              <a:t>odnosu na druge vidove transporta, drumski saobraćaj </a:t>
            </a:r>
            <a:r>
              <a:rPr lang="sr-Cyrl-RS" b="1" dirty="0">
                <a:latin typeface="Garamond" panose="02020404030301010803" pitchFamily="18" charset="0"/>
              </a:rPr>
              <a:t>ima brojne prednosti</a:t>
            </a:r>
            <a:r>
              <a:rPr lang="sr-Cyrl-RS" dirty="0">
                <a:latin typeface="Garamond" panose="02020404030301010803" pitchFamily="18" charset="0"/>
              </a:rPr>
              <a:t>, od kojih su najvažnije sledeće:</a:t>
            </a:r>
          </a:p>
          <a:p>
            <a:pPr lvl="1" algn="just">
              <a:buClrTx/>
              <a:buFont typeface="Wingdings 2" panose="05020102010507070707" pitchFamily="18" charset="2"/>
              <a:buChar char="&lt;"/>
            </a:pPr>
            <a:r>
              <a:rPr lang="sr-Cyrl-RS" sz="2200" dirty="0">
                <a:latin typeface="Garamond" panose="02020404030301010803" pitchFamily="18" charset="0"/>
              </a:rPr>
              <a:t>Mogućnost </a:t>
            </a:r>
            <a:r>
              <a:rPr lang="sr-Cyrl-RS" sz="2200" b="1" dirty="0">
                <a:latin typeface="Garamond" panose="02020404030301010803" pitchFamily="18" charset="0"/>
              </a:rPr>
              <a:t>neposredne isporuke </a:t>
            </a:r>
            <a:r>
              <a:rPr lang="sr-Cyrl-RS" sz="2200" dirty="0">
                <a:latin typeface="Garamond" panose="02020404030301010803" pitchFamily="18" charset="0"/>
              </a:rPr>
              <a:t>robe i  putnika („od vrata do vrata“),</a:t>
            </a:r>
          </a:p>
          <a:p>
            <a:pPr lvl="1" algn="just">
              <a:buClrTx/>
              <a:buFont typeface="Wingdings 2" panose="05020102010507070707" pitchFamily="18" charset="2"/>
              <a:buChar char="&lt;"/>
            </a:pPr>
            <a:r>
              <a:rPr lang="sr-Cyrl-RS" sz="2200" dirty="0">
                <a:latin typeface="Garamond" panose="02020404030301010803" pitchFamily="18" charset="0"/>
              </a:rPr>
              <a:t>Različite </a:t>
            </a:r>
            <a:r>
              <a:rPr lang="sr-Cyrl-RS" sz="2200" b="1" dirty="0">
                <a:latin typeface="Garamond" panose="02020404030301010803" pitchFamily="18" charset="0"/>
              </a:rPr>
              <a:t>vrste voznih sredstava </a:t>
            </a:r>
            <a:r>
              <a:rPr lang="sr-Cyrl-RS" sz="2200" dirty="0">
                <a:latin typeface="Garamond" panose="02020404030301010803" pitchFamily="18" charset="0"/>
              </a:rPr>
              <a:t>po nameni i kapacitetu omogućavaju brzu isporuku robe i putnika bez čekanja da se kapaciteti popune,</a:t>
            </a:r>
          </a:p>
          <a:p>
            <a:pPr lvl="1" algn="just">
              <a:buClrTx/>
              <a:buFont typeface="Wingdings 2" panose="05020102010507070707" pitchFamily="18" charset="2"/>
              <a:buChar char="&lt;"/>
            </a:pPr>
            <a:r>
              <a:rPr lang="sr-Cyrl-RS" sz="2200" b="1" dirty="0">
                <a:latin typeface="Garamond" panose="02020404030301010803" pitchFamily="18" charset="0"/>
              </a:rPr>
              <a:t>Prilagodljivost</a:t>
            </a:r>
            <a:r>
              <a:rPr lang="sr-Cyrl-RS" sz="2200" dirty="0">
                <a:latin typeface="Garamond" panose="02020404030301010803" pitchFamily="18" charset="0"/>
              </a:rPr>
              <a:t> za prevoz robe različitih dimenzija i masa,</a:t>
            </a:r>
          </a:p>
          <a:p>
            <a:pPr lvl="1" algn="just">
              <a:buClrTx/>
              <a:buFont typeface="Wingdings 2" panose="05020102010507070707" pitchFamily="18" charset="2"/>
              <a:buChar char="&lt;"/>
            </a:pPr>
            <a:r>
              <a:rPr lang="sr-Cyrl-RS" sz="2200" b="1" dirty="0">
                <a:latin typeface="Garamond" panose="02020404030301010803" pitchFamily="18" charset="0"/>
              </a:rPr>
              <a:t>Brzina</a:t>
            </a:r>
            <a:r>
              <a:rPr lang="sr-Cyrl-RS" sz="2200" dirty="0">
                <a:latin typeface="Garamond" panose="02020404030301010803" pitchFamily="18" charset="0"/>
              </a:rPr>
              <a:t> transporta (mogućnost brze isporuke),</a:t>
            </a:r>
          </a:p>
          <a:p>
            <a:pPr lvl="1" algn="just">
              <a:buClrTx/>
              <a:buFont typeface="Wingdings 2" panose="05020102010507070707" pitchFamily="18" charset="2"/>
              <a:buChar char="&lt;"/>
            </a:pPr>
            <a:r>
              <a:rPr lang="sr-Cyrl-RS" sz="2200" b="1" dirty="0">
                <a:latin typeface="Garamond" panose="02020404030301010803" pitchFamily="18" charset="0"/>
              </a:rPr>
              <a:t>Visoka mobilnost </a:t>
            </a:r>
            <a:r>
              <a:rPr lang="sr-Cyrl-RS" sz="2200" dirty="0">
                <a:latin typeface="Garamond" panose="02020404030301010803" pitchFamily="18" charset="0"/>
              </a:rPr>
              <a:t>koja omogućava brzo prilagođavanje na promenu tereta ili broja putnika,</a:t>
            </a:r>
          </a:p>
          <a:p>
            <a:pPr lvl="1" algn="just">
              <a:buClrTx/>
              <a:buFont typeface="Wingdings 2" panose="05020102010507070707" pitchFamily="18" charset="2"/>
              <a:buChar char="&lt;"/>
            </a:pPr>
            <a:r>
              <a:rPr lang="sr-Cyrl-RS" sz="2200" b="1" dirty="0">
                <a:latin typeface="Garamond" panose="02020404030301010803" pitchFamily="18" charset="0"/>
              </a:rPr>
              <a:t>Mogućnost dosezanja o</a:t>
            </a:r>
            <a:r>
              <a:rPr lang="sr-Latn-RS" sz="2200" b="1" dirty="0">
                <a:latin typeface="Garamond" panose="02020404030301010803" pitchFamily="18" charset="0"/>
              </a:rPr>
              <a:t>d</a:t>
            </a:r>
            <a:r>
              <a:rPr lang="sr-Cyrl-RS" sz="2200" b="1" dirty="0">
                <a:latin typeface="Garamond" panose="02020404030301010803" pitchFamily="18" charset="0"/>
              </a:rPr>
              <a:t>redišta </a:t>
            </a:r>
            <a:r>
              <a:rPr lang="sr-Cyrl-RS" sz="2200" dirty="0">
                <a:latin typeface="Garamond" panose="02020404030301010803" pitchFamily="18" charset="0"/>
              </a:rPr>
              <a:t>na koja drugi vidovi transporta ne mogu stići.</a:t>
            </a:r>
          </a:p>
          <a:p>
            <a:pPr lvl="1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7324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D84F-7B8C-4172-85CB-B058654B00F1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83866"/>
            <a:ext cx="8839200" cy="7620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atin typeface="Garamond" panose="02020404030301010803" pitchFamily="18" charset="0"/>
              </a:rPr>
              <a:t>INCIDENTI U SVETU PRI PREVOZ</a:t>
            </a:r>
            <a:r>
              <a:rPr lang="sr-Latn-RS" sz="2400" b="1" dirty="0" smtClean="0">
                <a:latin typeface="Garamond" panose="02020404030301010803" pitchFamily="18" charset="0"/>
              </a:rPr>
              <a:t>U</a:t>
            </a:r>
            <a:r>
              <a:rPr lang="en-US" sz="2400" b="1" dirty="0" smtClean="0">
                <a:latin typeface="Garamond" panose="02020404030301010803" pitchFamily="18" charset="0"/>
              </a:rPr>
              <a:t> OPASNIH MATERIJA</a:t>
            </a:r>
            <a:r>
              <a:rPr lang="sr-Latn-RS" sz="2400" dirty="0" smtClean="0">
                <a:latin typeface="Garamond" panose="02020404030301010803" pitchFamily="18" charset="0"/>
              </a:rPr>
              <a:t/>
            </a:r>
            <a:br>
              <a:rPr lang="sr-Latn-RS" sz="2400" dirty="0" smtClean="0">
                <a:latin typeface="Garamond" panose="02020404030301010803" pitchFamily="18" charset="0"/>
              </a:rPr>
            </a:br>
            <a:endParaRPr lang="sr-Latn-RS" sz="2400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09010745"/>
              </p:ext>
            </p:extLst>
          </p:nvPr>
        </p:nvGraphicFramePr>
        <p:xfrm>
          <a:off x="304800" y="1600200"/>
          <a:ext cx="8534399" cy="4967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979"/>
                <a:gridCol w="1614615"/>
                <a:gridCol w="2921687"/>
                <a:gridCol w="3306118"/>
              </a:tblGrid>
              <a:tr h="224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400" noProof="0" dirty="0" smtClean="0">
                          <a:effectLst/>
                          <a:latin typeface="Garamond" panose="02020404030301010803" pitchFamily="18" charset="0"/>
                        </a:rPr>
                        <a:t>Godina</a:t>
                      </a:r>
                      <a:endParaRPr lang="sr-Cyrl-RS" sz="14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400" noProof="0" dirty="0" smtClean="0">
                          <a:effectLst/>
                          <a:latin typeface="Garamond" panose="02020404030301010803" pitchFamily="18" charset="0"/>
                        </a:rPr>
                        <a:t>Mesto incidenta</a:t>
                      </a:r>
                      <a:endParaRPr lang="sr-Cyrl-RS" sz="14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400" noProof="0" dirty="0" smtClean="0">
                          <a:effectLst/>
                          <a:latin typeface="Garamond" panose="02020404030301010803" pitchFamily="18" charset="0"/>
                        </a:rPr>
                        <a:t>Opis incidenta</a:t>
                      </a:r>
                      <a:endParaRPr lang="sr-Cyrl-RS" sz="14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400" noProof="0" dirty="0" smtClean="0">
                          <a:effectLst/>
                          <a:latin typeface="Garamond" panose="02020404030301010803" pitchFamily="18" charset="0"/>
                        </a:rPr>
                        <a:t>Posledice </a:t>
                      </a:r>
                      <a:endParaRPr lang="sr-Cyrl-RS" sz="14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b"/>
                </a:tc>
              </a:tr>
              <a:tr h="217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1976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USA, Houston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Prevrtanje </a:t>
                      </a:r>
                      <a:r>
                        <a:rPr lang="sr-Latn-RS" sz="1200" noProof="0" dirty="0" smtClean="0">
                          <a:effectLst/>
                          <a:latin typeface="Garamond" panose="02020404030301010803" pitchFamily="18" charset="0"/>
                        </a:rPr>
                        <a:t>c</a:t>
                      </a: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isterne sa amonijakom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6 ljudi poginulo, 178 povređeno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</a:tr>
              <a:tr h="403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1978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Spain, Los Alfaqes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Cisterna sa propanom eksplodirala pored kampa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216 ljudi poginulo i 200 povređeno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</a:tr>
              <a:tr h="367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1981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Mexico, Montanas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Incident u drumskom saobraćaju sa hlorom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28 ljudi poginulo, 1000 povređeno i 5000 evakuisano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</a:tr>
              <a:tr h="217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1984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Mexico, Matamoros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Nesreća tokom transporta amonijaka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182 povređenih i 3000 evakuisanih ljudi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</a:tr>
              <a:tr h="367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1990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Thailand, Bangkok 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Prevrtanje i eksplozija cisterne sa TNG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Više od 51 poginulo i više od 54 ljudi povređeno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</a:tr>
              <a:tr h="734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1991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USA, California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Prevrtanje traktorske prikolice i eksplzija i  požar benzina koji je prevožen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3 osobe povređene, na dve kvadratne milje evakuisano stanovništvo i četiri kuće uništene. Procenjena šteta oko 1 milion USA $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</a:tr>
              <a:tr h="403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1994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USA, New York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Sudar kamiona, požar i eksplzija propana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1 osoba poginula, 23 povređene i površina u radijusu  zahvaćena požarom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</a:tr>
              <a:tr h="403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 1994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Nigeria, Onitscha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Curenje mazuta u toku transporta, požar i eksplozija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60 ljudi poginulo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</a:tr>
              <a:tr h="367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1997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Južna Afrika, Stanger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Saobraćajna nezgoda pri prevozu nafte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34 poginulo, 2 osobe povređene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</a:tr>
              <a:tr h="217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1998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Cameroon, Yaundi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Nesreća pri transportu naftnih derivata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220 poginulo,130 povređeno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</a:tr>
              <a:tr h="403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1998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Kyrgyzstan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1.800 kg cijanida prosuto u reku kada je kamion pao u reku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U nekoliko sela nekoloko dana na hiljade ljudi zatražilo lekarsku pomoć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</a:tr>
              <a:tr h="550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1999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Austria,Tauertunnel-Brand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Nezgoda kamiona koji je prevozio lak i automobila u tunelu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200" noProof="0" dirty="0" smtClean="0">
                          <a:effectLst/>
                          <a:latin typeface="Garamond" panose="02020404030301010803" pitchFamily="18" charset="0"/>
                        </a:rPr>
                        <a:t>12 poginulo,50 povređeno, zatvaranje tunela 3 meseca, 17 miliona maraka šteta za renoviranje</a:t>
                      </a:r>
                      <a:endParaRPr lang="sr-Cyrl-RS" sz="1200" noProof="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39726" marR="39726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914400"/>
            <a:ext cx="838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endParaRPr lang="sr-Latn-RS" dirty="0"/>
          </a:p>
          <a:p>
            <a:r>
              <a:rPr lang="en-US" b="1" dirty="0"/>
              <a:t>	</a:t>
            </a:r>
            <a:r>
              <a:rPr lang="sr-Cyrl-RS" sz="2000" b="1" i="1" dirty="0" smtClean="0">
                <a:latin typeface="Garamond" panose="02020404030301010803" pitchFamily="18" charset="0"/>
              </a:rPr>
              <a:t>Tabela 3.</a:t>
            </a:r>
            <a:r>
              <a:rPr lang="sr-Cyrl-RS" sz="2000" i="1" dirty="0" smtClean="0">
                <a:latin typeface="Garamond" panose="02020404030301010803" pitchFamily="18" charset="0"/>
              </a:rPr>
              <a:t> Neki veliki incidenti pri prevozu opasnih materija u svetu</a:t>
            </a:r>
            <a:endParaRPr lang="sr-Cyrl-RS" sz="20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4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1BF-B02E-426A-813D-080EAEC01E1E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aramond" panose="02020404030301010803" pitchFamily="18" charset="0"/>
                <a:ea typeface="Calibri"/>
              </a:rPr>
              <a:t>ANALIZA </a:t>
            </a:r>
            <a:r>
              <a:rPr lang="en-US" sz="2400" dirty="0">
                <a:latin typeface="Garamond" panose="02020404030301010803" pitchFamily="18" charset="0"/>
                <a:ea typeface="Calibri"/>
              </a:rPr>
              <a:t>INCIDENATA (SAOBRAĆAJNIH NEZGODA) PRI PREVOZU OPASNIH MATERIJA U DRUMSKOM SAOBRAĆAJU NA PROSTORU SRBIJE I CRNE GORE</a:t>
            </a:r>
            <a:r>
              <a:rPr lang="sr-Latn-RS" sz="2400" dirty="0"/>
              <a:t/>
            </a:r>
            <a:br>
              <a:rPr lang="sr-Latn-RS" sz="2400" dirty="0"/>
            </a:br>
            <a:endParaRPr lang="sr-Latn-R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09800"/>
            <a:ext cx="4267200" cy="39642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sz="2900" b="1" dirty="0" smtClean="0">
                <a:latin typeface="Garamond" panose="02020404030301010803" pitchFamily="18" charset="0"/>
              </a:rPr>
              <a:t>Slučaj 1. </a:t>
            </a:r>
            <a:endParaRPr lang="sr-Cyrl-RS" sz="2900" dirty="0" smtClean="0">
              <a:latin typeface="Garamond" panose="02020404030301010803" pitchFamily="18" charset="0"/>
            </a:endParaRPr>
          </a:p>
          <a:p>
            <a:pPr>
              <a:buClrTx/>
              <a:buFont typeface="Wingdings" panose="05000000000000000000" pitchFamily="2" charset="2"/>
              <a:buChar char="F"/>
            </a:pPr>
            <a:r>
              <a:rPr lang="sr-Cyrl-RS" sz="2900" dirty="0" smtClean="0">
                <a:latin typeface="Garamond" panose="02020404030301010803" pitchFamily="18" charset="0"/>
              </a:rPr>
              <a:t>Dana 24. oktobra 1995. godine oko 8 časova i 45 minuta </a:t>
            </a:r>
            <a:r>
              <a:rPr lang="sr-Cyrl-RS" sz="2900" b="1" dirty="0" smtClean="0">
                <a:latin typeface="Garamond" panose="02020404030301010803" pitchFamily="18" charset="0"/>
              </a:rPr>
              <a:t>na magistr</a:t>
            </a:r>
            <a:r>
              <a:rPr lang="sr-Latn-RS" sz="2900" b="1" dirty="0" smtClean="0">
                <a:latin typeface="Garamond" panose="02020404030301010803" pitchFamily="18" charset="0"/>
              </a:rPr>
              <a:t>a</a:t>
            </a:r>
            <a:r>
              <a:rPr lang="sr-Cyrl-RS" sz="2900" b="1" dirty="0" smtClean="0">
                <a:latin typeface="Garamond" panose="02020404030301010803" pitchFamily="18" charset="0"/>
              </a:rPr>
              <a:t>lnom putu Nova Varoš – Užice </a:t>
            </a:r>
            <a:r>
              <a:rPr lang="sr-Cyrl-RS" sz="2900" dirty="0" smtClean="0">
                <a:latin typeface="Garamond" panose="02020404030301010803" pitchFamily="18" charset="0"/>
              </a:rPr>
              <a:t>u mestu Livadak kod Kokinog Broda došlo je do pr</a:t>
            </a:r>
            <a:r>
              <a:rPr lang="sr-Latn-RS" sz="2900" dirty="0" smtClean="0">
                <a:latin typeface="Garamond" panose="02020404030301010803" pitchFamily="18" charset="0"/>
              </a:rPr>
              <a:t>e</a:t>
            </a:r>
            <a:r>
              <a:rPr lang="sr-Cyrl-RS" sz="2900" dirty="0" smtClean="0">
                <a:latin typeface="Garamond" panose="02020404030301010803" pitchFamily="18" charset="0"/>
              </a:rPr>
              <a:t>vrtanja vučnog vozila sa poluprikolicim – cisternom i tada je došlo do </a:t>
            </a:r>
            <a:r>
              <a:rPr lang="sr-Cyrl-RS" sz="2900" b="1" dirty="0" smtClean="0">
                <a:latin typeface="Garamond" panose="02020404030301010803" pitchFamily="18" charset="0"/>
              </a:rPr>
              <a:t>izlivanja velike količine nafte</a:t>
            </a:r>
            <a:r>
              <a:rPr lang="sr-Cyrl-RS" sz="2900" dirty="0" smtClean="0">
                <a:latin typeface="Garamond" panose="02020404030301010803" pitchFamily="18" charset="0"/>
              </a:rPr>
              <a:t> (D2) u potok Šupljica, koji se nakon 500 m uliva u Radojinsko jezero iz koga se Priboj snabdeva pijaćom vodom. </a:t>
            </a:r>
            <a:endParaRPr lang="sr-Latn-RS" sz="2900" dirty="0" smtClean="0">
              <a:latin typeface="Garamond" panose="02020404030301010803" pitchFamily="18" charset="0"/>
            </a:endParaRPr>
          </a:p>
          <a:p>
            <a:endParaRPr lang="sr-Latn-R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76800" y="2133600"/>
            <a:ext cx="3965944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i="1" dirty="0">
                <a:latin typeface="Garamond" panose="02020404030301010803" pitchFamily="18" charset="0"/>
              </a:rPr>
              <a:t>Slika 1</a:t>
            </a:r>
            <a:r>
              <a:rPr lang="sr-Latn-RS" sz="2400" dirty="0">
                <a:latin typeface="Garamond" panose="02020404030301010803" pitchFamily="18" charset="0"/>
              </a:rPr>
              <a:t>. </a:t>
            </a:r>
            <a:r>
              <a:rPr lang="sr-Latn-RS" sz="2000" dirty="0">
                <a:latin typeface="Garamond" panose="02020404030301010803" pitchFamily="18" charset="0"/>
              </a:rPr>
              <a:t>Mesto prevrtanja cisterne iz koje je nafta dospela u Radojinsko jezero</a:t>
            </a:r>
          </a:p>
          <a:p>
            <a:endParaRPr lang="sr-Latn-RS" dirty="0"/>
          </a:p>
        </p:txBody>
      </p:sp>
      <p:pic>
        <p:nvPicPr>
          <p:cNvPr id="7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962400" cy="2821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45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890F-4628-4828-BC68-E9CC2644F699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762000"/>
            <a:ext cx="8229600" cy="5791200"/>
          </a:xfrm>
        </p:spPr>
        <p:txBody>
          <a:bodyPr>
            <a:normAutofit fontScale="92500"/>
          </a:bodyPr>
          <a:lstStyle/>
          <a:p>
            <a:pPr marL="0" indent="0" algn="just">
              <a:buClrTx/>
              <a:buNone/>
            </a:pPr>
            <a:r>
              <a:rPr lang="sr-Cyrl-RS" sz="2400" smtClean="0">
                <a:latin typeface="Garamond" panose="02020404030301010803" pitchFamily="18" charset="0"/>
              </a:rPr>
              <a:t>Prilikom </a:t>
            </a:r>
            <a:r>
              <a:rPr lang="sr-Cyrl-RS" sz="2400" dirty="0" smtClean="0">
                <a:latin typeface="Garamond" panose="02020404030301010803" pitchFamily="18" charset="0"/>
              </a:rPr>
              <a:t>ispekcijskog pregleda utvrđeno je sledeće:</a:t>
            </a:r>
          </a:p>
          <a:p>
            <a:pPr lvl="0" algn="just">
              <a:buClrTx/>
              <a:buFont typeface="Wingdings" panose="05000000000000000000" pitchFamily="2" charset="2"/>
              <a:buChar char="F"/>
            </a:pPr>
            <a:r>
              <a:rPr lang="sr-Cyrl-RS" sz="2400" dirty="0" smtClean="0">
                <a:latin typeface="Garamond" panose="02020404030301010803" pitchFamily="18" charset="0"/>
              </a:rPr>
              <a:t>Iz akumulacije koja je zapremine 2,5-3 miliona kubnih metara vode voda se cevima promera 400 mm dovodi u fabriku vode gde se pre</a:t>
            </a:r>
            <a:r>
              <a:rPr lang="sr-Latn-RS" sz="2400" dirty="0" smtClean="0">
                <a:latin typeface="Garamond" panose="02020404030301010803" pitchFamily="18" charset="0"/>
              </a:rPr>
              <a:t>r</a:t>
            </a:r>
            <a:r>
              <a:rPr lang="sr-Cyrl-RS" sz="2400" dirty="0" smtClean="0">
                <a:latin typeface="Garamond" panose="02020404030301010803" pitchFamily="18" charset="0"/>
              </a:rPr>
              <a:t>ađuje 110 do 120 l/s, a na ovu količinu vode iz akumulacije uključeno je i 20-25 l/s vode iz ranijih izvorišta.</a:t>
            </a:r>
          </a:p>
          <a:p>
            <a:pPr lvl="0" algn="just">
              <a:buClrTx/>
              <a:buFont typeface="Wingdings" panose="05000000000000000000" pitchFamily="2" charset="2"/>
              <a:buChar char="F"/>
            </a:pPr>
            <a:r>
              <a:rPr lang="sr-Cyrl-RS" sz="2400" dirty="0" smtClean="0">
                <a:latin typeface="Garamond" panose="02020404030301010803" pitchFamily="18" charset="0"/>
              </a:rPr>
              <a:t>Nafta se izlila na bankinu pored puta i slila prema potoku Šupljica. Određena količina nafte je prodrla u okolno zemljište do neutvrđene dubine. Zemlja na nasutom terenu je vidno zamašćena a na celom toku potoka vidno se uočava sloj nafte koji otiče u jezero. U jezeru se na više mesta uočavaju masne mrlje, a naročito na brani gde se nalazi usisna korpa cevovoda.</a:t>
            </a:r>
          </a:p>
          <a:p>
            <a:pPr lvl="0" algn="just">
              <a:buClrTx/>
              <a:buFont typeface="Wingdings" panose="05000000000000000000" pitchFamily="2" charset="2"/>
              <a:buChar char="F"/>
            </a:pPr>
            <a:r>
              <a:rPr lang="sr-Cyrl-RS" sz="2400" dirty="0" smtClean="0">
                <a:latin typeface="Garamond" panose="02020404030301010803" pitchFamily="18" charset="0"/>
              </a:rPr>
              <a:t>Na udaljenosti od 50 m nalazi se ribnjak gde 5 radnika čamcima i mrežama vade ribu i tovare u kamion koji treba da je transportuje</a:t>
            </a:r>
            <a:r>
              <a:rPr lang="sr-Cyrl-RS" sz="2400" smtClean="0">
                <a:latin typeface="Garamond" panose="02020404030301010803" pitchFamily="18" charset="0"/>
              </a:rPr>
              <a:t>. </a:t>
            </a:r>
            <a:endParaRPr lang="sr-Latn-RS" sz="2400" smtClean="0">
              <a:latin typeface="Garamond" panose="02020404030301010803" pitchFamily="18" charset="0"/>
            </a:endParaRPr>
          </a:p>
          <a:p>
            <a:pPr lvl="0" algn="just">
              <a:buClrTx/>
              <a:buFont typeface="Wingdings" panose="05000000000000000000" pitchFamily="2" charset="2"/>
              <a:buChar char="F"/>
            </a:pPr>
            <a:r>
              <a:rPr lang="sr-Cyrl-RS" sz="2400" smtClean="0">
                <a:latin typeface="Garamond" panose="02020404030301010803" pitchFamily="18" charset="0"/>
              </a:rPr>
              <a:t>Na </a:t>
            </a:r>
            <a:r>
              <a:rPr lang="sr-Cyrl-RS" sz="2400" dirty="0" smtClean="0">
                <a:latin typeface="Garamond" panose="02020404030301010803" pitchFamily="18" charset="0"/>
              </a:rPr>
              <a:t>osnovu iznetog i SO Priboj potvrđuje odluku JKP „Usluga“ o zabrani korišćenja vode iz Radojinskog jezera.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9074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3720-3E46-4B39-81CB-DD4F67024403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457200"/>
            <a:ext cx="8763000" cy="609600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sr-Cyrl-RS" sz="4600" smtClean="0">
                <a:latin typeface="Garamond" panose="02020404030301010803" pitchFamily="18" charset="0"/>
              </a:rPr>
              <a:t>Koliko </a:t>
            </a:r>
            <a:r>
              <a:rPr lang="sr-Cyrl-RS" sz="4600" dirty="0" smtClean="0">
                <a:latin typeface="Garamond" panose="02020404030301010803" pitchFamily="18" charset="0"/>
              </a:rPr>
              <a:t>je koštao ovaj incident</a:t>
            </a:r>
            <a:r>
              <a:rPr lang="sr-Cyrl-RS" sz="4600" smtClean="0">
                <a:latin typeface="Garamond" panose="02020404030301010803" pitchFamily="18" charset="0"/>
              </a:rPr>
              <a:t>? </a:t>
            </a:r>
            <a:endParaRPr lang="sr-Latn-RS" sz="460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sr-Latn-RS" sz="4600" b="1" smtClean="0">
                <a:latin typeface="Garamond" panose="02020404030301010803" pitchFamily="18" charset="0"/>
              </a:rPr>
              <a:t>(a) </a:t>
            </a:r>
            <a:r>
              <a:rPr lang="sr-Cyrl-RS" sz="4600" b="1" smtClean="0">
                <a:latin typeface="Garamond" panose="02020404030301010803" pitchFamily="18" charset="0"/>
              </a:rPr>
              <a:t>Troškovi </a:t>
            </a:r>
            <a:r>
              <a:rPr lang="sr-Cyrl-RS" sz="4600" b="1" dirty="0" smtClean="0">
                <a:latin typeface="Garamond" panose="02020404030301010803" pitchFamily="18" charset="0"/>
              </a:rPr>
              <a:t>angažovanja ljudi</a:t>
            </a:r>
            <a:r>
              <a:rPr lang="sr-Cyrl-RS" sz="4600" dirty="0" smtClean="0">
                <a:latin typeface="Garamond" panose="02020404030301010803" pitchFamily="18" charset="0"/>
              </a:rPr>
              <a:t>. </a:t>
            </a:r>
            <a:endParaRPr lang="sr-Latn-RS" sz="4600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sr-Cyrl-RS" sz="4600" dirty="0" smtClean="0">
                <a:latin typeface="Garamond" panose="02020404030301010803" pitchFamily="18" charset="0"/>
              </a:rPr>
              <a:t>Prilikom uviđaja angažovan je veliki broj ljudi (nije precizno navedeno) ali najmanje njih 8, i to:</a:t>
            </a:r>
          </a:p>
          <a:p>
            <a:pPr marL="834390" lvl="1" indent="-514350" algn="just">
              <a:buClrTx/>
              <a:buFont typeface="+mj-lt"/>
              <a:buAutoNum type="arabicPeriod"/>
            </a:pPr>
            <a:r>
              <a:rPr lang="sr-Cyrl-RS" sz="4400" dirty="0" smtClean="0">
                <a:latin typeface="Garamond" panose="02020404030301010803" pitchFamily="18" charset="0"/>
              </a:rPr>
              <a:t>Istražni sudija (1)</a:t>
            </a:r>
          </a:p>
          <a:p>
            <a:pPr marL="834390" lvl="1" indent="-514350" algn="just">
              <a:buClrTx/>
              <a:buFont typeface="+mj-lt"/>
              <a:buAutoNum type="arabicPeriod"/>
            </a:pPr>
            <a:r>
              <a:rPr lang="sr-Cyrl-RS" sz="4400" dirty="0" smtClean="0">
                <a:latin typeface="Garamond" panose="02020404030301010803" pitchFamily="18" charset="0"/>
              </a:rPr>
              <a:t>Zapisničar (1)</a:t>
            </a:r>
          </a:p>
          <a:p>
            <a:pPr marL="834390" lvl="1" indent="-514350" algn="just">
              <a:buClrTx/>
              <a:buFont typeface="+mj-lt"/>
              <a:buAutoNum type="arabicPeriod"/>
            </a:pPr>
            <a:r>
              <a:rPr lang="sr-Cyrl-RS" sz="4400" dirty="0" smtClean="0">
                <a:latin typeface="Garamond" panose="02020404030301010803" pitchFamily="18" charset="0"/>
              </a:rPr>
              <a:t>Veštak saobraćajne struke (1)</a:t>
            </a:r>
          </a:p>
          <a:p>
            <a:pPr marL="834390" lvl="1" indent="-514350" algn="just">
              <a:buClrTx/>
              <a:buFont typeface="+mj-lt"/>
              <a:buAutoNum type="arabicPeriod"/>
            </a:pPr>
            <a:r>
              <a:rPr lang="sr-Cyrl-RS" sz="4400" dirty="0" smtClean="0">
                <a:latin typeface="Garamond" panose="02020404030301010803" pitchFamily="18" charset="0"/>
              </a:rPr>
              <a:t>Kriminalistički tehničar (1)</a:t>
            </a:r>
          </a:p>
          <a:p>
            <a:pPr marL="834390" lvl="1" indent="-514350" algn="just">
              <a:buClrTx/>
              <a:buFont typeface="+mj-lt"/>
              <a:buAutoNum type="arabicPeriod"/>
            </a:pPr>
            <a:r>
              <a:rPr lang="sr-Cyrl-RS" sz="4400" dirty="0" smtClean="0">
                <a:latin typeface="Garamond" panose="02020404030301010803" pitchFamily="18" charset="0"/>
              </a:rPr>
              <a:t>Najmanje dve patrole saobraćajne policije (min 2x2) </a:t>
            </a:r>
          </a:p>
          <a:p>
            <a:pPr marL="0" lvl="0" indent="0" algn="just">
              <a:buNone/>
            </a:pPr>
            <a:r>
              <a:rPr lang="sr-Cyrl-RS" sz="4600" dirty="0" smtClean="0">
                <a:latin typeface="Garamond" panose="02020404030301010803" pitchFamily="18" charset="0"/>
              </a:rPr>
              <a:t>Pored toga, prilikom inspekcijskog pregleda angažovan je još 9 osoba, i to ne uzimajuči u obzir angažovanje vozača:</a:t>
            </a:r>
          </a:p>
          <a:p>
            <a:pPr marL="834390" lvl="1" indent="-514350" algn="just">
              <a:buClrTx/>
              <a:buFont typeface="+mj-lt"/>
              <a:buAutoNum type="arabicPeriod"/>
            </a:pPr>
            <a:r>
              <a:rPr lang="sr-Cyrl-RS" sz="4400" dirty="0" smtClean="0">
                <a:latin typeface="Garamond" panose="02020404030301010803" pitchFamily="18" charset="0"/>
              </a:rPr>
              <a:t>Pomoćnik ministra zdravlja Republike Srbije (1)</a:t>
            </a:r>
          </a:p>
          <a:p>
            <a:pPr marL="834390" lvl="1" indent="-514350" algn="just">
              <a:buClrTx/>
              <a:buFont typeface="+mj-lt"/>
              <a:buAutoNum type="arabicPeriod"/>
            </a:pPr>
            <a:r>
              <a:rPr lang="sr-Cyrl-RS" sz="4400" dirty="0" smtClean="0">
                <a:latin typeface="Garamond" panose="02020404030301010803" pitchFamily="18" charset="0"/>
              </a:rPr>
              <a:t>Pomoćnik ministra zaštite životne sredine (1)</a:t>
            </a:r>
          </a:p>
          <a:p>
            <a:pPr marL="834390" lvl="1" indent="-514350" algn="just">
              <a:buClrTx/>
              <a:buFont typeface="+mj-lt"/>
              <a:buAutoNum type="arabicPeriod"/>
            </a:pPr>
            <a:r>
              <a:rPr lang="sr-Cyrl-RS" sz="4400" dirty="0" smtClean="0">
                <a:latin typeface="Garamond" panose="02020404030301010803" pitchFamily="18" charset="0"/>
              </a:rPr>
              <a:t>Načelnik republičke inspekcije za zaštitu životne sredine (1)</a:t>
            </a:r>
          </a:p>
          <a:p>
            <a:pPr marL="834390" lvl="1" indent="-514350" algn="just">
              <a:buClrTx/>
              <a:buFont typeface="+mj-lt"/>
              <a:buAutoNum type="arabicPeriod"/>
            </a:pPr>
            <a:r>
              <a:rPr lang="sr-Cyrl-RS" sz="4400" dirty="0" smtClean="0">
                <a:latin typeface="Garamond" panose="02020404030301010803" pitchFamily="18" charset="0"/>
              </a:rPr>
              <a:t>Načelnik sanitarne inspekcije Zlatiborskog okruga  (1)</a:t>
            </a:r>
          </a:p>
          <a:p>
            <a:pPr marL="834390" lvl="1" indent="-514350" algn="just">
              <a:buClrTx/>
              <a:buFont typeface="+mj-lt"/>
              <a:buAutoNum type="arabicPeriod"/>
            </a:pPr>
            <a:r>
              <a:rPr lang="sr-Cyrl-RS" sz="4400" dirty="0" smtClean="0">
                <a:latin typeface="Garamond" panose="02020404030301010803" pitchFamily="18" charset="0"/>
              </a:rPr>
              <a:t>Inspektor za zaštitu životne sredine Zlatiborskog okruga (1) </a:t>
            </a:r>
          </a:p>
          <a:p>
            <a:pPr marL="834390" lvl="1" indent="-514350" algn="just">
              <a:buClrTx/>
              <a:buFont typeface="+mj-lt"/>
              <a:buAutoNum type="arabicPeriod"/>
            </a:pPr>
            <a:r>
              <a:rPr lang="sr-Cyrl-RS" sz="4400" dirty="0" smtClean="0">
                <a:latin typeface="Garamond" panose="02020404030301010803" pitchFamily="18" charset="0"/>
              </a:rPr>
              <a:t>Načelnik Zlatiborskog okruga (1)</a:t>
            </a:r>
          </a:p>
          <a:p>
            <a:pPr marL="834390" lvl="1" indent="-514350" algn="just">
              <a:buClrTx/>
              <a:buFont typeface="+mj-lt"/>
              <a:buAutoNum type="arabicPeriod"/>
            </a:pPr>
            <a:r>
              <a:rPr lang="sr-Cyrl-RS" sz="4400" dirty="0" smtClean="0">
                <a:latin typeface="Garamond" panose="02020404030301010803" pitchFamily="18" charset="0"/>
              </a:rPr>
              <a:t>Predsednik SO Priboj (1)</a:t>
            </a:r>
          </a:p>
          <a:p>
            <a:pPr marL="834390" lvl="1" indent="-514350" algn="just">
              <a:buClrTx/>
              <a:buFont typeface="+mj-lt"/>
              <a:buAutoNum type="arabicPeriod"/>
            </a:pPr>
            <a:r>
              <a:rPr lang="sr-Cyrl-RS" sz="4400" dirty="0" smtClean="0">
                <a:latin typeface="Garamond" panose="02020404030301010803" pitchFamily="18" charset="0"/>
              </a:rPr>
              <a:t>Predsednik IO SO Priboj (1)</a:t>
            </a:r>
          </a:p>
          <a:p>
            <a:pPr marL="834390" lvl="1" indent="-514350" algn="just">
              <a:buClrTx/>
              <a:buFont typeface="+mj-lt"/>
              <a:buAutoNum type="arabicPeriod"/>
            </a:pPr>
            <a:r>
              <a:rPr lang="sr-Cyrl-RS" sz="4400" dirty="0" smtClean="0">
                <a:latin typeface="Garamond" panose="02020404030301010803" pitchFamily="18" charset="0"/>
              </a:rPr>
              <a:t>Direktor JKP „Usluga“ iz Priboja (1)</a:t>
            </a:r>
          </a:p>
          <a:p>
            <a:pPr lvl="0"/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9232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951C-197A-4EA0-BFBB-DC0E3B11B0AC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762000"/>
            <a:ext cx="8229600" cy="57912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sr-Cyrl-RS" dirty="0" smtClean="0">
                <a:latin typeface="Garamond" panose="02020404030301010803" pitchFamily="18" charset="0"/>
              </a:rPr>
              <a:t>b) </a:t>
            </a:r>
            <a:r>
              <a:rPr lang="sr-Cyrl-RS" sz="2300" b="1" dirty="0" smtClean="0">
                <a:latin typeface="Garamond" panose="02020404030301010803" pitchFamily="18" charset="0"/>
              </a:rPr>
              <a:t>Troškovi nastali zbog nemogućnosti korišćenja </a:t>
            </a:r>
            <a:r>
              <a:rPr lang="sr-Cyrl-RS" sz="2300" b="1" smtClean="0">
                <a:latin typeface="Garamond" panose="02020404030301010803" pitchFamily="18" charset="0"/>
              </a:rPr>
              <a:t>vode </a:t>
            </a:r>
            <a:r>
              <a:rPr lang="sr-Latn-RS" sz="2300" b="1" smtClean="0">
                <a:latin typeface="Garamond" panose="02020404030301010803" pitchFamily="18" charset="0"/>
              </a:rPr>
              <a:t>(</a:t>
            </a:r>
            <a:r>
              <a:rPr lang="sr-Cyrl-RS" sz="2300" smtClean="0">
                <a:latin typeface="Garamond" panose="02020404030301010803" pitchFamily="18" charset="0"/>
              </a:rPr>
              <a:t>30.10 </a:t>
            </a:r>
            <a:r>
              <a:rPr lang="sr-Cyrl-RS" sz="2300" dirty="0" smtClean="0">
                <a:latin typeface="Garamond" panose="02020404030301010803" pitchFamily="18" charset="0"/>
              </a:rPr>
              <a:t>– 08.11. </a:t>
            </a:r>
            <a:r>
              <a:rPr lang="sr-Cyrl-RS" sz="2300" smtClean="0">
                <a:latin typeface="Garamond" panose="02020404030301010803" pitchFamily="18" charset="0"/>
              </a:rPr>
              <a:t>1995.</a:t>
            </a:r>
            <a:r>
              <a:rPr lang="sr-Latn-RS" sz="2300" smtClean="0">
                <a:latin typeface="Garamond" panose="02020404030301010803" pitchFamily="18" charset="0"/>
              </a:rPr>
              <a:t>)</a:t>
            </a:r>
            <a:r>
              <a:rPr lang="sr-Cyrl-RS" sz="2300" smtClean="0">
                <a:latin typeface="Garamond" panose="02020404030301010803" pitchFamily="18" charset="0"/>
              </a:rPr>
              <a:t> </a:t>
            </a:r>
            <a:endParaRPr lang="sr-Cyrl-RS" sz="2300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sr-Latn-RS" sz="2300" smtClean="0">
                <a:latin typeface="Garamond" panose="02020404030301010803" pitchFamily="18" charset="0"/>
              </a:rPr>
              <a:t>    T</a:t>
            </a:r>
            <a:r>
              <a:rPr lang="sr-Cyrl-RS" sz="2300" smtClean="0">
                <a:latin typeface="Garamond" panose="02020404030301010803" pitchFamily="18" charset="0"/>
              </a:rPr>
              <a:t>roškovi </a:t>
            </a:r>
            <a:r>
              <a:rPr lang="sr-Cyrl-RS" sz="2300" dirty="0" smtClean="0">
                <a:latin typeface="Garamond" panose="02020404030301010803" pitchFamily="18" charset="0"/>
              </a:rPr>
              <a:t>prouzrokovani: </a:t>
            </a:r>
          </a:p>
          <a:p>
            <a:pPr lvl="1" algn="just">
              <a:buClrTx/>
              <a:buFont typeface="Wingdings 2" panose="05020102010507070707" pitchFamily="18" charset="2"/>
              <a:buChar char="N"/>
            </a:pPr>
            <a:r>
              <a:rPr lang="sr-Cyrl-RS" sz="2300" dirty="0" smtClean="0">
                <a:latin typeface="Garamond" panose="02020404030301010803" pitchFamily="18" charset="0"/>
              </a:rPr>
              <a:t>Angažovanjem cisterni sa pijaćom vodom,</a:t>
            </a:r>
          </a:p>
          <a:p>
            <a:pPr lvl="1" algn="just">
              <a:buClrTx/>
              <a:buFont typeface="Wingdings 2" panose="05020102010507070707" pitchFamily="18" charset="2"/>
              <a:buChar char="N"/>
            </a:pPr>
            <a:r>
              <a:rPr lang="sr-Cyrl-RS" sz="2300" dirty="0" smtClean="0">
                <a:latin typeface="Garamond" panose="02020404030301010803" pitchFamily="18" charset="0"/>
              </a:rPr>
              <a:t>Angažovanjem cisterne za probijanje i ispiranje kanalizacije,</a:t>
            </a:r>
          </a:p>
          <a:p>
            <a:pPr lvl="1" algn="just">
              <a:buClrTx/>
              <a:buFont typeface="Wingdings 2" panose="05020102010507070707" pitchFamily="18" charset="2"/>
              <a:buChar char="N"/>
            </a:pPr>
            <a:r>
              <a:rPr lang="sr-Cyrl-RS" sz="2300" dirty="0" smtClean="0">
                <a:latin typeface="Garamond" panose="02020404030301010803" pitchFamily="18" charset="0"/>
              </a:rPr>
              <a:t>Povećanjem troškova domaćinstava zbog nedostatka vode za piće (kupovina kisele i drugih voda i sokova i sl.), i to za najmanje 4/5 stanovništva Priboja, odnosno za oko 20.000 ljudi,</a:t>
            </a:r>
          </a:p>
          <a:p>
            <a:pPr lvl="1" algn="just">
              <a:buClrTx/>
              <a:buFont typeface="Wingdings 2" panose="05020102010507070707" pitchFamily="18" charset="2"/>
              <a:buChar char="N"/>
            </a:pPr>
            <a:r>
              <a:rPr lang="sr-Cyrl-RS" sz="2300" dirty="0" smtClean="0">
                <a:latin typeface="Garamond" panose="02020404030301010803" pitchFamily="18" charset="0"/>
              </a:rPr>
              <a:t>Otežanim radom svih službi u gradu (zdravstvena služba, preduzeća, ustanove, obdaništa, škole i dr.) i domaćinstava,</a:t>
            </a:r>
          </a:p>
          <a:p>
            <a:pPr lvl="1" algn="just">
              <a:buClrTx/>
              <a:buFont typeface="Wingdings 2" panose="05020102010507070707" pitchFamily="18" charset="2"/>
              <a:buChar char="N"/>
            </a:pPr>
            <a:r>
              <a:rPr lang="sr-Cyrl-RS" sz="2300" dirty="0" smtClean="0">
                <a:latin typeface="Garamond" panose="02020404030301010803" pitchFamily="18" charset="0"/>
              </a:rPr>
              <a:t>Propuštenom dobiti (oportunitentni troškovi) JKP „Usluga“ zbog nekorišćenja vodovoda.</a:t>
            </a:r>
          </a:p>
          <a:p>
            <a:pPr marL="320040" lvl="1" indent="0" algn="just">
              <a:buNone/>
            </a:pPr>
            <a:r>
              <a:rPr lang="sr-Cyrl-RS" sz="2300" dirty="0" smtClean="0">
                <a:latin typeface="Garamond" panose="02020404030301010803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sr-Cyrl-RS" sz="2300" dirty="0" smtClean="0">
                <a:latin typeface="Garamond" panose="02020404030301010803" pitchFamily="18" charset="0"/>
              </a:rPr>
              <a:t>(c) </a:t>
            </a:r>
            <a:r>
              <a:rPr lang="sr-Cyrl-RS" sz="2300" b="1" dirty="0" smtClean="0">
                <a:latin typeface="Garamond" panose="02020404030301010803" pitchFamily="18" charset="0"/>
              </a:rPr>
              <a:t>Materijalni troškovi </a:t>
            </a:r>
            <a:r>
              <a:rPr lang="sr-Cyrl-RS" sz="2300" smtClean="0">
                <a:latin typeface="Garamond" panose="02020404030301010803" pitchFamily="18" charset="0"/>
              </a:rPr>
              <a:t>sanacije :</a:t>
            </a:r>
            <a:endParaRPr lang="sr-Cyrl-RS" sz="2300" dirty="0" smtClean="0">
              <a:latin typeface="Garamond" panose="02020404030301010803" pitchFamily="18" charset="0"/>
            </a:endParaRPr>
          </a:p>
          <a:p>
            <a:pPr lvl="1" algn="just">
              <a:buClrTx/>
              <a:buFont typeface="Wingdings 2" panose="05020102010507070707" pitchFamily="18" charset="2"/>
              <a:buChar char="N"/>
            </a:pPr>
            <a:r>
              <a:rPr lang="sr-Cyrl-RS" sz="2300" dirty="0" smtClean="0">
                <a:latin typeface="Garamond" panose="02020404030301010803" pitchFamily="18" charset="0"/>
              </a:rPr>
              <a:t>Troškovi radne snage za 28 radnika koji rade na sanaciji terena,</a:t>
            </a:r>
          </a:p>
          <a:p>
            <a:pPr lvl="1" algn="just">
              <a:buClrTx/>
              <a:buFont typeface="Wingdings 2" panose="05020102010507070707" pitchFamily="18" charset="2"/>
              <a:buChar char="N"/>
            </a:pPr>
            <a:r>
              <a:rPr lang="sr-Cyrl-RS" sz="2300" dirty="0" smtClean="0">
                <a:latin typeface="Garamond" panose="02020404030301010803" pitchFamily="18" charset="0"/>
              </a:rPr>
              <a:t>Troškovi svakodnevnog prevoza 28 radnika autobusom iz grada do jezera,</a:t>
            </a:r>
          </a:p>
          <a:p>
            <a:pPr lvl="1" algn="just">
              <a:buClrTx/>
              <a:buFont typeface="Wingdings 2" panose="05020102010507070707" pitchFamily="18" charset="2"/>
              <a:buChar char="N"/>
            </a:pPr>
            <a:r>
              <a:rPr lang="sr-Cyrl-RS" sz="2300" dirty="0" smtClean="0">
                <a:latin typeface="Garamond" panose="02020404030301010803" pitchFamily="18" charset="0"/>
              </a:rPr>
              <a:t>Troškovi za ishranu radnika koji rade na sanaciji,</a:t>
            </a:r>
          </a:p>
          <a:p>
            <a:pPr lvl="1" algn="just">
              <a:buClrTx/>
              <a:buFont typeface="Wingdings 2" panose="05020102010507070707" pitchFamily="18" charset="2"/>
              <a:buChar char="N"/>
            </a:pPr>
            <a:r>
              <a:rPr lang="sr-Cyrl-RS" sz="2300" dirty="0" smtClean="0">
                <a:latin typeface="Garamond" panose="02020404030301010803" pitchFamily="18" charset="0"/>
              </a:rPr>
              <a:t>Svakodnevni odlazak na teren Priboj – Bistrica – Kokin Brod.</a:t>
            </a:r>
          </a:p>
          <a:p>
            <a:pPr lvl="1" algn="just">
              <a:buClrTx/>
              <a:buFont typeface="Wingdings 2" panose="05020102010507070707" pitchFamily="18" charset="2"/>
              <a:buChar char="N"/>
            </a:pPr>
            <a:r>
              <a:rPr lang="sr-Cyrl-RS" sz="2300" dirty="0" smtClean="0">
                <a:latin typeface="Garamond" panose="02020404030301010803" pitchFamily="18" charset="0"/>
              </a:rPr>
              <a:t>Troškovi nabavke odgovarajuće opreme (hemikalija) za sanaciju: Aktivni ugalj (suspenzija) - 5.000 kg; Prirodni zeolit (kaolin) - 7.000 kg; Aluminijum sulfat - 15.000 kg; Poli elektrolit -400 kg.</a:t>
            </a:r>
          </a:p>
          <a:p>
            <a:pPr lvl="1" algn="just">
              <a:buClrTx/>
              <a:buFont typeface="Wingdings 2" panose="05020102010507070707" pitchFamily="18" charset="2"/>
              <a:buChar char="N"/>
            </a:pPr>
            <a:r>
              <a:rPr lang="sr-Cyrl-RS" sz="2300" dirty="0" smtClean="0">
                <a:latin typeface="Garamond" panose="02020404030301010803" pitchFamily="18" charset="0"/>
              </a:rPr>
              <a:t>Troškovi nabavke frakcija za prečišćavanje 6 filterskih polja po 29 m², koji se sastoje od sledećih slojeva: Krupna frakcija debljine - 80 cm; Sitnija frakcija debljine - 60 cm; Kvarcni pesak debljine  120 cm; Aktivni ugalj debljine 10-15 cm.</a:t>
            </a:r>
          </a:p>
          <a:p>
            <a:pPr marL="0" indent="0" algn="just">
              <a:buNone/>
            </a:pPr>
            <a:r>
              <a:rPr lang="sr-Latn-RS" sz="2300" smtClean="0">
                <a:latin typeface="Garamond" panose="02020404030301010803" pitchFamily="18" charset="0"/>
              </a:rPr>
              <a:t>*</a:t>
            </a:r>
            <a:r>
              <a:rPr lang="sr-Cyrl-RS" sz="2300" smtClean="0">
                <a:latin typeface="Garamond" panose="02020404030301010803" pitchFamily="18" charset="0"/>
              </a:rPr>
              <a:t>U </a:t>
            </a:r>
            <a:r>
              <a:rPr lang="sr-Cyrl-RS" sz="2300" dirty="0" smtClean="0">
                <a:latin typeface="Garamond" panose="02020404030301010803" pitchFamily="18" charset="0"/>
              </a:rPr>
              <a:t>troškove treba uračunati i štetu koju je trpeo </a:t>
            </a:r>
            <a:r>
              <a:rPr lang="sr-Cyrl-RS" sz="2300" smtClean="0">
                <a:latin typeface="Garamond" panose="02020404030301010803" pitchFamily="18" charset="0"/>
              </a:rPr>
              <a:t>vlasnik ribnjaka</a:t>
            </a:r>
            <a:r>
              <a:rPr lang="sr-Latn-RS" sz="2300" smtClean="0">
                <a:latin typeface="Garamond" panose="02020404030301010803" pitchFamily="18" charset="0"/>
              </a:rPr>
              <a:t>.</a:t>
            </a:r>
            <a:endParaRPr lang="sr-Latn-RS" sz="2300" dirty="0">
              <a:latin typeface="Garamond" panose="02020404030301010803" pitchFamily="18" charset="0"/>
            </a:endParaRPr>
          </a:p>
          <a:p>
            <a:endParaRPr lang="sr-Latn-RS" sz="2300" dirty="0"/>
          </a:p>
        </p:txBody>
      </p:sp>
    </p:spTree>
    <p:extLst>
      <p:ext uri="{BB962C8B-B14F-4D97-AF65-F5344CB8AC3E}">
        <p14:creationId xmlns:p14="http://schemas.microsoft.com/office/powerpoint/2010/main" val="17661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239865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>
                <a:latin typeface="Garamond" panose="02020404030301010803" pitchFamily="18" charset="0"/>
              </a:rPr>
              <a:t>Rizici uslovljeni </a:t>
            </a:r>
            <a:r>
              <a:rPr lang="sr-Cyrl-RS" sz="2400" b="1" dirty="0" smtClean="0">
                <a:latin typeface="Garamond" panose="02020404030301010803" pitchFamily="18" charset="0"/>
              </a:rPr>
              <a:t>veštačkim rušilačkim silama </a:t>
            </a:r>
            <a:r>
              <a:rPr lang="sr-Cyrl-RS" sz="2400" dirty="0" smtClean="0">
                <a:latin typeface="Garamond" panose="02020404030301010803" pitchFamily="18" charset="0"/>
              </a:rPr>
              <a:t>i </a:t>
            </a:r>
            <a:r>
              <a:rPr lang="sr-Cyrl-RS" sz="2400" smtClean="0">
                <a:latin typeface="Garamond" panose="02020404030301010803" pitchFamily="18" charset="0"/>
              </a:rPr>
              <a:t>nesrećnim slučajevima</a:t>
            </a:r>
            <a:r>
              <a:rPr lang="sr-Latn-RS" sz="2400" smtClean="0">
                <a:latin typeface="Garamond" panose="02020404030301010803" pitchFamily="18" charset="0"/>
              </a:rPr>
              <a:t>:</a:t>
            </a:r>
            <a:r>
              <a:rPr lang="sr-Cyrl-RS" sz="2400" smtClean="0">
                <a:latin typeface="Garamond" panose="02020404030301010803" pitchFamily="18" charset="0"/>
              </a:rPr>
              <a:t> </a:t>
            </a:r>
            <a:endParaRPr lang="sr-Cyrl-RS" sz="2400" dirty="0" smtClean="0">
              <a:latin typeface="Garamond" panose="02020404030301010803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sr-Cyrl-RS" sz="2400" smtClean="0">
                <a:latin typeface="Garamond" panose="02020404030301010803" pitchFamily="18" charset="0"/>
              </a:rPr>
              <a:t>požar</a:t>
            </a:r>
            <a:r>
              <a:rPr lang="sr-Latn-RS" sz="2400" smtClean="0">
                <a:latin typeface="Garamond" panose="02020404030301010803" pitchFamily="18" charset="0"/>
              </a:rPr>
              <a:t>i</a:t>
            </a:r>
            <a:r>
              <a:rPr lang="sr-Cyrl-RS" sz="2400" smtClean="0">
                <a:latin typeface="Garamond" panose="02020404030301010803" pitchFamily="18" charset="0"/>
              </a:rPr>
              <a:t> </a:t>
            </a:r>
            <a:endParaRPr lang="sr-Cyrl-RS" sz="2400" dirty="0" smtClean="0">
              <a:latin typeface="Garamond" panose="02020404030301010803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sr-Cyrl-RS" sz="2400" smtClean="0">
                <a:latin typeface="Garamond" panose="02020404030301010803" pitchFamily="18" charset="0"/>
              </a:rPr>
              <a:t>eksplozije</a:t>
            </a:r>
            <a:endParaRPr lang="sr-Cyrl-RS" sz="2400" dirty="0" smtClean="0">
              <a:latin typeface="Garamond" panose="02020404030301010803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sr-Cyrl-RS" sz="2400" smtClean="0">
                <a:latin typeface="Garamond" panose="02020404030301010803" pitchFamily="18" charset="0"/>
              </a:rPr>
              <a:t>avionske nesreće</a:t>
            </a:r>
            <a:endParaRPr lang="sr-Cyrl-RS" sz="2400" dirty="0" smtClean="0">
              <a:latin typeface="Garamond" panose="02020404030301010803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sr-Cyrl-RS" sz="2400" smtClean="0">
                <a:latin typeface="Garamond" panose="02020404030301010803" pitchFamily="18" charset="0"/>
              </a:rPr>
              <a:t>brodske nesreće</a:t>
            </a:r>
            <a:endParaRPr lang="sr-Cyrl-RS" sz="2400" dirty="0" smtClean="0">
              <a:latin typeface="Garamond" panose="02020404030301010803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sr-Cyrl-RS" sz="2400" smtClean="0">
                <a:latin typeface="Garamond" panose="02020404030301010803" pitchFamily="18" charset="0"/>
              </a:rPr>
              <a:t>železničke nesreće</a:t>
            </a:r>
            <a:endParaRPr lang="sr-Cyrl-RS" sz="2400" dirty="0" smtClean="0">
              <a:latin typeface="Garamond" panose="02020404030301010803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sr-Cyrl-RS" sz="2400" dirty="0" smtClean="0">
                <a:latin typeface="Garamond" panose="02020404030301010803" pitchFamily="18" charset="0"/>
              </a:rPr>
              <a:t>nesreće vezane za </a:t>
            </a:r>
            <a:r>
              <a:rPr lang="sr-Cyrl-RS" sz="2400" smtClean="0">
                <a:latin typeface="Garamond" panose="02020404030301010803" pitchFamily="18" charset="0"/>
              </a:rPr>
              <a:t>podzemne eksploatacije</a:t>
            </a:r>
            <a:endParaRPr lang="sr-Cyrl-RS" sz="2400" dirty="0" smtClean="0">
              <a:latin typeface="Garamond" panose="02020404030301010803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sr-Cyrl-RS" sz="2400" dirty="0" smtClean="0">
                <a:latin typeface="Garamond" panose="02020404030301010803" pitchFamily="18" charset="0"/>
              </a:rPr>
              <a:t>rušenje brana, zgrada </a:t>
            </a:r>
            <a:r>
              <a:rPr lang="sr-Cyrl-RS" sz="2400" smtClean="0">
                <a:latin typeface="Garamond" panose="02020404030301010803" pitchFamily="18" charset="0"/>
              </a:rPr>
              <a:t>ili mostova</a:t>
            </a:r>
            <a:endParaRPr lang="sr-Cyrl-RS" sz="2400" dirty="0" smtClean="0">
              <a:latin typeface="Garamond" panose="02020404030301010803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sr-Cyrl-RS" sz="2400" smtClean="0">
                <a:latin typeface="Garamond" panose="02020404030301010803" pitchFamily="18" charset="0"/>
              </a:rPr>
              <a:t>terorizam</a:t>
            </a:r>
            <a:endParaRPr lang="sr-Cyrl-RS" sz="2400" dirty="0" smtClean="0">
              <a:latin typeface="Garamond" panose="02020404030301010803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sr-Cyrl-RS" sz="2400" dirty="0" smtClean="0">
                <a:latin typeface="Garamond" panose="02020404030301010803" pitchFamily="18" charset="0"/>
              </a:rPr>
              <a:t>razne </a:t>
            </a:r>
            <a:r>
              <a:rPr lang="sr-Cyrl-RS" sz="2400" smtClean="0">
                <a:latin typeface="Garamond" panose="02020404030301010803" pitchFamily="18" charset="0"/>
              </a:rPr>
              <a:t>vrste trovanja </a:t>
            </a:r>
            <a:endParaRPr lang="sr-Cyrl-RS" sz="2400" dirty="0" smtClean="0">
              <a:latin typeface="Garamond" panose="02020404030301010803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sr-Latn-RS" sz="2400">
                <a:latin typeface="Garamond" panose="02020404030301010803" pitchFamily="18" charset="0"/>
              </a:rPr>
              <a:t>p</a:t>
            </a:r>
            <a:r>
              <a:rPr lang="sr-Cyrl-RS" sz="2400" smtClean="0">
                <a:latin typeface="Garamond" panose="02020404030301010803" pitchFamily="18" charset="0"/>
              </a:rPr>
              <a:t>obune</a:t>
            </a:r>
            <a:endParaRPr lang="sr-Latn-RS" sz="2400" smtClean="0">
              <a:latin typeface="Garamond" panose="02020404030301010803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sr-Cyrl-RS" sz="2400" smtClean="0">
                <a:latin typeface="Garamond" panose="02020404030301010803" pitchFamily="18" charset="0"/>
              </a:rPr>
              <a:t>atomske rizike</a:t>
            </a:r>
            <a:endParaRPr lang="sr-Cyrl-RS" sz="2400" dirty="0" smtClean="0">
              <a:latin typeface="Garamond" panose="02020404030301010803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sr-Cyrl-RS" sz="2400" dirty="0" smtClean="0">
                <a:latin typeface="Garamond" panose="02020404030301010803" pitchFamily="18" charset="0"/>
              </a:rPr>
              <a:t>saobraćajne nezgode i dr.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D202-354E-4491-BF81-B33940711560}" type="datetime4">
              <a:rPr lang="sr-Latn-RS" smtClean="0"/>
              <a:t>3. jun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0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485E-5608-4003-8950-4F7FB391AD43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3733800" cy="5440525"/>
          </a:xfrm>
        </p:spPr>
        <p:txBody>
          <a:bodyPr/>
          <a:lstStyle/>
          <a:p>
            <a:pPr marL="0" indent="0">
              <a:buNone/>
            </a:pPr>
            <a:r>
              <a:rPr lang="sr-Latn-RS" sz="2400" b="1" dirty="0">
                <a:latin typeface="Garamond" panose="02020404030301010803" pitchFamily="18" charset="0"/>
              </a:rPr>
              <a:t>Slučaj </a:t>
            </a:r>
            <a:r>
              <a:rPr lang="sr-Latn-RS" sz="2400" b="1" dirty="0" smtClean="0">
                <a:latin typeface="Garamond" panose="02020404030301010803" pitchFamily="18" charset="0"/>
              </a:rPr>
              <a:t>2.</a:t>
            </a:r>
            <a:endParaRPr lang="sr-Latn-RS" sz="2400" b="1" dirty="0">
              <a:latin typeface="Garamond" panose="02020404030301010803" pitchFamily="18" charset="0"/>
            </a:endParaRPr>
          </a:p>
          <a:p>
            <a:pPr>
              <a:buClrTx/>
              <a:buFont typeface="Wingdings 2" panose="05020102010507070707" pitchFamily="18" charset="2"/>
              <a:buChar char="N"/>
            </a:pPr>
            <a:r>
              <a:rPr lang="sr-Latn-RS" sz="2400" dirty="0">
                <a:latin typeface="Garamond" panose="02020404030301010803" pitchFamily="18" charset="0"/>
              </a:rPr>
              <a:t>Dana 13. maja 2010. godine oko 15.30 sati cisterna Naftne industrije Srbije, koja se kretala u pravcu Obrenovca, prevrnula se i skliznula u obližnji jarak. </a:t>
            </a:r>
            <a:endParaRPr lang="sr-Latn-RS" sz="2400" dirty="0" smtClean="0">
              <a:latin typeface="Garamond" panose="02020404030301010803" pitchFamily="18" charset="0"/>
            </a:endParaRPr>
          </a:p>
          <a:p>
            <a:pPr>
              <a:buClrTx/>
              <a:buFont typeface="Wingdings 2" panose="05020102010507070707" pitchFamily="18" charset="2"/>
              <a:buChar char="N"/>
            </a:pPr>
            <a:r>
              <a:rPr lang="sr-Latn-RS" sz="2400" dirty="0" smtClean="0">
                <a:latin typeface="Garamond" panose="02020404030301010803" pitchFamily="18" charset="0"/>
              </a:rPr>
              <a:t>Vozač </a:t>
            </a:r>
            <a:r>
              <a:rPr lang="sr-Latn-RS" sz="2400" dirty="0">
                <a:latin typeface="Garamond" panose="02020404030301010803" pitchFamily="18" charset="0"/>
              </a:rPr>
              <a:t>cisterne odmah je iskočio iz kabine, a u nezgodi srećom, nije bilo drugih učesnika.</a:t>
            </a:r>
          </a:p>
          <a:p>
            <a:endParaRPr lang="sr-Latn-RS" dirty="0"/>
          </a:p>
        </p:txBody>
      </p:sp>
      <p:pic>
        <p:nvPicPr>
          <p:cNvPr id="7" name="Content Placeholder 6" descr="Vatrogasci očistili kolovoz i pretočili ostatak goriva"/>
          <p:cNvPicPr>
            <a:picLocks noGrp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066800"/>
            <a:ext cx="463574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446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71DC-570A-49D7-A82D-6211E8222D03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8382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algn="just">
              <a:buClrTx/>
              <a:buFont typeface="Wingdings 2" panose="05020102010507070707" pitchFamily="18" charset="2"/>
              <a:buChar char="N"/>
            </a:pPr>
            <a:r>
              <a:rPr lang="sr-Cyrl-RS" dirty="0" smtClean="0">
                <a:latin typeface="Garamond" panose="02020404030301010803" pitchFamily="18" charset="0"/>
              </a:rPr>
              <a:t>Cisterna je kapaciteta 16 tona, dok je u njoj bilo 14.238 litara dizel goriva D2. Cisterna je bila prevrnuta na krov. Pomoću vatrogasnog vozila Vatrogasno spasilačke ekipe MUP-a Srbije vraćena je na desni bok. Sve </a:t>
            </a:r>
            <a:r>
              <a:rPr lang="sr-Latn-RS" dirty="0" smtClean="0">
                <a:latin typeface="Garamond" panose="02020404030301010803" pitchFamily="18" charset="0"/>
              </a:rPr>
              <a:t>vreme </a:t>
            </a:r>
            <a:r>
              <a:rPr lang="sr-Cyrl-RS" dirty="0" smtClean="0">
                <a:latin typeface="Garamond" panose="02020404030301010803" pitchFamily="18" charset="0"/>
              </a:rPr>
              <a:t>tokom okretanja cisterne gorivo je curilo putnim kanalom u dužini oko 300 m i natopilo zemljište do sabirnog šahta mesne kanalizacije, koji je iscurelu naftu sproveo na drugu stranu puta ka Savi. Uz pomoć još jednog kamiona, cisterna je vraćena na točkove i pomerena sa puta na proširenje ka obližnjem restoranu. Nizvodno na oko 20 m od ušća potoka u Savu primećen je tanak film goriva, koji je oticao u kontinuitetu.</a:t>
            </a:r>
          </a:p>
          <a:p>
            <a:pPr algn="just">
              <a:buClrTx/>
              <a:buFont typeface="Wingdings 2" panose="05020102010507070707" pitchFamily="18" charset="2"/>
              <a:buChar char="N"/>
            </a:pPr>
            <a:endParaRPr lang="sr-Cyrl-RS" dirty="0" smtClean="0">
              <a:latin typeface="Garamond" panose="02020404030301010803" pitchFamily="18" charset="0"/>
            </a:endParaRPr>
          </a:p>
          <a:p>
            <a:pPr algn="just">
              <a:buClrTx/>
              <a:buFont typeface="Wingdings 2" panose="05020102010507070707" pitchFamily="18" charset="2"/>
              <a:buChar char="N"/>
            </a:pPr>
            <a:r>
              <a:rPr lang="sr-Cyrl-RS" dirty="0" smtClean="0">
                <a:latin typeface="Garamond" panose="02020404030301010803" pitchFamily="18" charset="0"/>
              </a:rPr>
              <a:t>Dok je prevrnuta cisterna vraćena na točkove, u međuvremenu je pristigla i druga cisterna NIS-a, pa je odmah počelo pretakanje preostalog goriva. Procena je da je iz cisterne nakon prevrtanja iscurilo oko 7 tona nafte. Da bi sprečili ekološku katastrofu i da sva iscurela nafta ne ode u Savu, vatrogasci su prokopali kanale i napravili veštačku branu. Nafta koja je iscurila na put posuta je specijalnim sredstvima, čime su izbegnuti zapaljenje i zagađenje. Vatrogasna ekipa sa dva vozila i 5 ljudi je dežurala sve vreme dok je trajalo pretakanje nafte u drugu cisternu.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802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A76E-23E5-453E-89BD-BFEBF11230F4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229600" cy="6096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2000" dirty="0" smtClean="0">
                <a:latin typeface="Garamond" panose="02020404030301010803" pitchFamily="18" charset="0"/>
              </a:rPr>
              <a:t>Rešenjima Ministarstva životne sredine i prostornog planiranja i Ministarstva poljoprivrede, šumarstva i vodoprivrede naloženo je NIS Petrolu, OD Promet da izvrši sanaciju terena i preduzme sve mere za smanjenje i sprečavanje zagađenja reke Save. Za izvršavanje naloga angažovani su:</a:t>
            </a:r>
          </a:p>
          <a:p>
            <a:pPr lvl="0" algn="just">
              <a:buClrTx/>
              <a:buFont typeface="Wingdings" panose="05000000000000000000" pitchFamily="2" charset="2"/>
              <a:buChar char="F"/>
            </a:pPr>
            <a:r>
              <a:rPr lang="sr-Cyrl-RS" sz="2000" dirty="0" smtClean="0">
                <a:latin typeface="Garamond" panose="02020404030301010803" pitchFamily="18" charset="0"/>
              </a:rPr>
              <a:t>Modekolo d.o.o. iz Beograda koje je u vremenu od 13 do 29. maja 2010. godine izvršilo </a:t>
            </a:r>
            <a:r>
              <a:rPr lang="sr-Cyrl-RS" sz="2000" b="1" dirty="0" smtClean="0">
                <a:latin typeface="Garamond" panose="02020404030301010803" pitchFamily="18" charset="0"/>
              </a:rPr>
              <a:t>sanaciju terena i zbrinjavanje prikupljenog otpada</a:t>
            </a:r>
            <a:r>
              <a:rPr lang="sr-Cyrl-RS" sz="2000" dirty="0" smtClean="0">
                <a:latin typeface="Garamond" panose="02020404030301010803" pitchFamily="18" charset="0"/>
              </a:rPr>
              <a:t>. Ovo preduzeće je za sanaciju koristilo plivajuće brane, koje je postavljalo na reci Savi, zatim je upijajućim adsorberima vršilo prikupljanje nafte sa vodenih, zemljanih i betonskih površina. Za sanaciju su korišćena dostavna vozila, autocisterne, motorni čamac, aparati za rasprskavanje disperzanta, metalni kontejneri za prikupljenu zauljenu zemlju i ostali otpad a ukupno angažovanje radnika preduzeća Modekolo iznosilo je 562 sata. </a:t>
            </a:r>
          </a:p>
          <a:p>
            <a:pPr lvl="0" algn="just">
              <a:buClrTx/>
              <a:buFont typeface="Wingdings" panose="05000000000000000000" pitchFamily="2" charset="2"/>
              <a:buChar char="F"/>
            </a:pPr>
            <a:r>
              <a:rPr lang="sr-Cyrl-RS" sz="2000" dirty="0" smtClean="0">
                <a:latin typeface="Garamond" panose="02020404030301010803" pitchFamily="18" charset="0"/>
              </a:rPr>
              <a:t>Akcionarsko društvo za hemiju, biotehnologiju i konsalting MOL iz Beograda je izvršilo </a:t>
            </a:r>
            <a:r>
              <a:rPr lang="sr-Cyrl-RS" sz="2000" b="1" dirty="0" smtClean="0">
                <a:latin typeface="Garamond" panose="02020404030301010803" pitchFamily="18" charset="0"/>
              </a:rPr>
              <a:t>ispitivanje uzoraka zemljišta </a:t>
            </a:r>
            <a:r>
              <a:rPr lang="sr-Cyrl-RS" sz="2000" dirty="0" smtClean="0">
                <a:latin typeface="Garamond" panose="02020404030301010803" pitchFamily="18" charset="0"/>
              </a:rPr>
              <a:t>sa mesta izlivanja goriva.</a:t>
            </a:r>
          </a:p>
          <a:p>
            <a:pPr algn="just">
              <a:buClrTx/>
              <a:buFont typeface="Wingdings" panose="05000000000000000000" pitchFamily="2" charset="2"/>
              <a:buChar char="F"/>
            </a:pPr>
            <a:r>
              <a:rPr lang="sr-Cyrl-RS" sz="2000" dirty="0" smtClean="0">
                <a:latin typeface="Garamond" panose="02020404030301010803" pitchFamily="18" charset="0"/>
              </a:rPr>
              <a:t>Institut za zaštitu na radu iz Novog Sada je izvršio </a:t>
            </a:r>
            <a:r>
              <a:rPr lang="sr-Cyrl-RS" sz="2000" b="1" dirty="0" smtClean="0">
                <a:latin typeface="Garamond" panose="02020404030301010803" pitchFamily="18" charset="0"/>
              </a:rPr>
              <a:t>laboratorijska ispitivanja i karakterizaciju otpada</a:t>
            </a:r>
            <a:r>
              <a:rPr lang="sr-Latn-RS" sz="2000" dirty="0" smtClean="0">
                <a:latin typeface="Garamond" panose="02020404030301010803" pitchFamily="18" charset="0"/>
              </a:rPr>
              <a:t>.</a:t>
            </a:r>
            <a:endParaRPr lang="sr-Cyrl-R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4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A76E-23E5-453E-89BD-BFEBF11230F4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762000"/>
            <a:ext cx="8229600" cy="57912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Cyrl-RS" dirty="0" smtClean="0">
                <a:latin typeface="Garamond" panose="02020404030301010803" pitchFamily="18" charset="0"/>
              </a:rPr>
              <a:t>(a) </a:t>
            </a:r>
            <a:r>
              <a:rPr lang="sr-Cyrl-RS" b="1" dirty="0" smtClean="0">
                <a:latin typeface="Garamond" panose="02020404030301010803" pitchFamily="18" charset="0"/>
              </a:rPr>
              <a:t>Povređena lica</a:t>
            </a:r>
            <a:r>
              <a:rPr lang="sr-Cyrl-RS" dirty="0" smtClean="0">
                <a:latin typeface="Garamond" panose="02020404030301010803" pitchFamily="18" charset="0"/>
              </a:rPr>
              <a:t>. Prema podacima iz dnevnog izveštaja MUP-a lake telesne povrede je zadobio vozač kamiona-cisterne koja se prevrnula.</a:t>
            </a:r>
          </a:p>
          <a:p>
            <a:pPr marL="0" indent="0" algn="just">
              <a:buNone/>
            </a:pPr>
            <a:r>
              <a:rPr lang="sr-Cyrl-RS" u="sng" dirty="0" smtClean="0">
                <a:latin typeface="Garamond" panose="02020404030301010803" pitchFamily="18" charset="0"/>
              </a:rPr>
              <a:t>Uzrok nezgode</a:t>
            </a:r>
            <a:r>
              <a:rPr lang="sr-Cyrl-RS" dirty="0" smtClean="0">
                <a:latin typeface="Garamond" panose="02020404030301010803" pitchFamily="18" charset="0"/>
              </a:rPr>
              <a:t>: Nije dostavljen policijski zapisnik niti je dostavljen tahografski uložak iz vozila, a na delu puta na kome je došlo do nezgode postavljen je saobraćajni znak: „Vozite oprezno! Kolovoz deformisan 1.500 metara!", dok je istim znakom i brzina ograničena na 40 km/sat. Put je na tom delu na mnogim deonicama oštećen zbog klizišta, a saobraćajne nezgode se često dešavaju. Kako se radi o levoj krivini, može se pretpostaviti da uzrok nezgode neprilagođena brzina saobraćajnim uslovima i postavljenoj saobraćajnoj signalizaciji.</a:t>
            </a:r>
          </a:p>
          <a:p>
            <a:pPr marL="0" indent="0" algn="just">
              <a:buNone/>
            </a:pPr>
            <a:r>
              <a:rPr lang="sr-Cyrl-RS" dirty="0" smtClean="0">
                <a:latin typeface="Garamond" panose="02020404030301010803" pitchFamily="18" charset="0"/>
              </a:rPr>
              <a:t>(b) </a:t>
            </a:r>
            <a:r>
              <a:rPr lang="sr-Cyrl-RS" b="1" dirty="0" smtClean="0">
                <a:latin typeface="Garamond" panose="02020404030301010803" pitchFamily="18" charset="0"/>
              </a:rPr>
              <a:t>Uviđajna ekipa</a:t>
            </a:r>
            <a:r>
              <a:rPr lang="sr-Cyrl-RS" dirty="0" smtClean="0">
                <a:latin typeface="Garamond" panose="02020404030301010803" pitchFamily="18" charset="0"/>
              </a:rPr>
              <a:t>.  Zapisnik o uviđaju nije dostavljen pa nije poznato ko je vršio uviđaj ali u izveštaju Direktora direkcije logistike se navodi da je u vreme njegovog dolaska na lice mesta bila prisutna patrola saobraćajne policije.</a:t>
            </a:r>
          </a:p>
          <a:p>
            <a:pPr marL="0" indent="0" algn="just">
              <a:buNone/>
            </a:pPr>
            <a:r>
              <a:rPr lang="sr-Cyrl-RS" dirty="0" smtClean="0">
                <a:latin typeface="Garamond" panose="02020404030301010803" pitchFamily="18" charset="0"/>
              </a:rPr>
              <a:t>(c) </a:t>
            </a:r>
            <a:r>
              <a:rPr lang="sr-Cyrl-RS" b="1" dirty="0" smtClean="0">
                <a:latin typeface="Garamond" panose="02020404030301010803" pitchFamily="18" charset="0"/>
              </a:rPr>
              <a:t>Angažovanje ostalih lica</a:t>
            </a:r>
            <a:r>
              <a:rPr lang="sr-Cyrl-RS" dirty="0" smtClean="0">
                <a:latin typeface="Garamond" panose="02020404030301010803" pitchFamily="18" charset="0"/>
              </a:rPr>
              <a:t>.</a:t>
            </a:r>
            <a:r>
              <a:rPr lang="sr-Cyrl-RS" b="1" dirty="0" smtClean="0">
                <a:latin typeface="Garamond" panose="02020404030301010803" pitchFamily="18" charset="0"/>
              </a:rPr>
              <a:t> </a:t>
            </a:r>
            <a:r>
              <a:rPr lang="sr-Cyrl-RS" dirty="0" smtClean="0">
                <a:latin typeface="Garamond" panose="02020404030301010803" pitchFamily="18" charset="0"/>
              </a:rPr>
              <a:t>Pored već pomenutih lica, na odvoženju i zbrinjavanju oštećenog vozila angažovano je drugo vozilo, a kao pratanja napred i iza vučenog vozila kretala su se dva vozila sa rotacijom.</a:t>
            </a:r>
          </a:p>
          <a:p>
            <a:pPr marL="0" indent="0" algn="just">
              <a:buNone/>
            </a:pPr>
            <a:r>
              <a:rPr lang="sr-Cyrl-RS" dirty="0" smtClean="0">
                <a:latin typeface="Garamond" panose="02020404030301010803" pitchFamily="18" charset="0"/>
              </a:rPr>
              <a:t>(d) </a:t>
            </a:r>
            <a:r>
              <a:rPr lang="sr-Cyrl-RS" b="1" dirty="0" smtClean="0">
                <a:latin typeface="Garamond" panose="02020404030301010803" pitchFamily="18" charset="0"/>
              </a:rPr>
              <a:t>Ostala šteta</a:t>
            </a:r>
            <a:r>
              <a:rPr lang="sr-Cyrl-RS" dirty="0" smtClean="0">
                <a:latin typeface="Garamond" panose="02020404030301010803" pitchFamily="18" charset="0"/>
              </a:rPr>
              <a:t>.</a:t>
            </a:r>
            <a:r>
              <a:rPr lang="sr-Cyrl-RS" b="1" dirty="0" smtClean="0">
                <a:latin typeface="Garamond" panose="02020404030301010803" pitchFamily="18" charset="0"/>
              </a:rPr>
              <a:t> </a:t>
            </a:r>
            <a:r>
              <a:rPr lang="sr-Cyrl-RS" dirty="0" smtClean="0">
                <a:latin typeface="Garamond" panose="02020404030301010803" pitchFamily="18" charset="0"/>
              </a:rPr>
              <a:t>Pod ostalom štetom može se podvesti šteta zbog prekida saobraćaja na datoj deonici, a ukupno procenjena šteta u ovom štetnom događaju iznosi 54.798 evra.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2369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A76E-23E5-453E-89BD-BFEBF11230F4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r-Latn-RS" sz="3000" b="1" dirty="0" smtClean="0">
                <a:latin typeface="Garamond" panose="02020404030301010803" pitchFamily="18" charset="0"/>
              </a:rPr>
              <a:t>ZAKLJUČAK</a:t>
            </a:r>
            <a:endParaRPr lang="sr-Latn-RS" sz="30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70000" lnSpcReduction="20000"/>
          </a:bodyPr>
          <a:lstStyle/>
          <a:p>
            <a:pPr algn="just">
              <a:buClrTx/>
              <a:buFont typeface="Wingdings 2" panose="05020102010507070707" pitchFamily="18" charset="2"/>
              <a:buChar char="&lt;"/>
            </a:pPr>
            <a:r>
              <a:rPr lang="sr-Cyrl-RS" sz="2900" dirty="0" smtClean="0">
                <a:latin typeface="Garamond" panose="02020404030301010803" pitchFamily="18" charset="0"/>
              </a:rPr>
              <a:t>Analizom stanja u Republici Srbiji došli smo do pouzdanog zaključka da se o incidentima (saobraćajnim nezgodama) u kojima su učestvovala vozila koja prevoze opasne m</a:t>
            </a:r>
            <a:r>
              <a:rPr lang="sr-Latn-RS" sz="2900" dirty="0" smtClean="0">
                <a:latin typeface="Garamond" panose="02020404030301010803" pitchFamily="18" charset="0"/>
              </a:rPr>
              <a:t>a</a:t>
            </a:r>
            <a:r>
              <a:rPr lang="sr-Cyrl-RS" sz="2900" dirty="0" smtClean="0">
                <a:latin typeface="Garamond" panose="02020404030301010803" pitchFamily="18" charset="0"/>
              </a:rPr>
              <a:t>terije </a:t>
            </a:r>
            <a:r>
              <a:rPr lang="sr-Cyrl-RS" sz="2900" b="1" dirty="0" smtClean="0">
                <a:latin typeface="Garamond" panose="02020404030301010803" pitchFamily="18" charset="0"/>
              </a:rPr>
              <a:t>ne vode odgovarajuće evidencije </a:t>
            </a:r>
            <a:r>
              <a:rPr lang="sr-Cyrl-RS" sz="2900" dirty="0" smtClean="0">
                <a:latin typeface="Garamond" panose="02020404030301010803" pitchFamily="18" charset="0"/>
              </a:rPr>
              <a:t>koje bi bile osnova za detaljnu analizu ovih pojava da bi se na te pojave preventivno uticalo u cilju njihovog svođenja na minimum. </a:t>
            </a:r>
            <a:endParaRPr lang="sr-Latn-RS" sz="2900" dirty="0" smtClean="0">
              <a:latin typeface="Garamond" panose="02020404030301010803" pitchFamily="18" charset="0"/>
            </a:endParaRPr>
          </a:p>
          <a:p>
            <a:pPr algn="just">
              <a:buClrTx/>
              <a:buFont typeface="Wingdings 2" panose="05020102010507070707" pitchFamily="18" charset="2"/>
              <a:buChar char="&lt;"/>
            </a:pPr>
            <a:r>
              <a:rPr lang="sr-Cyrl-RS" sz="2900" dirty="0" smtClean="0">
                <a:latin typeface="Garamond" panose="02020404030301010803" pitchFamily="18" charset="0"/>
              </a:rPr>
              <a:t>Detaljniji podaci i na njima zasnovana odgovarajuća analiza obezbedila bi </a:t>
            </a:r>
            <a:r>
              <a:rPr lang="sr-Cyrl-RS" sz="2900" b="1" dirty="0" smtClean="0">
                <a:latin typeface="Garamond" panose="02020404030301010803" pitchFamily="18" charset="0"/>
              </a:rPr>
              <a:t>pouzdanu osnovu za  procenu učestalosti i veličine budućih šteta</a:t>
            </a:r>
            <a:r>
              <a:rPr lang="sr-Cyrl-RS" sz="2900" dirty="0" smtClean="0">
                <a:latin typeface="Garamond" panose="02020404030301010803" pitchFamily="18" charset="0"/>
              </a:rPr>
              <a:t>, što bi dalo mogućnost osiguravačima da preko svojih stručnih službi pravilno procene budući rizik i da, sledstveno tome, pravilno odmere visinu premije kada osiguravaju odgovornost pri prevozu opasnih materija. </a:t>
            </a:r>
          </a:p>
          <a:p>
            <a:pPr algn="just">
              <a:buClrTx/>
              <a:buFont typeface="Wingdings 2" panose="05020102010507070707" pitchFamily="18" charset="2"/>
              <a:buChar char="&lt;"/>
            </a:pPr>
            <a:r>
              <a:rPr lang="sr-Cyrl-RS" sz="2900" dirty="0" smtClean="0">
                <a:latin typeface="Garamond" panose="02020404030301010803" pitchFamily="18" charset="0"/>
              </a:rPr>
              <a:t>Na osnovu dobijenih rezultata istraživanja može se zaključiti da prevoz opasnih materija predstavlja vrstu transporta za koju se vezuju </a:t>
            </a:r>
            <a:r>
              <a:rPr lang="sr-Cyrl-RS" sz="2900" b="1" dirty="0" smtClean="0">
                <a:latin typeface="Garamond" panose="02020404030301010803" pitchFamily="18" charset="0"/>
              </a:rPr>
              <a:t>najveći rizici i potencijalno velike štete</a:t>
            </a:r>
            <a:r>
              <a:rPr lang="sr-Cyrl-RS" sz="2900" dirty="0" smtClean="0">
                <a:latin typeface="Garamond" panose="02020404030301010803" pitchFamily="18" charset="0"/>
              </a:rPr>
              <a:t>, kako po stanovništvo i objekte, tako i po životnu sredinu. </a:t>
            </a:r>
            <a:endParaRPr lang="sr-Latn-RS" sz="2900" dirty="0" smtClean="0">
              <a:latin typeface="Garamond" panose="02020404030301010803" pitchFamily="18" charset="0"/>
            </a:endParaRPr>
          </a:p>
          <a:p>
            <a:pPr algn="just">
              <a:buClrTx/>
              <a:buFont typeface="Wingdings 2" panose="05020102010507070707" pitchFamily="18" charset="2"/>
              <a:buChar char="&lt;"/>
            </a:pPr>
            <a:r>
              <a:rPr lang="sr-Cyrl-RS" sz="2900" dirty="0" smtClean="0">
                <a:latin typeface="Garamond" panose="02020404030301010803" pitchFamily="18" charset="0"/>
              </a:rPr>
              <a:t>Iz tih razloga neophodno je uticati na smanjenje veličine rizika, odnosno potrebno je </a:t>
            </a:r>
            <a:r>
              <a:rPr lang="sr-Cyrl-RS" sz="2900" b="1" dirty="0" smtClean="0">
                <a:latin typeface="Garamond" panose="02020404030301010803" pitchFamily="18" charset="0"/>
              </a:rPr>
              <a:t>upravljati rizikom </a:t>
            </a:r>
            <a:r>
              <a:rPr lang="sr-Cyrl-RS" sz="2900" dirty="0" smtClean="0">
                <a:latin typeface="Garamond" panose="02020404030301010803" pitchFamily="18" charset="0"/>
              </a:rPr>
              <a:t>na bazi naučno zasnovane metodologije, kako bi se smanjila verovatnoća nastanka incidentne situacije pri prevozu opasnih materija.</a:t>
            </a: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018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A76E-23E5-453E-89BD-BFEBF11230F4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838200"/>
            <a:ext cx="8229600" cy="5791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dirty="0" smtClean="0">
                <a:latin typeface="Garamond" panose="02020404030301010803" pitchFamily="18" charset="0"/>
              </a:rPr>
              <a:t>Na nastanak štetnih događaja utiču </a:t>
            </a:r>
            <a:r>
              <a:rPr lang="sr-Cyrl-RS" b="1" dirty="0" smtClean="0">
                <a:latin typeface="Garamond" panose="02020404030301010803" pitchFamily="18" charset="0"/>
              </a:rPr>
              <a:t>brojni faktori rizika </a:t>
            </a:r>
            <a:r>
              <a:rPr lang="sr-Cyrl-RS" dirty="0" smtClean="0">
                <a:latin typeface="Garamond" panose="02020404030301010803" pitchFamily="18" charset="0"/>
              </a:rPr>
              <a:t>koji imaju različite izvore, prirodu, mehanizme delovanja, jačinu i neposrednost uticaja. </a:t>
            </a:r>
            <a:endParaRPr lang="sr-Latn-RS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sr-Cyrl-RS" b="1" dirty="0" smtClean="0">
                <a:latin typeface="Garamond" panose="02020404030301010803" pitchFamily="18" charset="0"/>
              </a:rPr>
              <a:t>Utvrđivanje najznačajnijih faktora</a:t>
            </a:r>
            <a:r>
              <a:rPr lang="sr-Cyrl-RS" dirty="0" smtClean="0">
                <a:latin typeface="Garamond" panose="02020404030301010803" pitchFamily="18" charset="0"/>
              </a:rPr>
              <a:t>, njihovih izvora i mehanizama delovanja,  kao i diferenciranje tih faktora prema stepenu neposrednosti  i jačini uticaja na nastanak  štetnih događaja je veoma složen zadatak. </a:t>
            </a:r>
          </a:p>
          <a:p>
            <a:pPr marL="0" indent="0" algn="just">
              <a:buNone/>
            </a:pPr>
            <a:r>
              <a:rPr lang="sr-Cyrl-RS" dirty="0" smtClean="0">
                <a:latin typeface="Garamond" panose="02020404030301010803" pitchFamily="18" charset="0"/>
              </a:rPr>
              <a:t>Zbog brojnosti i složenosti faktora rizika pri formiranju tarifa moraju se rešiti određeni problemi odnosno doneti odluke, uključujući i sledeće:</a:t>
            </a:r>
          </a:p>
          <a:p>
            <a:pPr lvl="0" algn="just">
              <a:buClrTx/>
              <a:buFont typeface="Wingdings" panose="05000000000000000000" pitchFamily="2" charset="2"/>
              <a:buChar char="F"/>
            </a:pPr>
            <a:r>
              <a:rPr lang="sr-Cyrl-RS" dirty="0" smtClean="0">
                <a:latin typeface="Garamond" panose="02020404030301010803" pitchFamily="18" charset="0"/>
              </a:rPr>
              <a:t>među brojnim mogućim faktorima rizika treba </a:t>
            </a:r>
            <a:r>
              <a:rPr lang="sr-Cyrl-RS" b="1" dirty="0" smtClean="0">
                <a:latin typeface="Garamond" panose="02020404030301010803" pitchFamily="18" charset="0"/>
              </a:rPr>
              <a:t>izabrati one najznačajnije</a:t>
            </a:r>
            <a:r>
              <a:rPr lang="sr-Latn-RS" dirty="0" smtClean="0">
                <a:latin typeface="Garamond" panose="02020404030301010803" pitchFamily="18" charset="0"/>
              </a:rPr>
              <a:t> </a:t>
            </a:r>
            <a:r>
              <a:rPr lang="sr-Cyrl-RS" dirty="0" smtClean="0">
                <a:latin typeface="Garamond" panose="02020404030301010803" pitchFamily="18" charset="0"/>
              </a:rPr>
              <a:t>koji će biti sastavni elementi  tarife,</a:t>
            </a:r>
          </a:p>
          <a:p>
            <a:pPr lvl="0" algn="just">
              <a:buClrTx/>
              <a:buFont typeface="Wingdings" panose="05000000000000000000" pitchFamily="2" charset="2"/>
              <a:buChar char="F"/>
            </a:pPr>
            <a:r>
              <a:rPr lang="sr-Cyrl-RS" dirty="0" smtClean="0">
                <a:latin typeface="Garamond" panose="02020404030301010803" pitchFamily="18" charset="0"/>
              </a:rPr>
              <a:t>u okviru svakog faktora rizika treba opredeliti </a:t>
            </a:r>
            <a:r>
              <a:rPr lang="sr-Cyrl-RS" b="1" dirty="0" smtClean="0">
                <a:latin typeface="Garamond" panose="02020404030301010803" pitchFamily="18" charset="0"/>
              </a:rPr>
              <a:t>podgrupe faktora </a:t>
            </a:r>
            <a:r>
              <a:rPr lang="sr-Cyrl-RS" dirty="0" smtClean="0">
                <a:latin typeface="Garamond" panose="02020404030301010803" pitchFamily="18" charset="0"/>
              </a:rPr>
              <a:t>rizika,</a:t>
            </a:r>
          </a:p>
          <a:p>
            <a:pPr lvl="0" algn="just">
              <a:buClrTx/>
              <a:buFont typeface="Wingdings" panose="05000000000000000000" pitchFamily="2" charset="2"/>
              <a:buChar char="F"/>
            </a:pPr>
            <a:r>
              <a:rPr lang="sr-Cyrl-RS" dirty="0" smtClean="0">
                <a:latin typeface="Garamond" panose="02020404030301010803" pitchFamily="18" charset="0"/>
              </a:rPr>
              <a:t>potrebno je formirati adekvatan </a:t>
            </a:r>
            <a:r>
              <a:rPr lang="sr-Cyrl-RS" b="1" dirty="0" smtClean="0">
                <a:latin typeface="Garamond" panose="02020404030301010803" pitchFamily="18" charset="0"/>
              </a:rPr>
              <a:t>model obračuna premije </a:t>
            </a:r>
            <a:r>
              <a:rPr lang="sr-Cyrl-RS" dirty="0" smtClean="0">
                <a:latin typeface="Garamond" panose="02020404030301010803" pitchFamily="18" charset="0"/>
              </a:rPr>
              <a:t>za faktore rizika i njihove podgrupe. </a:t>
            </a:r>
          </a:p>
          <a:p>
            <a:pPr marL="0" indent="0">
              <a:buNone/>
            </a:pPr>
            <a:r>
              <a:rPr lang="sr-Latn-CS" dirty="0"/>
              <a:t> 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938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A76E-23E5-453E-89BD-BFEBF11230F4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762000"/>
            <a:ext cx="8229600" cy="5867400"/>
          </a:xfrm>
        </p:spPr>
        <p:txBody>
          <a:bodyPr>
            <a:normAutofit/>
          </a:bodyPr>
          <a:lstStyle/>
          <a:p>
            <a:pPr algn="just">
              <a:buClrTx/>
              <a:buFont typeface="Wingdings 2" panose="05020102010507070707" pitchFamily="18" charset="2"/>
              <a:buChar char="&lt;"/>
            </a:pPr>
            <a:r>
              <a:rPr lang="sr-Cyrl-RS" b="1" dirty="0" smtClean="0">
                <a:latin typeface="Garamond" panose="02020404030301010803" pitchFamily="18" charset="0"/>
              </a:rPr>
              <a:t>Formiranje tarifa osiguravača </a:t>
            </a:r>
            <a:r>
              <a:rPr lang="sr-Cyrl-RS" dirty="0" smtClean="0">
                <a:latin typeface="Garamond" panose="02020404030301010803" pitchFamily="18" charset="0"/>
              </a:rPr>
              <a:t>predstavlja jedan od najznačajnijih aspekata upravljanja rizicima osiguravača. U ovom postupku je neophodno angažovanje stručnjaka iz različitih naučnih oblasti. </a:t>
            </a:r>
            <a:endParaRPr lang="sr-Latn-RS" dirty="0" smtClean="0">
              <a:latin typeface="Garamond" panose="02020404030301010803" pitchFamily="18" charset="0"/>
            </a:endParaRPr>
          </a:p>
          <a:p>
            <a:pPr algn="just">
              <a:buClrTx/>
              <a:buFont typeface="Wingdings 2" panose="05020102010507070707" pitchFamily="18" charset="2"/>
              <a:buChar char="&lt;"/>
            </a:pPr>
            <a:r>
              <a:rPr lang="sr-Cyrl-RS" dirty="0" smtClean="0">
                <a:latin typeface="Garamond" panose="02020404030301010803" pitchFamily="18" charset="0"/>
              </a:rPr>
              <a:t>Pri formiranju tarifa treba posebno voditi računa da </a:t>
            </a:r>
            <a:r>
              <a:rPr lang="sr-Cyrl-RS" b="1" dirty="0" smtClean="0">
                <a:latin typeface="Garamond" panose="02020404030301010803" pitchFamily="18" charset="0"/>
              </a:rPr>
              <a:t>svaka premijska pozicija</a:t>
            </a:r>
            <a:r>
              <a:rPr lang="sr-Cyrl-RS" dirty="0" smtClean="0">
                <a:latin typeface="Garamond" panose="02020404030301010803" pitchFamily="18" charset="0"/>
              </a:rPr>
              <a:t> (grupa ili podgrupa) može obuhvatiti najosnovnije faktore koji utiču na visinu premije, a da istovremeno predstavlja deo portfelja za koji je, sa stanovišta osiguravajuće struke, vremenskog i strukturnog izravnanja rizika, premija odrediva. </a:t>
            </a:r>
            <a:endParaRPr lang="sr-Latn-RS" dirty="0">
              <a:latin typeface="Garamond" panose="02020404030301010803" pitchFamily="18" charset="0"/>
            </a:endParaRPr>
          </a:p>
          <a:p>
            <a:pPr algn="just">
              <a:buClrTx/>
              <a:buFont typeface="Wingdings 2" panose="05020102010507070707" pitchFamily="18" charset="2"/>
              <a:buChar char="&lt;"/>
            </a:pPr>
            <a:r>
              <a:rPr lang="sr-Cyrl-RS" b="1" dirty="0" smtClean="0">
                <a:latin typeface="Garamond" panose="02020404030301010803" pitchFamily="18" charset="0"/>
              </a:rPr>
              <a:t>Diferenciranje premije prema faktorima rizika </a:t>
            </a:r>
            <a:r>
              <a:rPr lang="sr-Cyrl-RS" dirty="0" smtClean="0">
                <a:latin typeface="Garamond" panose="02020404030301010803" pitchFamily="18" charset="0"/>
              </a:rPr>
              <a:t>je važno za stabilnost poslovanja osiguravača, jer u odsustvu diferenciranja premije može doći do premijske nestabilnosti i negativne selekcije rizika, što implicira suočavanje sa problemom  solventnosti osiguravača.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2925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5400" b="1" i="1" spc="600" dirty="0" smtClean="0">
                <a:latin typeface="Cambria" pitchFamily="18" charset="0"/>
              </a:rPr>
              <a:t>HVALA NA PAŽNJI!!!</a:t>
            </a:r>
            <a:endParaRPr lang="sr-Latn-RS" sz="5400" b="1" i="1" spc="600" dirty="0">
              <a:latin typeface="Cambria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A716-1826-4875-8255-1791ED9C9234}" type="datetime4">
              <a:rPr lang="sr-Latn-RS" smtClean="0"/>
              <a:t>3. jun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7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1600200"/>
            <a:ext cx="4040188" cy="3845720"/>
          </a:xfrm>
        </p:spPr>
        <p:txBody>
          <a:bodyPr/>
          <a:lstStyle/>
          <a:p>
            <a:pPr>
              <a:lnSpc>
                <a:spcPct val="150000"/>
              </a:lnSpc>
              <a:buClrTx/>
              <a:buFont typeface="Wingdings 2" panose="05020102010507070707" pitchFamily="18" charset="2"/>
              <a:buChar char=""/>
            </a:pPr>
            <a:r>
              <a:rPr lang="sr-Latn-RS" sz="2400" b="1">
                <a:latin typeface="Garamond" panose="02020404030301010803" pitchFamily="18" charset="0"/>
              </a:rPr>
              <a:t>L</a:t>
            </a:r>
            <a:r>
              <a:rPr lang="sr-Latn-RS" sz="2400" b="1" smtClean="0">
                <a:latin typeface="Garamond" panose="02020404030301010803" pitchFamily="18" charset="0"/>
              </a:rPr>
              <a:t>judski </a:t>
            </a:r>
            <a:r>
              <a:rPr lang="sr-Latn-RS" sz="2400" b="1" dirty="0">
                <a:latin typeface="Garamond" panose="02020404030301010803" pitchFamily="18" charset="0"/>
              </a:rPr>
              <a:t>faktor </a:t>
            </a:r>
            <a:r>
              <a:rPr lang="sr-Latn-RS" sz="2400">
                <a:latin typeface="Garamond" panose="02020404030301010803" pitchFamily="18" charset="0"/>
              </a:rPr>
              <a:t>je </a:t>
            </a:r>
            <a:r>
              <a:rPr lang="sr-Latn-RS" sz="2400" smtClean="0">
                <a:latin typeface="Garamond" panose="02020404030301010803" pitchFamily="18" charset="0"/>
              </a:rPr>
              <a:t>takođe uzročnik </a:t>
            </a:r>
            <a:r>
              <a:rPr lang="sr-Latn-RS" sz="2400" dirty="0">
                <a:latin typeface="Garamond" panose="02020404030301010803" pitchFamily="18" charset="0"/>
              </a:rPr>
              <a:t>i sve češćih prirodnih katastrofa, jer je globalno zagrevanje u velikoj meri posledica neadekvatnog odnosa čoveka prema </a:t>
            </a:r>
            <a:r>
              <a:rPr lang="sr-Latn-RS" sz="2400" dirty="0" smtClean="0">
                <a:latin typeface="Garamond" panose="02020404030301010803" pitchFamily="18" charset="0"/>
              </a:rPr>
              <a:t>prirodi.</a:t>
            </a:r>
            <a:endParaRPr lang="sr-Latn-RS" sz="24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sr-Latn-R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694113" cy="3583289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58A6-814F-4239-9D0B-447005CBFD95}" type="datetime4">
              <a:rPr lang="sr-Latn-RS" smtClean="0"/>
              <a:t>3. jun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9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7FFF-883E-4F02-9303-4B1EB7889942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1000" y="1066800"/>
            <a:ext cx="4114800" cy="5288125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"/>
            </a:pPr>
            <a:r>
              <a:rPr lang="sr-Cyrl-RS" b="1" dirty="0" smtClean="0">
                <a:latin typeface="Garamond" panose="02020404030301010803" pitchFamily="18" charset="0"/>
              </a:rPr>
              <a:t>Industrija</a:t>
            </a:r>
            <a:r>
              <a:rPr lang="sr-Cyrl-RS" dirty="0" smtClean="0">
                <a:latin typeface="Garamond" panose="02020404030301010803" pitchFamily="18" charset="0"/>
              </a:rPr>
              <a:t> i troši i stvara obilje opasnih materija, koje se moraju transportovati od proizvođača do </a:t>
            </a:r>
            <a:r>
              <a:rPr lang="sr-Cyrl-RS" smtClean="0">
                <a:latin typeface="Garamond" panose="02020404030301010803" pitchFamily="18" charset="0"/>
              </a:rPr>
              <a:t>krajnjih korisnika</a:t>
            </a:r>
            <a:r>
              <a:rPr lang="sr-Latn-RS" smtClean="0">
                <a:latin typeface="Garamond" panose="02020404030301010803" pitchFamily="18" charset="0"/>
              </a:rPr>
              <a:t>, što </a:t>
            </a:r>
            <a:r>
              <a:rPr lang="sr-Cyrl-RS" smtClean="0">
                <a:latin typeface="Garamond" panose="02020404030301010803" pitchFamily="18" charset="0"/>
              </a:rPr>
              <a:t>stvara mogućnost</a:t>
            </a:r>
            <a:r>
              <a:rPr lang="sr-Latn-RS" smtClean="0">
                <a:latin typeface="Garamond" panose="02020404030301010803" pitchFamily="18" charset="0"/>
              </a:rPr>
              <a:t> </a:t>
            </a:r>
            <a:r>
              <a:rPr lang="sr-Cyrl-RS" smtClean="0">
                <a:latin typeface="Garamond" panose="02020404030301010803" pitchFamily="18" charset="0"/>
              </a:rPr>
              <a:t>za </a:t>
            </a:r>
            <a:r>
              <a:rPr lang="sr-Cyrl-RS" dirty="0" smtClean="0">
                <a:latin typeface="Garamond" panose="02020404030301010803" pitchFamily="18" charset="0"/>
              </a:rPr>
              <a:t>incidente, uključujući i saobraćajne nezgode, iz kojih se u životnu sredinu mogu osloboditi otrovne, korozivne, zapaljive, eksplozivne ili kancerogene materije, što može imati dalekosežne posledice po život i zdravlje stanovništva, životnu sredinu i objekte u okolini. </a:t>
            </a:r>
            <a:endParaRPr lang="sr-Cyrl-RS" dirty="0">
              <a:latin typeface="Garamond" panose="02020404030301010803" pitchFamily="18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43000"/>
            <a:ext cx="4474520" cy="4267200"/>
          </a:xfrm>
        </p:spPr>
      </p:pic>
    </p:spTree>
    <p:extLst>
      <p:ext uri="{BB962C8B-B14F-4D97-AF65-F5344CB8AC3E}">
        <p14:creationId xmlns:p14="http://schemas.microsoft.com/office/powerpoint/2010/main" val="138504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2318-97E2-4625-B00C-04EB87EC7FE9}" type="datetime4">
              <a:rPr lang="sr-Latn-RS" smtClean="0"/>
              <a:t>3. jun 2015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03" y="1095600"/>
            <a:ext cx="3133083" cy="2943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04" y="4038600"/>
            <a:ext cx="3133083" cy="2076450"/>
          </a:xfrm>
          <a:prstGeom prst="rect">
            <a:avLst/>
          </a:prstGeom>
        </p:spPr>
      </p:pic>
      <p:sp>
        <p:nvSpPr>
          <p:cNvPr id="13" name="Content Placeholder 7"/>
          <p:cNvSpPr txBox="1">
            <a:spLocks/>
          </p:cNvSpPr>
          <p:nvPr/>
        </p:nvSpPr>
        <p:spPr>
          <a:xfrm>
            <a:off x="762000" y="1066800"/>
            <a:ext cx="4114800" cy="48309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"/>
            </a:pPr>
            <a:endParaRPr lang="sr-Latn-RS" sz="2000" smtClean="0">
              <a:latin typeface="Garamond" panose="02020404030301010803" pitchFamily="18" charset="0"/>
            </a:endParaRPr>
          </a:p>
          <a:p>
            <a:pPr>
              <a:buClrTx/>
              <a:buFont typeface="Wingdings" panose="05000000000000000000" pitchFamily="2" charset="2"/>
              <a:buChar char=""/>
            </a:pPr>
            <a:r>
              <a:rPr lang="vi-VN" sz="2000" smtClean="0">
                <a:latin typeface="Garamond" panose="02020404030301010803" pitchFamily="18" charset="0"/>
              </a:rPr>
              <a:t>U </a:t>
            </a:r>
            <a:r>
              <a:rPr lang="vi-VN" sz="2000" dirty="0">
                <a:latin typeface="Garamond" panose="02020404030301010803" pitchFamily="18" charset="0"/>
              </a:rPr>
              <a:t>strukturi prevoza, </a:t>
            </a:r>
            <a:r>
              <a:rPr lang="vi-VN" sz="2000" b="1" dirty="0">
                <a:latin typeface="Garamond" panose="02020404030301010803" pitchFamily="18" charset="0"/>
              </a:rPr>
              <a:t>prevoz opasnih materija</a:t>
            </a:r>
            <a:r>
              <a:rPr lang="vi-VN" sz="2000" dirty="0">
                <a:latin typeface="Garamond" panose="02020404030301010803" pitchFamily="18" charset="0"/>
              </a:rPr>
              <a:t> zauzima sve značajnije mesto</a:t>
            </a:r>
            <a:r>
              <a:rPr lang="vi-VN" sz="2000">
                <a:latin typeface="Garamond" panose="02020404030301010803" pitchFamily="18" charset="0"/>
              </a:rPr>
              <a:t>. </a:t>
            </a:r>
            <a:endParaRPr lang="sr-Latn-RS" sz="2000" smtClean="0">
              <a:latin typeface="Garamond" panose="02020404030301010803" pitchFamily="18" charset="0"/>
            </a:endParaRPr>
          </a:p>
          <a:p>
            <a:pPr>
              <a:buClrTx/>
              <a:buFont typeface="Wingdings" panose="05000000000000000000" pitchFamily="2" charset="2"/>
              <a:buChar char=""/>
            </a:pPr>
            <a:endParaRPr lang="sr-Latn-RS" sz="2000" smtClean="0">
              <a:latin typeface="Garamond" panose="02020404030301010803" pitchFamily="18" charset="0"/>
            </a:endParaRPr>
          </a:p>
          <a:p>
            <a:pPr marL="0" indent="0">
              <a:buClrTx/>
              <a:buNone/>
            </a:pPr>
            <a:endParaRPr lang="sr-Latn-RS" sz="2000" smtClean="0">
              <a:latin typeface="Garamond" panose="02020404030301010803" pitchFamily="18" charset="0"/>
            </a:endParaRPr>
          </a:p>
          <a:p>
            <a:pPr marL="0" indent="0">
              <a:buClrTx/>
              <a:buNone/>
            </a:pPr>
            <a:endParaRPr lang="vi-VN" sz="2000" dirty="0">
              <a:latin typeface="Garamond" panose="02020404030301010803" pitchFamily="18" charset="0"/>
            </a:endParaRPr>
          </a:p>
          <a:p>
            <a:pPr>
              <a:buClrTx/>
              <a:buFont typeface="Wingdings" panose="05000000000000000000" pitchFamily="2" charset="2"/>
              <a:buChar char=""/>
            </a:pPr>
            <a:r>
              <a:rPr lang="vi-VN" sz="2000" dirty="0">
                <a:latin typeface="Garamond" panose="02020404030301010803" pitchFamily="18" charset="0"/>
              </a:rPr>
              <a:t>Razorna moć nekih opasnih materija može da dovede do </a:t>
            </a:r>
            <a:r>
              <a:rPr lang="vi-VN" sz="2000" b="1" dirty="0">
                <a:latin typeface="Garamond" panose="02020404030301010803" pitchFamily="18" charset="0"/>
              </a:rPr>
              <a:t>katastrofalnih posledica</a:t>
            </a:r>
            <a:r>
              <a:rPr lang="vi-VN" sz="2000" dirty="0">
                <a:latin typeface="Garamond" panose="02020404030301010803" pitchFamily="18" charset="0"/>
              </a:rPr>
              <a:t>, posebno ako do incidenta dođe u gusto naseljenim sredinama.</a:t>
            </a:r>
          </a:p>
          <a:p>
            <a:pPr>
              <a:buFont typeface="Wingdings" panose="05000000000000000000" pitchFamily="2" charset="2"/>
              <a:buChar char=""/>
            </a:pPr>
            <a:endParaRPr lang="vi-VN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0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45ED-25E0-43F5-8AC8-35CCD0CE4373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838200"/>
            <a:ext cx="4267200" cy="5715000"/>
          </a:xfrm>
        </p:spPr>
        <p:txBody>
          <a:bodyPr>
            <a:normAutofit fontScale="47500" lnSpcReduction="20000"/>
          </a:bodyPr>
          <a:lstStyle/>
          <a:p>
            <a:pPr>
              <a:buClrTx/>
              <a:buFont typeface="Wingdings" panose="05000000000000000000" pitchFamily="2" charset="2"/>
              <a:buChar char="&gt;"/>
            </a:pPr>
            <a:r>
              <a:rPr lang="sr-Cyrl-RS" sz="4200" dirty="0" smtClean="0">
                <a:latin typeface="Garamond" panose="02020404030301010803" pitchFamily="18" charset="0"/>
              </a:rPr>
              <a:t>Ukupne količine opasnih materija koje se proizvode, skladište i industrijski prerađuju po pravilu su znatno veće od onih koje se transportuju. </a:t>
            </a:r>
          </a:p>
          <a:p>
            <a:pPr>
              <a:buClrTx/>
              <a:buFont typeface="Wingdings" panose="05000000000000000000" pitchFamily="2" charset="2"/>
              <a:buChar char="&gt;"/>
            </a:pPr>
            <a:r>
              <a:rPr lang="sr-Cyrl-RS" sz="4200" dirty="0" smtClean="0">
                <a:latin typeface="Garamond" panose="02020404030301010803" pitchFamily="18" charset="0"/>
              </a:rPr>
              <a:t>Saobraćajne nezgode sa vozilima koja prevoze </a:t>
            </a:r>
            <a:r>
              <a:rPr lang="sr-Cyrl-RS" sz="4200" smtClean="0">
                <a:latin typeface="Garamond" panose="02020404030301010803" pitchFamily="18" charset="0"/>
              </a:rPr>
              <a:t>opasne materije </a:t>
            </a:r>
            <a:r>
              <a:rPr lang="sr-Cyrl-RS" sz="4200" dirty="0" smtClean="0">
                <a:latin typeface="Garamond" panose="02020404030301010803" pitchFamily="18" charset="0"/>
              </a:rPr>
              <a:t>veoma su retke (u odnosu na klasične saobraćajne nezgode), ali </a:t>
            </a:r>
            <a:r>
              <a:rPr lang="sr-Cyrl-RS" sz="4200" b="1" dirty="0" smtClean="0">
                <a:latin typeface="Garamond" panose="02020404030301010803" pitchFamily="18" charset="0"/>
              </a:rPr>
              <a:t>posledice </a:t>
            </a:r>
            <a:r>
              <a:rPr lang="sr-Cyrl-RS" sz="4200" dirty="0" smtClean="0">
                <a:latin typeface="Garamond" panose="02020404030301010803" pitchFamily="18" charset="0"/>
              </a:rPr>
              <a:t>ove vrste saobraćajnih nezgoda </a:t>
            </a:r>
            <a:r>
              <a:rPr lang="sr-Cyrl-RS" sz="4200" b="1" dirty="0" smtClean="0">
                <a:latin typeface="Garamond" panose="02020404030301010803" pitchFamily="18" charset="0"/>
              </a:rPr>
              <a:t>mogu biti katastrofalne</a:t>
            </a:r>
            <a:r>
              <a:rPr lang="sr-Cyrl-RS" sz="4200" smtClean="0">
                <a:latin typeface="Garamond" panose="02020404030301010803" pitchFamily="18" charset="0"/>
              </a:rPr>
              <a:t>, </a:t>
            </a:r>
            <a:r>
              <a:rPr lang="en-US" sz="4200" smtClean="0">
                <a:latin typeface="Garamond" panose="02020404030301010803" pitchFamily="18" charset="0"/>
              </a:rPr>
              <a:t>po u</a:t>
            </a:r>
            <a:r>
              <a:rPr lang="sr-Cyrl-RS" sz="4200" smtClean="0">
                <a:latin typeface="Garamond" panose="02020404030301010803" pitchFamily="18" charset="0"/>
              </a:rPr>
              <a:t>česnike </a:t>
            </a:r>
            <a:r>
              <a:rPr lang="sr-Cyrl-RS" sz="4200" dirty="0" smtClean="0">
                <a:latin typeface="Garamond" panose="02020404030301010803" pitchFamily="18" charset="0"/>
              </a:rPr>
              <a:t>u saobraćajnoj nezgodi, ostale učesnike </a:t>
            </a:r>
            <a:r>
              <a:rPr lang="sr-Cyrl-RS" sz="4200" smtClean="0">
                <a:latin typeface="Garamond" panose="02020404030301010803" pitchFamily="18" charset="0"/>
              </a:rPr>
              <a:t>u saobraćaju</a:t>
            </a:r>
            <a:r>
              <a:rPr lang="sr-Latn-RS" sz="4200">
                <a:latin typeface="Garamond" panose="02020404030301010803" pitchFamily="18" charset="0"/>
              </a:rPr>
              <a:t> </a:t>
            </a:r>
            <a:r>
              <a:rPr lang="sr-Latn-RS" sz="4200" smtClean="0">
                <a:latin typeface="Garamond" panose="02020404030301010803" pitchFamily="18" charset="0"/>
              </a:rPr>
              <a:t>i</a:t>
            </a:r>
            <a:r>
              <a:rPr lang="en-US" sz="4200" smtClean="0">
                <a:latin typeface="Garamond" panose="02020404030301010803" pitchFamily="18" charset="0"/>
              </a:rPr>
              <a:t> </a:t>
            </a:r>
            <a:r>
              <a:rPr lang="sr-Cyrl-RS" sz="4200" smtClean="0">
                <a:latin typeface="Garamond" panose="02020404030301010803" pitchFamily="18" charset="0"/>
              </a:rPr>
              <a:t>okolno </a:t>
            </a:r>
            <a:r>
              <a:rPr lang="sr-Cyrl-RS" sz="4200" dirty="0" smtClean="0">
                <a:latin typeface="Garamond" panose="02020404030301010803" pitchFamily="18" charset="0"/>
              </a:rPr>
              <a:t>stanovništvo</a:t>
            </a:r>
            <a:r>
              <a:rPr lang="sr-Cyrl-RS" sz="4200" smtClean="0">
                <a:latin typeface="Garamond" panose="02020404030301010803" pitchFamily="18" charset="0"/>
              </a:rPr>
              <a:t>, </a:t>
            </a:r>
            <a:r>
              <a:rPr lang="sr-Latn-RS" sz="4200" smtClean="0">
                <a:latin typeface="Garamond" panose="02020404030301010803" pitchFamily="18" charset="0"/>
              </a:rPr>
              <a:t>uz ogromne</a:t>
            </a:r>
            <a:r>
              <a:rPr lang="sr-Cyrl-RS" sz="4200" smtClean="0">
                <a:latin typeface="Garamond" panose="02020404030301010803" pitchFamily="18" charset="0"/>
              </a:rPr>
              <a:t> </a:t>
            </a:r>
            <a:r>
              <a:rPr lang="sr-Cyrl-RS" sz="4200" dirty="0" smtClean="0">
                <a:latin typeface="Garamond" panose="02020404030301010803" pitchFamily="18" charset="0"/>
              </a:rPr>
              <a:t>materijalne štete </a:t>
            </a:r>
            <a:r>
              <a:rPr lang="sr-Cyrl-RS" sz="4200" smtClean="0">
                <a:latin typeface="Garamond" panose="02020404030301010803" pitchFamily="18" charset="0"/>
              </a:rPr>
              <a:t>i dugoročn</a:t>
            </a:r>
            <a:r>
              <a:rPr lang="sr-Latn-RS" sz="4200" smtClean="0">
                <a:latin typeface="Garamond" panose="02020404030301010803" pitchFamily="18" charset="0"/>
              </a:rPr>
              <a:t>e</a:t>
            </a:r>
            <a:r>
              <a:rPr lang="sr-Cyrl-RS" sz="4200" smtClean="0">
                <a:latin typeface="Garamond" panose="02020404030301010803" pitchFamily="18" charset="0"/>
              </a:rPr>
              <a:t> negativn</a:t>
            </a:r>
            <a:r>
              <a:rPr lang="sr-Latn-RS" sz="4200" smtClean="0">
                <a:latin typeface="Garamond" panose="02020404030301010803" pitchFamily="18" charset="0"/>
              </a:rPr>
              <a:t>e posledice na</a:t>
            </a:r>
            <a:r>
              <a:rPr lang="sr-Cyrl-RS" sz="4200" smtClean="0">
                <a:latin typeface="Garamond" panose="02020404030301010803" pitchFamily="18" charset="0"/>
              </a:rPr>
              <a:t> </a:t>
            </a:r>
            <a:r>
              <a:rPr lang="sr-Cyrl-RS" sz="4200" dirty="0" smtClean="0">
                <a:latin typeface="Garamond" panose="02020404030301010803" pitchFamily="18" charset="0"/>
              </a:rPr>
              <a:t>životnu sredinu. </a:t>
            </a:r>
          </a:p>
          <a:p>
            <a:pPr>
              <a:buClrTx/>
              <a:buFont typeface="Wingdings" panose="05000000000000000000" pitchFamily="2" charset="2"/>
              <a:buChar char="&gt;"/>
            </a:pPr>
            <a:r>
              <a:rPr lang="sr-Latn-RS" sz="4200" smtClean="0">
                <a:latin typeface="Garamond" panose="02020404030301010803" pitchFamily="18" charset="0"/>
              </a:rPr>
              <a:t>Zbog toga </a:t>
            </a:r>
            <a:r>
              <a:rPr lang="sr-Cyrl-RS" sz="4200" smtClean="0">
                <a:latin typeface="Garamond" panose="02020404030301010803" pitchFamily="18" charset="0"/>
              </a:rPr>
              <a:t> </a:t>
            </a:r>
            <a:r>
              <a:rPr lang="sr-Cyrl-RS" sz="4200" dirty="0" smtClean="0">
                <a:latin typeface="Garamond" panose="02020404030301010803" pitchFamily="18" charset="0"/>
              </a:rPr>
              <a:t>ekološki aspekti bezbednosti transporta predstavljaju veoma važnu </a:t>
            </a:r>
            <a:r>
              <a:rPr lang="sr-Cyrl-RS" sz="4200" smtClean="0">
                <a:latin typeface="Garamond" panose="02020404030301010803" pitchFamily="18" charset="0"/>
              </a:rPr>
              <a:t>dimenziju problema </a:t>
            </a:r>
            <a:r>
              <a:rPr lang="sr-Cyrl-RS" sz="4200" dirty="0" smtClean="0">
                <a:latin typeface="Garamond" panose="02020404030301010803" pitchFamily="18" charset="0"/>
              </a:rPr>
              <a:t>prevoza opasnih materija.</a:t>
            </a:r>
          </a:p>
          <a:p>
            <a:endParaRPr lang="sr-Latn-R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14400"/>
            <a:ext cx="3810000" cy="2695765"/>
          </a:xfrm>
        </p:spPr>
      </p:pic>
      <p:pic>
        <p:nvPicPr>
          <p:cNvPr id="7172" name="Picture 4" descr="http://toumiak.com/img/hazardous-truck-accid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1"/>
            <a:ext cx="3810000" cy="29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9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C1C3-7826-479B-91DC-BD8AEBF5364C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838200"/>
            <a:ext cx="8229600" cy="5486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RS" sz="2000" b="1" smtClean="0">
                <a:latin typeface="Garamond" panose="02020404030301010803" pitchFamily="18" charset="0"/>
              </a:rPr>
              <a:t>Saobraćajne </a:t>
            </a:r>
            <a:r>
              <a:rPr lang="sr-Cyrl-RS" sz="2000" b="1" dirty="0" smtClean="0">
                <a:latin typeface="Garamond" panose="02020404030301010803" pitchFamily="18" charset="0"/>
              </a:rPr>
              <a:t>nezgode (incidenti) </a:t>
            </a:r>
            <a:r>
              <a:rPr lang="sr-Cyrl-RS" sz="2000" dirty="0" smtClean="0">
                <a:latin typeface="Garamond" panose="02020404030301010803" pitchFamily="18" charset="0"/>
              </a:rPr>
              <a:t>u kojima učestvuju vozila koja prevoze opasne materije imaju niz posebnih karakteristika, od kojih </a:t>
            </a:r>
            <a:r>
              <a:rPr lang="sr-Cyrl-RS" sz="2000" smtClean="0">
                <a:latin typeface="Garamond" panose="02020404030301010803" pitchFamily="18" charset="0"/>
              </a:rPr>
              <a:t>su </a:t>
            </a:r>
            <a:r>
              <a:rPr lang="sr-Latn-RS" sz="2000" smtClean="0">
                <a:latin typeface="Garamond" panose="02020404030301010803" pitchFamily="18" charset="0"/>
              </a:rPr>
              <a:t>relevantne sledeće</a:t>
            </a:r>
            <a:r>
              <a:rPr lang="sr-Cyrl-RS" sz="2000" smtClean="0">
                <a:latin typeface="Garamond" panose="02020404030301010803" pitchFamily="18" charset="0"/>
              </a:rPr>
              <a:t>:</a:t>
            </a:r>
            <a:endParaRPr lang="sr-Latn-RS" sz="200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sr-Cyrl-RS" sz="1800" smtClean="0">
              <a:latin typeface="Garamond" panose="02020404030301010803" pitchFamily="18" charset="0"/>
            </a:endParaRPr>
          </a:p>
          <a:p>
            <a:pPr lvl="0" algn="just">
              <a:spcAft>
                <a:spcPts val="600"/>
              </a:spcAft>
              <a:buClrTx/>
              <a:buFont typeface="Wingdings 2" panose="05020102010507070707" pitchFamily="18" charset="2"/>
              <a:buChar char="N"/>
            </a:pPr>
            <a:r>
              <a:rPr lang="sr-Cyrl-RS" sz="2000" smtClean="0">
                <a:latin typeface="Garamond" panose="02020404030301010803" pitchFamily="18" charset="0"/>
              </a:rPr>
              <a:t>Mogu se dogoditi </a:t>
            </a:r>
            <a:r>
              <a:rPr lang="sr-Cyrl-RS" sz="2000" b="1" smtClean="0">
                <a:latin typeface="Garamond" panose="02020404030301010803" pitchFamily="18" charset="0"/>
              </a:rPr>
              <a:t>na bilo kom mestu i u bilo koje vreme</a:t>
            </a:r>
            <a:r>
              <a:rPr lang="sr-Cyrl-RS" sz="2000" smtClean="0">
                <a:latin typeface="Garamond" panose="02020404030301010803" pitchFamily="18" charset="0"/>
              </a:rPr>
              <a:t>;</a:t>
            </a:r>
          </a:p>
          <a:p>
            <a:pPr lvl="0" algn="just">
              <a:spcAft>
                <a:spcPts val="600"/>
              </a:spcAft>
              <a:buClrTx/>
              <a:buFont typeface="Wingdings 2" panose="05020102010507070707" pitchFamily="18" charset="2"/>
              <a:buChar char="N"/>
            </a:pPr>
            <a:r>
              <a:rPr lang="sr-Cyrl-RS" sz="2000" smtClean="0">
                <a:latin typeface="Garamond" panose="02020404030301010803" pitchFamily="18" charset="0"/>
              </a:rPr>
              <a:t>Često </a:t>
            </a:r>
            <a:r>
              <a:rPr lang="sr-Cyrl-RS" sz="2000" b="1" dirty="0" smtClean="0">
                <a:latin typeface="Garamond" panose="02020404030301010803" pitchFamily="18" charset="0"/>
              </a:rPr>
              <a:t>nisu poznate karakteristike opasne materije </a:t>
            </a:r>
            <a:r>
              <a:rPr lang="sr-Cyrl-RS" sz="2000" dirty="0" smtClean="0">
                <a:latin typeface="Garamond" panose="02020404030301010803" pitchFamily="18" charset="0"/>
              </a:rPr>
              <a:t>kao i opasnosti</a:t>
            </a:r>
            <a:r>
              <a:rPr lang="sr-Cyrl-RS" sz="2000" smtClean="0">
                <a:latin typeface="Garamond" panose="02020404030301010803" pitchFamily="18" charset="0"/>
              </a:rPr>
              <a:t>, </a:t>
            </a:r>
            <a:r>
              <a:rPr lang="sr-Latn-RS" sz="2000" smtClean="0">
                <a:latin typeface="Garamond" panose="02020404030301010803" pitchFamily="18" charset="0"/>
              </a:rPr>
              <a:t>p</a:t>
            </a:r>
            <a:r>
              <a:rPr lang="sr-Cyrl-RS" sz="2000" smtClean="0">
                <a:latin typeface="Garamond" panose="02020404030301010803" pitchFamily="18" charset="0"/>
              </a:rPr>
              <a:t>a </a:t>
            </a:r>
            <a:r>
              <a:rPr lang="sr-Cyrl-RS" sz="2000" dirty="0" smtClean="0">
                <a:latin typeface="Garamond" panose="02020404030301010803" pitchFamily="18" charset="0"/>
              </a:rPr>
              <a:t>njihova identifikacija ne može biti tako </a:t>
            </a:r>
            <a:r>
              <a:rPr lang="sr-Cyrl-RS" sz="2000" smtClean="0">
                <a:latin typeface="Garamond" panose="02020404030301010803" pitchFamily="18" charset="0"/>
              </a:rPr>
              <a:t>brza </a:t>
            </a:r>
            <a:r>
              <a:rPr lang="sr-Latn-RS" sz="2000" smtClean="0">
                <a:latin typeface="Garamond" panose="02020404030301010803" pitchFamily="18" charset="0"/>
              </a:rPr>
              <a:t>i </a:t>
            </a:r>
            <a:r>
              <a:rPr lang="sr-Cyrl-RS" sz="2000" smtClean="0">
                <a:latin typeface="Garamond" panose="02020404030301010803" pitchFamily="18" charset="0"/>
              </a:rPr>
              <a:t>adekvat</a:t>
            </a:r>
            <a:r>
              <a:rPr lang="sr-Latn-RS" sz="2000" smtClean="0">
                <a:latin typeface="Garamond" panose="02020404030301010803" pitchFamily="18" charset="0"/>
              </a:rPr>
              <a:t>na</a:t>
            </a:r>
            <a:r>
              <a:rPr lang="sr-Cyrl-RS" sz="2000" smtClean="0">
                <a:latin typeface="Garamond" panose="02020404030301010803" pitchFamily="18" charset="0"/>
              </a:rPr>
              <a:t>;</a:t>
            </a:r>
            <a:endParaRPr lang="sr-Cyrl-RS" sz="2000" dirty="0" smtClean="0">
              <a:latin typeface="Garamond" panose="02020404030301010803" pitchFamily="18" charset="0"/>
            </a:endParaRPr>
          </a:p>
          <a:p>
            <a:pPr lvl="0" algn="just">
              <a:spcAft>
                <a:spcPts val="600"/>
              </a:spcAft>
              <a:buClrTx/>
              <a:buFont typeface="Wingdings 2" panose="05020102010507070707" pitchFamily="18" charset="2"/>
              <a:buChar char="N"/>
            </a:pPr>
            <a:r>
              <a:rPr lang="sr-Cyrl-RS" sz="2000" b="1" dirty="0" smtClean="0">
                <a:latin typeface="Garamond" panose="02020404030301010803" pitchFamily="18" charset="0"/>
              </a:rPr>
              <a:t>Nije moguće dovoljno brzo </a:t>
            </a:r>
            <a:r>
              <a:rPr lang="sr-Cyrl-RS" sz="2000" dirty="0" smtClean="0">
                <a:latin typeface="Garamond" panose="02020404030301010803" pitchFamily="18" charset="0"/>
              </a:rPr>
              <a:t>angažovati kvalifikovane stručnjake i uvežbanu ekipu sa potrebnom tehnikom, opremom, sredstvima i odgovarajućom potporom u taktičkom odlučivanju;</a:t>
            </a:r>
          </a:p>
          <a:p>
            <a:pPr algn="just">
              <a:spcAft>
                <a:spcPts val="600"/>
              </a:spcAft>
              <a:buClrTx/>
              <a:buFont typeface="Wingdings 2" panose="05020102010507070707" pitchFamily="18" charset="2"/>
              <a:buChar char="N"/>
            </a:pPr>
            <a:r>
              <a:rPr lang="sr-Cyrl-RS" sz="2000" dirty="0" smtClean="0">
                <a:latin typeface="Garamond" panose="02020404030301010803" pitchFamily="18" charset="0"/>
              </a:rPr>
              <a:t>Nekada se </a:t>
            </a:r>
            <a:r>
              <a:rPr lang="sr-Cyrl-RS" sz="2000" smtClean="0">
                <a:latin typeface="Garamond" panose="02020404030301010803" pitchFamily="18" charset="0"/>
              </a:rPr>
              <a:t>štetni učinci</a:t>
            </a:r>
            <a:r>
              <a:rPr lang="sr-Latn-RS" sz="2000" smtClean="0">
                <a:latin typeface="Garamond" panose="02020404030301010803" pitchFamily="18" charset="0"/>
              </a:rPr>
              <a:t> </a:t>
            </a:r>
            <a:r>
              <a:rPr lang="sr-Cyrl-RS" sz="2000" smtClean="0">
                <a:latin typeface="Garamond" panose="02020404030301010803" pitchFamily="18" charset="0"/>
              </a:rPr>
              <a:t>(eksplozije</a:t>
            </a:r>
            <a:r>
              <a:rPr lang="sr-Cyrl-RS" sz="2000" dirty="0" smtClean="0">
                <a:latin typeface="Garamond" panose="02020404030301010803" pitchFamily="18" charset="0"/>
              </a:rPr>
              <a:t>, vatrene kugle, naglo isticanje…)  </a:t>
            </a:r>
            <a:r>
              <a:rPr lang="sr-Cyrl-RS" sz="2000" b="1" dirty="0" smtClean="0">
                <a:latin typeface="Garamond" panose="02020404030301010803" pitchFamily="18" charset="0"/>
              </a:rPr>
              <a:t>dešavaju tako brzo, u roku od nekoliko minuta</a:t>
            </a:r>
            <a:r>
              <a:rPr lang="sr-Cyrl-RS" sz="2000" dirty="0" smtClean="0">
                <a:latin typeface="Garamond" panose="02020404030301010803" pitchFamily="18" charset="0"/>
              </a:rPr>
              <a:t>, tako reći trenutno tako da objektivno nije moguće bilo šta uraditi </a:t>
            </a:r>
            <a:r>
              <a:rPr lang="sr-Cyrl-RS" sz="2000" smtClean="0">
                <a:latin typeface="Garamond" panose="02020404030301010803" pitchFamily="18" charset="0"/>
              </a:rPr>
              <a:t>osim da </a:t>
            </a:r>
            <a:r>
              <a:rPr lang="sr-Cyrl-RS" sz="2000" dirty="0" smtClean="0">
                <a:latin typeface="Garamond" panose="02020404030301010803" pitchFamily="18" charset="0"/>
              </a:rPr>
              <a:t>se isključe potencijalni izvori </a:t>
            </a:r>
            <a:r>
              <a:rPr lang="sr-Cyrl-RS" sz="2000" smtClean="0">
                <a:latin typeface="Garamond" panose="02020404030301010803" pitchFamily="18" charset="0"/>
              </a:rPr>
              <a:t>paljenja,</a:t>
            </a:r>
            <a:r>
              <a:rPr lang="sr-Latn-RS" sz="2000" smtClean="0">
                <a:latin typeface="Garamond" panose="02020404030301010803" pitchFamily="18" charset="0"/>
              </a:rPr>
              <a:t> i </a:t>
            </a:r>
            <a:r>
              <a:rPr lang="sr-Cyrl-RS" sz="2000" smtClean="0">
                <a:latin typeface="Garamond" panose="02020404030301010803" pitchFamily="18" charset="0"/>
              </a:rPr>
              <a:t> </a:t>
            </a:r>
            <a:r>
              <a:rPr lang="sr-Cyrl-RS" sz="2000" dirty="0" smtClean="0">
                <a:latin typeface="Garamond" panose="02020404030301010803" pitchFamily="18" charset="0"/>
              </a:rPr>
              <a:t>pristupi spašavanju.</a:t>
            </a:r>
            <a:endParaRPr lang="sr-Cyrl-R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0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6406-A485-49AE-80F0-99A85B462F3E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sr-Latn-RS" sz="3000" b="1" dirty="0" smtClean="0">
                <a:latin typeface="Garamond" panose="02020404030301010803" pitchFamily="18" charset="0"/>
              </a:rPr>
              <a:t>Stanje u Republici Srbiji</a:t>
            </a:r>
            <a:endParaRPr lang="sr-Latn-RS" sz="30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8588" y="1291856"/>
            <a:ext cx="4038600" cy="5334000"/>
          </a:xfrm>
        </p:spPr>
        <p:txBody>
          <a:bodyPr>
            <a:normAutofit fontScale="92500"/>
          </a:bodyPr>
          <a:lstStyle/>
          <a:p>
            <a:pPr>
              <a:buClrTx/>
              <a:buFont typeface="Wingdings 2" panose="05020102010507070707" pitchFamily="18" charset="2"/>
              <a:buChar char="N"/>
            </a:pPr>
            <a:r>
              <a:rPr lang="sr-Cyrl-RS" dirty="0" smtClean="0">
                <a:latin typeface="Garamond" panose="02020404030301010803" pitchFamily="18" charset="0"/>
              </a:rPr>
              <a:t>u dužem vremenskom periodu ulaganja u održavanje i rekonstrukciju puteva </a:t>
            </a:r>
            <a:r>
              <a:rPr lang="sr-Latn-RS" dirty="0" smtClean="0">
                <a:latin typeface="Garamond" panose="02020404030301010803" pitchFamily="18" charset="0"/>
              </a:rPr>
              <a:t>su </a:t>
            </a:r>
            <a:r>
              <a:rPr lang="sr-Cyrl-RS" dirty="0" smtClean="0">
                <a:latin typeface="Garamond" panose="02020404030301010803" pitchFamily="18" charset="0"/>
              </a:rPr>
              <a:t>nedovolj</a:t>
            </a:r>
            <a:r>
              <a:rPr lang="sr-Latn-RS" dirty="0" smtClean="0">
                <a:latin typeface="Garamond" panose="02020404030301010803" pitchFamily="18" charset="0"/>
              </a:rPr>
              <a:t>na.</a:t>
            </a:r>
          </a:p>
          <a:p>
            <a:pPr>
              <a:buClrTx/>
              <a:buFont typeface="Wingdings 2" panose="05020102010507070707" pitchFamily="18" charset="2"/>
              <a:buChar char="N"/>
            </a:pPr>
            <a:endParaRPr lang="sr-Latn-RS" dirty="0" smtClean="0">
              <a:latin typeface="Garamond" panose="02020404030301010803" pitchFamily="18" charset="0"/>
            </a:endParaRPr>
          </a:p>
          <a:p>
            <a:pPr>
              <a:buClrTx/>
              <a:buFont typeface="Wingdings 2" panose="05020102010507070707" pitchFamily="18" charset="2"/>
              <a:buChar char="N"/>
            </a:pPr>
            <a:r>
              <a:rPr lang="sr-Cyrl-RS" dirty="0" smtClean="0">
                <a:latin typeface="Garamond" panose="02020404030301010803" pitchFamily="18" charset="0"/>
              </a:rPr>
              <a:t>32% puteva prvog i drugog reda starosti preko 20 godina, a samo ih je 14% starih do 10 godina</a:t>
            </a:r>
            <a:endParaRPr lang="sr-Latn-RS" dirty="0" smtClean="0">
              <a:latin typeface="Garamond" panose="02020404030301010803" pitchFamily="18" charset="0"/>
            </a:endParaRPr>
          </a:p>
          <a:p>
            <a:pPr>
              <a:buClrTx/>
              <a:buFont typeface="Wingdings 2" panose="05020102010507070707" pitchFamily="18" charset="2"/>
              <a:buChar char="N"/>
            </a:pPr>
            <a:endParaRPr lang="sr-Latn-RS" dirty="0" smtClean="0">
              <a:latin typeface="Garamond" panose="02020404030301010803" pitchFamily="18" charset="0"/>
            </a:endParaRPr>
          </a:p>
          <a:p>
            <a:pPr marL="45720" indent="0">
              <a:buClrTx/>
              <a:buNone/>
            </a:pPr>
            <a:r>
              <a:rPr lang="sr-Cyrl-RS" dirty="0" smtClean="0">
                <a:latin typeface="Garamond" panose="02020404030301010803" pitchFamily="18" charset="0"/>
              </a:rPr>
              <a:t> </a:t>
            </a:r>
            <a:r>
              <a:rPr lang="sr-Latn-RS" dirty="0" smtClean="0">
                <a:latin typeface="Garamond" panose="02020404030301010803" pitchFamily="18" charset="0"/>
              </a:rPr>
              <a:t>      </a:t>
            </a:r>
            <a:r>
              <a:rPr lang="sr-Cyrl-RS" b="1" dirty="0" smtClean="0">
                <a:latin typeface="Garamond" panose="02020404030301010803" pitchFamily="18" charset="0"/>
              </a:rPr>
              <a:t>stanje na putevima u Srbiji nije zadovoljavajuće</a:t>
            </a:r>
            <a:r>
              <a:rPr lang="sr-Cyrl-RS" dirty="0" smtClean="0">
                <a:latin typeface="Garamond" panose="02020404030301010803" pitchFamily="18" charset="0"/>
              </a:rPr>
              <a:t>. </a:t>
            </a:r>
            <a:endParaRPr lang="sr-Latn-RS" dirty="0" smtClean="0">
              <a:latin typeface="Garamond" panose="02020404030301010803" pitchFamily="18" charset="0"/>
            </a:endParaRPr>
          </a:p>
          <a:p>
            <a:pPr marL="45720" indent="0">
              <a:buClrTx/>
              <a:buNone/>
            </a:pPr>
            <a:r>
              <a:rPr lang="sr-Latn-RS" dirty="0" smtClean="0">
                <a:latin typeface="Garamond" panose="02020404030301010803" pitchFamily="18" charset="0"/>
              </a:rPr>
              <a:t>       rast </a:t>
            </a:r>
            <a:r>
              <a:rPr lang="sr-Cyrl-RS" dirty="0" smtClean="0">
                <a:latin typeface="Garamond" panose="02020404030301010803" pitchFamily="18" charset="0"/>
              </a:rPr>
              <a:t>verovatnoć</a:t>
            </a:r>
            <a:r>
              <a:rPr lang="sr-Latn-RS" dirty="0" smtClean="0">
                <a:latin typeface="Garamond" panose="02020404030301010803" pitchFamily="18" charset="0"/>
              </a:rPr>
              <a:t>e</a:t>
            </a:r>
            <a:r>
              <a:rPr lang="sr-Cyrl-RS" dirty="0" smtClean="0">
                <a:latin typeface="Garamond" panose="02020404030301010803" pitchFamily="18" charset="0"/>
              </a:rPr>
              <a:t> nastajanja saobraćajnih nezgoda</a:t>
            </a:r>
            <a:r>
              <a:rPr lang="sr-Latn-RS" dirty="0" smtClean="0">
                <a:latin typeface="Garamond" panose="02020404030301010803" pitchFamily="18" charset="0"/>
              </a:rPr>
              <a:t> </a:t>
            </a:r>
            <a:r>
              <a:rPr lang="sr-Cyrl-RS" dirty="0" smtClean="0">
                <a:latin typeface="Garamond" panose="02020404030301010803" pitchFamily="18" charset="0"/>
              </a:rPr>
              <a:t>i nezgoda u kojima učestvuju vozila koja prevoze opasne materije. </a:t>
            </a:r>
          </a:p>
          <a:p>
            <a:endParaRPr lang="sr-Latn-RS" sz="35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49" y="1196240"/>
            <a:ext cx="4142450" cy="233633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594" y="3505198"/>
            <a:ext cx="4127205" cy="2656889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443908" y="4801744"/>
            <a:ext cx="51479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Right Arrow 4"/>
          <p:cNvSpPr/>
          <p:nvPr/>
        </p:nvSpPr>
        <p:spPr>
          <a:xfrm>
            <a:off x="443908" y="4038600"/>
            <a:ext cx="51479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4863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ED78-912E-4E11-A36A-FBBD5DACEACE}" type="datetime4">
              <a:rPr lang="sr-Latn-RS" smtClean="0"/>
              <a:t>3. jun 2015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609600"/>
            <a:ext cx="4038600" cy="6019800"/>
          </a:xfrm>
        </p:spPr>
        <p:txBody>
          <a:bodyPr>
            <a:normAutofit fontScale="40000" lnSpcReduction="20000"/>
          </a:bodyPr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sr-Cyrl-RS" sz="5000" dirty="0" smtClean="0">
                <a:latin typeface="Garamond" panose="02020404030301010803" pitchFamily="18" charset="0"/>
              </a:rPr>
              <a:t>Rizik se posebno povećava pored gusto naseljenih mesta i kada do </a:t>
            </a:r>
            <a:r>
              <a:rPr lang="sr-Cyrl-RS" sz="5000" b="1" dirty="0" smtClean="0">
                <a:latin typeface="Garamond" panose="02020404030301010803" pitchFamily="18" charset="0"/>
              </a:rPr>
              <a:t>incidenta dolazi u tunelima </a:t>
            </a:r>
            <a:r>
              <a:rPr lang="sr-Cyrl-RS" sz="5000" dirty="0" smtClean="0">
                <a:latin typeface="Garamond" panose="02020404030301010803" pitchFamily="18" charset="0"/>
              </a:rPr>
              <a:t>kojih u Republici Srbiji ima 78, ukupne dužine 10.052 km.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Latn-RS" sz="5000" dirty="0" smtClean="0">
                <a:latin typeface="Garamond" panose="02020404030301010803" pitchFamily="18" charset="0"/>
              </a:rPr>
              <a:t> 1</a:t>
            </a:r>
            <a:r>
              <a:rPr lang="sr-Cyrl-RS" sz="5000" dirty="0" smtClean="0">
                <a:latin typeface="Garamond" panose="02020404030301010803" pitchFamily="18" charset="0"/>
              </a:rPr>
              <a:t> tunel se nalazi na auto putu, </a:t>
            </a:r>
            <a:endParaRPr lang="sr-Latn-RS" sz="5000" dirty="0" smtClean="0">
              <a:latin typeface="Garamond" panose="02020404030301010803" pitchFamily="18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Cyrl-RS" sz="5000" dirty="0" smtClean="0">
                <a:latin typeface="Garamond" panose="02020404030301010803" pitchFamily="18" charset="0"/>
              </a:rPr>
              <a:t>71 na držanim putevima prvog reda</a:t>
            </a:r>
            <a:r>
              <a:rPr lang="sr-Latn-RS" sz="5000" dirty="0" smtClean="0">
                <a:latin typeface="Garamond" panose="02020404030301010803" pitchFamily="18" charset="0"/>
              </a:rPr>
              <a:t> i  </a:t>
            </a:r>
            <a:r>
              <a:rPr lang="sr-Cyrl-RS" sz="5000" dirty="0" smtClean="0">
                <a:latin typeface="Garamond" panose="02020404030301010803" pitchFamily="18" charset="0"/>
              </a:rPr>
              <a:t>6 na državnim putevima drugog reda; </a:t>
            </a:r>
            <a:endParaRPr lang="sr-Latn-RS" sz="5000" dirty="0" smtClean="0">
              <a:latin typeface="Garamond" panose="02020404030301010803" pitchFamily="18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Cyrl-RS" sz="5000" dirty="0" smtClean="0">
                <a:latin typeface="Garamond" panose="02020404030301010803" pitchFamily="18" charset="0"/>
              </a:rPr>
              <a:t>najduži je tunel Šargan na putu Kremna – Višegrad (775 m), </a:t>
            </a:r>
            <a:endParaRPr lang="sr-Latn-RS" sz="5000" dirty="0" smtClean="0">
              <a:latin typeface="Garamond" panose="02020404030301010803" pitchFamily="18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Cyrl-RS" sz="5000" dirty="0" smtClean="0">
                <a:latin typeface="Garamond" panose="02020404030301010803" pitchFamily="18" charset="0"/>
              </a:rPr>
              <a:t>najveća koncentracija na Đerdapskoj magistrali (ima ih 25), pri čemu  ukupno 32 tunela imaju dužinu veću od 100 m. </a:t>
            </a:r>
            <a:endParaRPr lang="sr-Latn-RS" sz="5000" dirty="0" smtClean="0">
              <a:latin typeface="Garamond" panose="02020404030301010803" pitchFamily="18" charset="0"/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sr-Cyrl-RS" sz="5000" dirty="0" smtClean="0">
                <a:latin typeface="Garamond" panose="02020404030301010803" pitchFamily="18" charset="0"/>
              </a:rPr>
              <a:t>Koliko su rizici u tunelima značajni, govori podatak da je na međunarodnom nivou definisano 13 najverovatnijih rizičnih scenarija, sa težnjom da se u najvećoj mogućoj meri ublaže posledice kada do incidenta u tunelu dođe. </a:t>
            </a:r>
          </a:p>
          <a:p>
            <a:endParaRPr lang="sr-Latn-R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77240"/>
            <a:ext cx="4038600" cy="2423160"/>
          </a:xfrm>
        </p:spPr>
      </p:pic>
      <p:pic>
        <p:nvPicPr>
          <p:cNvPr id="8194" name="Picture 2" descr="http://commondatastorage.googleapis.com/static.panoramio.com/photos/original/26013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56" y="3200400"/>
            <a:ext cx="4042144" cy="303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5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5955</TotalTime>
  <Words>3007</Words>
  <Application>Microsoft Office PowerPoint</Application>
  <PresentationFormat>On-screen Show (4:3)</PresentationFormat>
  <Paragraphs>315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Stanje u Republici Srbiji</vt:lpstr>
      <vt:lpstr>PowerPoint Presentation</vt:lpstr>
      <vt:lpstr>OSNOVNE DIMENZIJE SAOBRAĆAJA KAO SEKTORA EKONOMIJE</vt:lpstr>
      <vt:lpstr>PowerPoint Presentation</vt:lpstr>
      <vt:lpstr>PowerPoint Presentation</vt:lpstr>
      <vt:lpstr>Relevantne karakteristike prevoza robe drumskim saobraćajem</vt:lpstr>
      <vt:lpstr>PowerPoint Presentation</vt:lpstr>
      <vt:lpstr>INCIDENTI U SVETU PRI PREVOZU OPASNIH MATERIJA </vt:lpstr>
      <vt:lpstr>ANALIZA INCIDENATA (SAOBRAĆAJNIH NEZGODA) PRI PREVOZU OPASNIH MATERIJA U DRUMSKOM SAOBRAĆAJU NA PROSTORU SRBIJE I CRNE GORE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ZAKLJUČAK</vt:lpstr>
      <vt:lpstr>PowerPoint Presentation</vt:lpstr>
      <vt:lpstr>PowerPoint Presentation</vt:lpstr>
      <vt:lpstr>HVALA NA PAŽNJI!!!</vt:lpstr>
    </vt:vector>
  </TitlesOfParts>
  <Company>MAS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Rile</dc:creator>
  <cp:lastModifiedBy>Zivorad Ristic</cp:lastModifiedBy>
  <cp:revision>467</cp:revision>
  <dcterms:created xsi:type="dcterms:W3CDTF">2009-10-14T10:44:31Z</dcterms:created>
  <dcterms:modified xsi:type="dcterms:W3CDTF">2015-06-03T09:35:45Z</dcterms:modified>
</cp:coreProperties>
</file>