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804" r:id="rId10"/>
    <p:sldMasterId id="2147483816" r:id="rId11"/>
    <p:sldMasterId id="2147483828" r:id="rId12"/>
    <p:sldMasterId id="2147483840" r:id="rId13"/>
  </p:sldMasterIdLst>
  <p:sldIdLst>
    <p:sldId id="257" r:id="rId14"/>
    <p:sldId id="259" r:id="rId15"/>
    <p:sldId id="280" r:id="rId16"/>
    <p:sldId id="262" r:id="rId17"/>
    <p:sldId id="268" r:id="rId18"/>
    <p:sldId id="267" r:id="rId19"/>
    <p:sldId id="263" r:id="rId20"/>
    <p:sldId id="282" r:id="rId21"/>
    <p:sldId id="281" r:id="rId22"/>
    <p:sldId id="266" r:id="rId23"/>
    <p:sldId id="269" r:id="rId24"/>
    <p:sldId id="270" r:id="rId25"/>
    <p:sldId id="272" r:id="rId26"/>
    <p:sldId id="273" r:id="rId27"/>
    <p:sldId id="279" r:id="rId28"/>
    <p:sldId id="274" r:id="rId29"/>
    <p:sldId id="275" r:id="rId30"/>
    <p:sldId id="283" r:id="rId31"/>
    <p:sldId id="277" r:id="rId32"/>
    <p:sldId id="27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Zoran\Desktop\MASTER%20RAD%20TERORIZAM\Book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.35049394867308253"/>
                  <c:y val="6.7388973352190459E-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8090587634878972"/>
                  <c:y val="-2.8060326608944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8418331389131914"/>
                  <c:y val="8.418097982683567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5514860989598522"/>
                  <c:y val="5.61206532178897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2559911876300436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2553982565650787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2055539689663144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059201537631636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10545348498104404"/>
                  <c:y val="-8.418097982683463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9.316016845044725E-2"/>
                  <c:y val="5.268138375732542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8.867952269855157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6.791816826005557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2461056744708881E-2"/>
                  <c:y val="0"/>
                </c:manualLayout>
              </c:layout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elete val="1"/>
            </c:dLbl>
            <c:txPr>
              <a:bodyPr/>
              <a:lstStyle/>
              <a:p>
                <a:pPr>
                  <a:defRPr lang="x-none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Sheet1!$B$2:$B$15</c:f>
              <c:strCache>
                <c:ptCount val="14"/>
                <c:pt idx="0">
                  <c:v>deca ispod 5 godina (svi uzroci)</c:v>
                </c:pt>
                <c:pt idx="1">
                  <c:v>cigarete (2011)</c:v>
                </c:pt>
                <c:pt idx="2">
                  <c:v>neuhranjenost dece (2009)</c:v>
                </c:pt>
                <c:pt idx="3">
                  <c:v>gojaznost (2011)</c:v>
                </c:pt>
                <c:pt idx="4">
                  <c:v>alkohol (2011)</c:v>
                </c:pt>
                <c:pt idx="5">
                  <c:v>bolesti dijareje (2008)</c:v>
                </c:pt>
                <c:pt idx="6">
                  <c:v>zagađenje vazduha (2002)</c:v>
                </c:pt>
                <c:pt idx="7">
                  <c:v>HIV i sida (2008)</c:v>
                </c:pt>
                <c:pt idx="8">
                  <c:v>saobraćajne nesreće (2008)</c:v>
                </c:pt>
                <c:pt idx="9">
                  <c:v>malarija (2012)</c:v>
                </c:pt>
                <c:pt idx="10">
                  <c:v>samoubistvo (2008)</c:v>
                </c:pt>
                <c:pt idx="11">
                  <c:v>nasilje među ljudima (2008)</c:v>
                </c:pt>
                <c:pt idx="12">
                  <c:v>novorođenčad (2014)</c:v>
                </c:pt>
                <c:pt idx="13">
                  <c:v>terorizam (2014)</c:v>
                </c:pt>
              </c:strCache>
            </c:strRef>
          </c:cat>
          <c:val>
            <c:numRef>
              <c:f>Sheet1!$C$2:$C$15</c:f>
              <c:numCache>
                <c:formatCode>#,##0</c:formatCode>
                <c:ptCount val="14"/>
                <c:pt idx="0">
                  <c:v>8087000</c:v>
                </c:pt>
                <c:pt idx="1">
                  <c:v>6000000</c:v>
                </c:pt>
                <c:pt idx="2">
                  <c:v>3500000</c:v>
                </c:pt>
                <c:pt idx="3">
                  <c:v>2800000</c:v>
                </c:pt>
                <c:pt idx="4">
                  <c:v>2500000</c:v>
                </c:pt>
                <c:pt idx="5">
                  <c:v>2360000</c:v>
                </c:pt>
                <c:pt idx="6">
                  <c:v>2360000</c:v>
                </c:pt>
                <c:pt idx="7">
                  <c:v>1776000</c:v>
                </c:pt>
                <c:pt idx="8">
                  <c:v>1209000</c:v>
                </c:pt>
                <c:pt idx="9">
                  <c:v>1200000</c:v>
                </c:pt>
                <c:pt idx="10">
                  <c:v>782000</c:v>
                </c:pt>
                <c:pt idx="11">
                  <c:v>535000</c:v>
                </c:pt>
                <c:pt idx="12">
                  <c:v>358000</c:v>
                </c:pt>
                <c:pt idx="13">
                  <c:v>32727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0559232"/>
        <c:axId val="90560768"/>
      </c:barChart>
      <c:catAx>
        <c:axId val="9055923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lang="x-none" sz="1200">
                <a:latin typeface="Times New Roman" pitchFamily="18" charset="0"/>
                <a:cs typeface="Times New Roman" pitchFamily="18" charset="0"/>
              </a:defRPr>
            </a:pPr>
            <a:endParaRPr lang="sr-Latn-RS"/>
          </a:p>
        </c:txPr>
        <c:crossAx val="90560768"/>
        <c:crosses val="autoZero"/>
        <c:auto val="1"/>
        <c:lblAlgn val="ctr"/>
        <c:lblOffset val="100"/>
        <c:noMultiLvlLbl val="0"/>
      </c:catAx>
      <c:valAx>
        <c:axId val="90560768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lang="x-none"/>
            </a:pPr>
            <a:endParaRPr lang="sr-Latn-RS"/>
          </a:p>
        </c:txPr>
        <c:crossAx val="905592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R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GTI indeks</a:t>
            </a:r>
            <a:r>
              <a:rPr lang="sr-Latn-CS"/>
              <a:t> u 2015. godini</a:t>
            </a:r>
            <a:endParaRPr lang="en-US"/>
          </a:p>
        </c:rich>
      </c:tx>
      <c:layout>
        <c:manualLayout>
          <c:xMode val="edge"/>
          <c:yMode val="edge"/>
          <c:x val="0.70215271702148341"/>
          <c:y val="0"/>
        </c:manualLayout>
      </c:layout>
      <c:overlay val="1"/>
    </c:title>
    <c:autoTitleDeleted val="0"/>
    <c:plotArea>
      <c:layout/>
      <c:barChart>
        <c:barDir val="bar"/>
        <c:grouping val="stacked"/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GTI indeks</c:v>
                </c:pt>
              </c:strCache>
            </c:strRef>
          </c:tx>
          <c:invertIfNegative val="1"/>
          <c:dLbls>
            <c:dLbl>
              <c:idx val="0"/>
              <c:layout>
                <c:manualLayout>
                  <c:x val="0.47795700884611636"/>
                  <c:y val="-2.5881589080659463E-3"/>
                </c:manualLayout>
              </c:layout>
              <c:dLblPos val="ctr"/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1"/>
              <c:layout>
                <c:manualLayout>
                  <c:x val="0.47948989015261984"/>
                  <c:y val="-1.0937518787078688E-3"/>
                </c:manualLayout>
              </c:layout>
              <c:dLblPos val="ctr"/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2"/>
              <c:layout>
                <c:manualLayout>
                  <c:x val="0.46082604257801107"/>
                  <c:y val="-5.4677404333383693E-4"/>
                </c:manualLayout>
              </c:layout>
              <c:dLblPos val="ctr"/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3"/>
              <c:layout>
                <c:manualLayout>
                  <c:x val="0.46020231846019249"/>
                  <c:y val="-5.467740433339318E-4"/>
                </c:manualLayout>
              </c:layout>
              <c:dLblPos val="ctr"/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4"/>
              <c:layout>
                <c:manualLayout>
                  <c:x val="0.39489756488772237"/>
                  <c:y val="2.0413848647320145E-3"/>
                </c:manualLayout>
              </c:layout>
              <c:dLblPos val="ctr"/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5"/>
              <c:layout>
                <c:manualLayout>
                  <c:x val="0.40346614659278701"/>
                  <c:y val="0"/>
                </c:manualLayout>
              </c:layout>
              <c:dLblPos val="ctr"/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6"/>
              <c:layout>
                <c:manualLayout>
                  <c:x val="0.39933556916496549"/>
                  <c:y val="4.6295437727979609E-3"/>
                </c:manualLayout>
              </c:layout>
              <c:dLblPos val="ctr"/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7"/>
              <c:layout>
                <c:manualLayout>
                  <c:x val="0.39512515796636533"/>
                  <c:y val="4.6295437727979609E-3"/>
                </c:manualLayout>
              </c:layout>
              <c:dLblPos val="ctr"/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8"/>
              <c:layout>
                <c:manualLayout>
                  <c:x val="0.3725544376397395"/>
                  <c:y val="5.5777881349421219E-3"/>
                </c:manualLayout>
              </c:layout>
              <c:dLblPos val="ctr"/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9"/>
              <c:layout>
                <c:manualLayout>
                  <c:x val="0.37954384174200445"/>
                  <c:y val="6.67113242956998E-3"/>
                </c:manualLayout>
              </c:layout>
              <c:dLblPos val="ctr"/>
              <c:showLegendKey val="1"/>
              <c:showVal val="1"/>
              <c:showCatName val="1"/>
              <c:showSerName val="1"/>
              <c:showPercent val="1"/>
              <c:showBubbleSize val="1"/>
            </c:dLbl>
            <c:dLblPos val="inEnd"/>
            <c:showLegendKey val="1"/>
            <c:showVal val="1"/>
            <c:showCatName val="1"/>
            <c:showSerName val="1"/>
            <c:showPercent val="1"/>
            <c:showBubbleSize val="1"/>
            <c:showLeaderLines val="0"/>
          </c:dLbls>
          <c:cat>
            <c:strRef>
              <c:f>Sheet1!$B$2:$B$11</c:f>
              <c:strCache>
                <c:ptCount val="10"/>
                <c:pt idx="0">
                  <c:v>Irak </c:v>
                </c:pt>
                <c:pt idx="1">
                  <c:v>Avganistan</c:v>
                </c:pt>
                <c:pt idx="2">
                  <c:v>Nigerija</c:v>
                </c:pt>
                <c:pt idx="3">
                  <c:v>Pakistan</c:v>
                </c:pt>
                <c:pt idx="4">
                  <c:v>Sirija</c:v>
                </c:pt>
                <c:pt idx="5">
                  <c:v>Indija </c:v>
                </c:pt>
                <c:pt idx="6">
                  <c:v>Jemen</c:v>
                </c:pt>
                <c:pt idx="7">
                  <c:v>Somalija</c:v>
                </c:pt>
                <c:pt idx="8">
                  <c:v>Libija</c:v>
                </c:pt>
                <c:pt idx="9">
                  <c:v>Tajland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10</c:v>
                </c:pt>
                <c:pt idx="1">
                  <c:v>9.23</c:v>
                </c:pt>
                <c:pt idx="2">
                  <c:v>9.2100000000000009</c:v>
                </c:pt>
                <c:pt idx="3">
                  <c:v>9.07</c:v>
                </c:pt>
                <c:pt idx="4">
                  <c:v>8.11</c:v>
                </c:pt>
                <c:pt idx="5">
                  <c:v>7.75</c:v>
                </c:pt>
                <c:pt idx="6">
                  <c:v>7.64</c:v>
                </c:pt>
                <c:pt idx="7">
                  <c:v>7.6</c:v>
                </c:pt>
                <c:pt idx="8">
                  <c:v>7.29</c:v>
                </c:pt>
                <c:pt idx="9">
                  <c:v>7.28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</c:dLbls>
        <c:gapWidth val="150"/>
        <c:overlap val="100"/>
        <c:axId val="102810752"/>
        <c:axId val="102812288"/>
      </c:barChart>
      <c:catAx>
        <c:axId val="102810752"/>
        <c:scaling>
          <c:orientation val="minMax"/>
        </c:scaling>
        <c:delete val="1"/>
        <c:axPos val="l"/>
        <c:majorTickMark val="cross"/>
        <c:minorTickMark val="cross"/>
        <c:tickLblPos val="nextTo"/>
        <c:crossAx val="102812288"/>
        <c:crosses val="autoZero"/>
        <c:auto val="1"/>
        <c:lblAlgn val="ctr"/>
        <c:lblOffset val="100"/>
        <c:noMultiLvlLbl val="1"/>
      </c:catAx>
      <c:valAx>
        <c:axId val="102812288"/>
        <c:scaling>
          <c:orientation val="minMax"/>
        </c:scaling>
        <c:delete val="1"/>
        <c:axPos val="b"/>
        <c:majorGridlines/>
        <c:numFmt formatCode="General" sourceLinked="1"/>
        <c:majorTickMark val="cross"/>
        <c:minorTickMark val="cross"/>
        <c:tickLblPos val="nextTo"/>
        <c:crossAx val="102810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562542529406042"/>
          <c:y val="7.7057030998603407E-2"/>
          <c:w val="9.5115315446680282E-2"/>
          <c:h val="0.34119474713789366"/>
        </c:manualLayout>
      </c:layout>
      <c:overlay val="1"/>
    </c:legend>
    <c:plotVisOnly val="1"/>
    <c:dispBlanksAs val="zero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22447406298381"/>
          <c:y val="5.4134616676680833E-2"/>
          <c:w val="0.88577553753501004"/>
          <c:h val="0.72548341335032862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cat>
            <c:strRef>
              <c:f>Sheet1!$C$4:$C$13</c:f>
              <c:strCache>
                <c:ptCount val="10"/>
                <c:pt idx="0">
                  <c:v>Lloyd</c:v>
                </c:pt>
                <c:pt idx="1">
                  <c:v>Swiss Re</c:v>
                </c:pt>
                <c:pt idx="2">
                  <c:v>Allianz</c:v>
                </c:pt>
                <c:pt idx="3">
                  <c:v>XL</c:v>
                </c:pt>
                <c:pt idx="4">
                  <c:v>Zurich</c:v>
                </c:pt>
                <c:pt idx="5">
                  <c:v>AIG</c:v>
                </c:pt>
                <c:pt idx="6">
                  <c:v>Hartford</c:v>
                </c:pt>
                <c:pt idx="7">
                  <c:v>Chubb</c:v>
                </c:pt>
                <c:pt idx="8">
                  <c:v>Axa</c:v>
                </c:pt>
                <c:pt idx="9">
                  <c:v>ING</c:v>
                </c:pt>
              </c:strCache>
            </c:strRef>
          </c:cat>
          <c:val>
            <c:numRef>
              <c:f>Sheet1!$D$4:$D$13</c:f>
              <c:numCache>
                <c:formatCode>#,##0</c:formatCode>
                <c:ptCount val="10"/>
                <c:pt idx="0">
                  <c:v>2913</c:v>
                </c:pt>
                <c:pt idx="1">
                  <c:v>2442</c:v>
                </c:pt>
                <c:pt idx="2">
                  <c:v>2275</c:v>
                </c:pt>
                <c:pt idx="3">
                  <c:v>951</c:v>
                </c:pt>
                <c:pt idx="4">
                  <c:v>941</c:v>
                </c:pt>
                <c:pt idx="5">
                  <c:v>830</c:v>
                </c:pt>
                <c:pt idx="6">
                  <c:v>769</c:v>
                </c:pt>
                <c:pt idx="7">
                  <c:v>650</c:v>
                </c:pt>
                <c:pt idx="8">
                  <c:v>620</c:v>
                </c:pt>
                <c:pt idx="9">
                  <c:v>468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0852224"/>
        <c:axId val="140890880"/>
      </c:barChart>
      <c:catAx>
        <c:axId val="140852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x-none"/>
            </a:pPr>
            <a:endParaRPr lang="sr-Latn-RS"/>
          </a:p>
        </c:txPr>
        <c:crossAx val="140890880"/>
        <c:crosses val="autoZero"/>
        <c:auto val="1"/>
        <c:lblAlgn val="ctr"/>
        <c:lblOffset val="100"/>
        <c:noMultiLvlLbl val="0"/>
      </c:catAx>
      <c:valAx>
        <c:axId val="14089088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lang="x-none"/>
            </a:pPr>
            <a:endParaRPr lang="sr-Latn-RS"/>
          </a:p>
        </c:txPr>
        <c:crossAx val="14085222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x-none"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sr-Latn-RS"/>
          </a:p>
        </c:txPr>
      </c:dTable>
    </c:plotArea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22495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966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966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334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6996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2112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07170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82655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19491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48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9803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29218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61208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75158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4287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154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0929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20529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336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74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8577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9604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72646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207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8297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1219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8746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28792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03327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6698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33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43062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3808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820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8628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8249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5687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6340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2627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2873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82154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09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09892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92829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4165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2667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719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001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992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50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200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17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173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75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970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659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2197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560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616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3514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028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96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343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179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202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143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053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6746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784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8599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1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077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807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096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40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2327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1249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6242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894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1507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3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9148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2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0811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8897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5332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22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9955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1123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775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55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2568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4186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00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6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3966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7598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2841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875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350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19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828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2367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3468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7615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7909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8322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044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156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7205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85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381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0727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7701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1540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357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16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691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488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1404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38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996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920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949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8541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413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1079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4980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070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7463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1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35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14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4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4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3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6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5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0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6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5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A071-2A74-455A-A49A-8BB21E4AC2F6}" type="datetimeFigureOut">
              <a:rPr lang="sr-Latn-CS" smtClean="0">
                <a:solidFill>
                  <a:prstClr val="black">
                    <a:tint val="75000"/>
                  </a:prstClr>
                </a:solidFill>
              </a:rPr>
              <a:pPr/>
              <a:t>18.5.2016.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6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media.swissre.com/documents/FocusReport_Terrorism_e.pdf" TargetMode="Externa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ista.com/statistics/489649/global-economic-costs-of-terroris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ourworldindata.org/data/war-peace/terrorism/" TargetMode="External"/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media.swissre.com/documents/FocusReport_Terrorism_e.pdf" TargetMode="External"/><Relationship Id="rId1" Type="http://schemas.openxmlformats.org/officeDocument/2006/relationships/slideLayout" Target="../slideLayouts/slideLayout10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ista.com/statistics/202864/number-of-terrorist-attacks-worldwide/" TargetMode="External"/><Relationship Id="rId2" Type="http://schemas.openxmlformats.org/officeDocument/2006/relationships/hyperlink" Target="http://www.statista.com/statistics/489649/global-economic-costs-of-terrorism/" TargetMode="External"/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easury.gov/resource-center/fin-mkts/Documents/interimfinalrule28feb03.pdf" TargetMode="External"/><Relationship Id="rId1" Type="http://schemas.openxmlformats.org/officeDocument/2006/relationships/slideLayout" Target="../slideLayouts/slideLayout1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4.xml"/><Relationship Id="rId5" Type="http://schemas.openxmlformats.org/officeDocument/2006/relationships/hyperlink" Target="http://www.google.com/imghp/swarm-network-emerges" TargetMode="Externa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ista.com/statistics/202871/number-of-fatalities-by-terrorist-attacks-worldwide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ista.com/statistics/202864/number-of-terrorist-attacks-worldwid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ista.com/statistics/202871/number-of-fatalities-by-terrorist-attacks-worldwide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tista.com/statistics/377061/countries-with-the-highest-number-of-deaths-by-terrorism/" TargetMode="Externa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tista.com/statistics/489581/terrorist-attacks-by-region/" TargetMode="Externa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tista.com/statistics/236983/terrorist-attacks-by-country/" TargetMode="Externa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93975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n-GB" sz="3200" b="1">
                <a:latin typeface="Times New Roman" pitchFamily="18" charset="0"/>
                <a:cs typeface="Times New Roman" pitchFamily="18" charset="0"/>
              </a:rPr>
              <a:t>UPRAVLJANJE KATASTROFALNIM RIZICIMA SA POSEBNIM OSVRTOM NA RIZIKE OD </a:t>
            </a:r>
            <a:r>
              <a:rPr lang="en-GB" sz="3200" b="1" smtClean="0">
                <a:latin typeface="Times New Roman" pitchFamily="18" charset="0"/>
                <a:cs typeface="Times New Roman" pitchFamily="18" charset="0"/>
              </a:rPr>
              <a:t>TERORIZMA</a:t>
            </a:r>
            <a:r>
              <a:rPr lang="sr-Latn-RS" sz="32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sr-Latn-RS"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VOJINOVIĆ ŽELJKO</a:t>
            </a:r>
            <a:br>
              <a:rPr lang="sr-Latn-RS"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sr-Latn-RS"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SEDLAK OTILIJA</a:t>
            </a:r>
            <a:br>
              <a:rPr lang="sr-Latn-RS"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sr-Latn-RS"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STOJIC DRAGAN</a:t>
            </a:r>
            <a:r>
              <a:rPr lang="sr-Latn-RS" sz="3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sr-Latn-RS" sz="3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6a00d8341bf7f753ef015394116dbd970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86100" cy="2057400"/>
          </a:xfrm>
          <a:prstGeom prst="rect">
            <a:avLst/>
          </a:prstGeom>
        </p:spPr>
      </p:pic>
      <p:pic>
        <p:nvPicPr>
          <p:cNvPr id="5" name="Picture 4" descr="japan_tsunami.02.bef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0"/>
            <a:ext cx="3132933" cy="2057400"/>
          </a:xfrm>
          <a:prstGeom prst="rect">
            <a:avLst/>
          </a:prstGeom>
        </p:spPr>
      </p:pic>
      <p:pic>
        <p:nvPicPr>
          <p:cNvPr id="6" name="Picture 5" descr="phhy65xv-133126116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-1"/>
            <a:ext cx="3048000" cy="203047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5" y="4880826"/>
            <a:ext cx="3201938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253" y="4882689"/>
            <a:ext cx="2895747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6112525" y="4854521"/>
            <a:ext cx="3031148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509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Autofit/>
          </a:bodyPr>
          <a:lstStyle/>
          <a:p>
            <a:r>
              <a:rPr lang="sr-Latn-CS" sz="3200" smtClean="0">
                <a:latin typeface="Times New Roman" pitchFamily="18" charset="0"/>
                <a:cs typeface="Times New Roman" pitchFamily="18" charset="0"/>
              </a:rPr>
              <a:t>Najveći teroristički napadi u 2014. godini po broju poginulih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71543"/>
          <a:ext cx="7200900" cy="5402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838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redni broj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grad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država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datum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organizacija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poginulih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povređenih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38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Baduš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Irak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10.06.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ISIS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670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38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Sindžar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Irak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03.08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ISIS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500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54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Gamboru Ngala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Nigerija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05.05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Boko Haram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315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54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Palmira distrikt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Sirija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17.07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ISIS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310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54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Hrabove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Ukrajina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17.07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Donjetska Republika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298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062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Bentlu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Južni Sudan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15.04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Sudanski građanski oslobodilački pokret u opoziciji (SPLM-IO)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287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400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38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Malduguri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Nigerija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14.03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Boko Haram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212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38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Konduga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Nigerija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17.09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Boko Haram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201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54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Kalabalge distrikt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Nigerija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13.05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Boko Haram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200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54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10.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Galadima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Nigerija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05.04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Fulani militanti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200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6477000"/>
            <a:ext cx="44666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Latn-CS" sz="1200" u="sng">
                <a:solidFill>
                  <a:prstClr val="black"/>
                </a:solidFill>
                <a:hlinkClick r:id="rId2"/>
              </a:rPr>
              <a:t>http://media.swissre.com/documents/FocusReport_Terrorism_e.pdf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148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Globalni ekonomski troškovi terorizma u periodu 2000-2014. godina (u milijardama </a:t>
            </a:r>
            <a:r>
              <a:rPr lang="en-US" sz="3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USD</a:t>
            </a:r>
            <a:r>
              <a:rPr lang="sr-Latn-RS" sz="3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mtClean="0"/>
              <a:t/>
            </a:r>
            <a:br>
              <a:rPr lang="en-US" smtClean="0"/>
            </a:b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troskov teror 00-14.bmp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057400"/>
            <a:ext cx="7647637" cy="36698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5791200"/>
            <a:ext cx="5486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Latn-CS" sz="1200" u="sng">
                <a:solidFill>
                  <a:prstClr val="black"/>
                </a:solidFill>
                <a:hlinkClick r:id="rId3"/>
              </a:rPr>
              <a:t>http://www.statista.com/statistics/489649/global-economic-costs-of-terrorism/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18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Top 10 napadanih država od strane terorizma pre i posle 11.9.2001. godine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1970 do 11.9.2011.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11.9.2001. do 2008.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redni broj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država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 svih napada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država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 svih napada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Kolumbija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8,88%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Irak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25,77%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Peru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8,35%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Indija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9,48%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Salvador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7,38%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Avganistan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9,03%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Severna Irska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5,13%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Pakistan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7,63%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Indija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4,61%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Tajland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5,84%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Španija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4,14%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Filipini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3,85%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Turska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3,49%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Rusija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3,65%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Čile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3,15%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Kolumbija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3,22%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Šri Lanka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3,03%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Izrael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2,89%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Filipini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2,96%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Nepal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2,55%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6096000"/>
            <a:ext cx="35094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sz="1200" u="sng">
                <a:solidFill>
                  <a:prstClr val="black"/>
                </a:solidFill>
                <a:hlinkClick r:id="rId2"/>
              </a:rPr>
              <a:t>http://ourworldindata.org/data/war-peace/terrorism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377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Procenjeni gubitak tržišta osiguranja 11.9.2001. godine zbog terorističkog napada na Svetski trgovinski centar (u milijardama USD</a:t>
            </a:r>
            <a:r>
              <a:rPr lang="sr-Latn-RS" sz="280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58205" cy="3686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735"/>
                <a:gridCol w="2752735"/>
                <a:gridCol w="2752735"/>
              </a:tblGrid>
              <a:tr h="409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Područje biznisa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Vrednost (od - do)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9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Imovina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Prekid poslovanja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Kompenzacije radnicima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Avijacija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Odgovornost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Ostala neživotna osiguranja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Život i zdravlje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Ukupno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50,8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33400" y="5486400"/>
            <a:ext cx="44666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Latn-CS" sz="1200" u="sng">
                <a:solidFill>
                  <a:prstClr val="black"/>
                </a:solidFill>
                <a:hlinkClick r:id="rId2"/>
              </a:rPr>
              <a:t>http</a:t>
            </a:r>
            <a:r>
              <a:rPr lang="sr-Latn-CS" sz="1200" u="sng">
                <a:solidFill>
                  <a:prstClr val="black"/>
                </a:solidFill>
                <a:hlinkClick r:id="rId2"/>
              </a:rPr>
              <a:t>://</a:t>
            </a:r>
            <a:r>
              <a:rPr lang="sr-Latn-CS" sz="1200" u="sng" smtClean="0">
                <a:solidFill>
                  <a:prstClr val="black"/>
                </a:solidFill>
                <a:hlinkClick r:id="rId2"/>
              </a:rPr>
              <a:t>media.swissre.com/documents/FocusReport_Terrorism_e.pdf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67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Prosečna šteta terorističkog napada u USD u periodu 2007-2014. godina i procentualni rast vrednosti štete u odnosu na 2006. godinu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545336"/>
              </p:ext>
            </p:extLst>
          </p:nvPr>
        </p:nvGraphicFramePr>
        <p:xfrm>
          <a:off x="457200" y="1600200"/>
          <a:ext cx="8258205" cy="3758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735"/>
                <a:gridCol w="2752735"/>
                <a:gridCol w="2752735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godina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Prosečna šteta terorističkog napada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Procentualni rast vrednosti štete u odnosu na 2006. godinu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sr-Latn-RS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098</a:t>
                      </a:r>
                      <a:r>
                        <a:rPr lang="sr-Latn-RS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044.673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sr-Latn-RS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418</a:t>
                      </a:r>
                      <a:r>
                        <a:rPr lang="sr-Latn-RS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065.769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129.14%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sr-Latn-RS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149</a:t>
                      </a:r>
                      <a:r>
                        <a:rPr lang="sr-Latn-RS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031.041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104.64%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sr-Latn-RS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343</a:t>
                      </a:r>
                      <a:r>
                        <a:rPr lang="sr-Latn-RS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787.036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122.38%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sr-Latn-RS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034</a:t>
                      </a:r>
                      <a:r>
                        <a:rPr lang="sr-Latn-RS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126.163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94.18%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sr-Latn-RS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197</a:t>
                      </a:r>
                      <a:r>
                        <a:rPr lang="sr-Latn-RS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121.463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109.02%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sr-Latn-RS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504</a:t>
                      </a:r>
                      <a:r>
                        <a:rPr lang="sr-Latn-RS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799.882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228.11%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sr-Latn-RS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303</a:t>
                      </a:r>
                      <a:r>
                        <a:rPr lang="sr-Latn-RS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894.018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300.89%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sr-Latn-RS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929</a:t>
                      </a:r>
                      <a:r>
                        <a:rPr lang="sr-Latn-RS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287.677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357.84%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33400" y="5486400"/>
            <a:ext cx="54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http://www.statista.com/statistics/489649/global-economic-costs-of-terrorism/</a:t>
            </a:r>
            <a:r>
              <a:rPr lang="en-US" sz="120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Latn-CS" sz="120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http://www.statista.com/statistics/202864/number-of-terrorist-attacks-worldwide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89158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>
                <a:latin typeface="Times New Roman" pitchFamily="18" charset="0"/>
                <a:cs typeface="Times New Roman" pitchFamily="18" charset="0"/>
              </a:rPr>
              <a:t>Gubitak osiguravajućih kompanija usled terorističkog napada na SAD 11.9.2001</a:t>
            </a:r>
            <a:r>
              <a:rPr lang="sr-Latn-RS" sz="320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sr-Latn-RS" sz="3200" smtClean="0">
                <a:latin typeface="Times New Roman" pitchFamily="18" charset="0"/>
                <a:cs typeface="Times New Roman" pitchFamily="18" charset="0"/>
              </a:rPr>
            </a:br>
            <a:r>
              <a:rPr lang="sr-Latn-RS" sz="32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RS" sz="3200">
                <a:latin typeface="Times New Roman" pitchFamily="18" charset="0"/>
                <a:cs typeface="Times New Roman" pitchFamily="18" charset="0"/>
              </a:rPr>
              <a:t>u milionima USD)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9421444"/>
              </p:ext>
            </p:extLst>
          </p:nvPr>
        </p:nvGraphicFramePr>
        <p:xfrm>
          <a:off x="152400" y="1600200"/>
          <a:ext cx="88392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1251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TRIA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sporazum u prvih tri godine svog postojanja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186766" cy="3186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8922"/>
                <a:gridCol w="2728922"/>
                <a:gridCol w="2728922"/>
              </a:tblGrid>
              <a:tr h="7236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2002.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2003.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2004.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081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0-20 milijardi USD: Vlada SAD plaća 80% osiguranih gubitaka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0-10 milijardi</a:t>
                      </a:r>
                      <a:r>
                        <a:rPr lang="en-US" sz="1200" b="1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USD: Vlada SAD ne plaća ništa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0-20 milijardi</a:t>
                      </a:r>
                      <a:r>
                        <a:rPr lang="en-US" sz="1200" b="1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USD: Vlada SAD ne plaća ništa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081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20-100 milijardi USD: Vlada SAD plaća 90% osiguranih gubitaka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10-20 milijardi USD: Vlada SAD plaća 50% osiguranih gubitaka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20-40 milijardi USD: Vlada SAD plaća 50% osiguranih gubitaka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081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20-100 milijardi USD: Vlada SAD plaća 90% osiguranih gubitaka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40-100 milijardi USD: Vlada SAD plaća 90% osiguranih gubitaka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4953000"/>
            <a:ext cx="5943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Latn-CS" sz="1200" u="sng">
                <a:solidFill>
                  <a:prstClr val="black"/>
                </a:solidFill>
                <a:hlinkClick r:id="rId2"/>
              </a:rPr>
              <a:t>https://www.treasury.gov/resource-center/fin-mkts/Documents/interimfinalrule28feb03.pdf</a:t>
            </a:r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55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Koliko su stanovnici Velike Britanije zabrinuti povodom terorizma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zabrinut teror UK.bmp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643050"/>
            <a:ext cx="7000924" cy="40719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95400" y="5791200"/>
            <a:ext cx="6019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1200">
                <a:solidFill>
                  <a:srgbClr val="0070C0"/>
                </a:solidFill>
              </a:rPr>
              <a:t>http://www.statista.com/statistics/488048/worry-about-terror-attacks-in-britain-uk</a:t>
            </a:r>
            <a:endParaRPr lang="sr-Latn-R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517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>
                <a:latin typeface="Times New Roman" pitchFamily="18" charset="0"/>
                <a:cs typeface="Times New Roman" pitchFamily="18" charset="0"/>
              </a:rPr>
              <a:t>Šeme funkcionisanja </a:t>
            </a:r>
            <a:r>
              <a:rPr lang="sr-Latn-RS" sz="3200">
                <a:latin typeface="Times New Roman" pitchFamily="18" charset="0"/>
                <a:cs typeface="Times New Roman" pitchFamily="18" charset="0"/>
              </a:rPr>
              <a:t>terorističkih </a:t>
            </a:r>
            <a:r>
              <a:rPr lang="sr-Latn-RS" sz="3200" smtClean="0">
                <a:latin typeface="Times New Roman" pitchFamily="18" charset="0"/>
                <a:cs typeface="Times New Roman" pitchFamily="18" charset="0"/>
              </a:rPr>
              <a:t>organizacija</a:t>
            </a:r>
            <a:endParaRPr lang="x-none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63040"/>
            <a:ext cx="4572000" cy="201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multi hub network.bmp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4754880" cy="1737360"/>
          </a:xfrm>
          <a:prstGeom prst="rect">
            <a:avLst/>
          </a:prstGeom>
        </p:spPr>
      </p:pic>
      <p:pic>
        <p:nvPicPr>
          <p:cNvPr id="7" name="Picture 6" descr="3rd network.bmp"/>
          <p:cNvPicPr/>
          <p:nvPr/>
        </p:nvPicPr>
        <p:blipFill>
          <a:blip r:embed="rId4"/>
          <a:stretch>
            <a:fillRect/>
          </a:stretch>
        </p:blipFill>
        <p:spPr>
          <a:xfrm>
            <a:off x="2133600" y="3200400"/>
            <a:ext cx="5581650" cy="2883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6488668"/>
            <a:ext cx="3352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u="sng" smtClean="0">
                <a:solidFill>
                  <a:prstClr val="black"/>
                </a:solidFill>
                <a:hlinkClick r:id="rId5"/>
              </a:rPr>
              <a:t>www.google.com/imghp/swarm-network-emerges</a:t>
            </a:r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85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smtClean="0">
                <a:latin typeface="Times New Roman" pitchFamily="18" charset="0"/>
                <a:cs typeface="Times New Roman" pitchFamily="18" charset="0"/>
              </a:rPr>
              <a:t>RIZIK TERORIZMA U SRBIJI</a:t>
            </a:r>
            <a:endParaRPr lang="sr-Latn-R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Latn-RS" sz="1800" smtClean="0"/>
          </a:p>
          <a:p>
            <a:endParaRPr lang="sr-Latn-RS" sz="1800"/>
          </a:p>
          <a:p>
            <a:endParaRPr lang="sr-Latn-RS" sz="1800" smtClean="0"/>
          </a:p>
          <a:p>
            <a:endParaRPr lang="sr-Latn-RS" sz="1800"/>
          </a:p>
          <a:p>
            <a:endParaRPr lang="sr-Latn-RS" sz="1800" smtClean="0"/>
          </a:p>
          <a:p>
            <a:endParaRPr lang="sr-Latn-RS" sz="1800"/>
          </a:p>
          <a:p>
            <a:endParaRPr lang="sr-Latn-RS" sz="1800" smtClean="0"/>
          </a:p>
          <a:p>
            <a:endParaRPr lang="sr-Latn-RS" sz="1800"/>
          </a:p>
          <a:p>
            <a:endParaRPr lang="sr-Latn-RS" sz="1800" smtClean="0"/>
          </a:p>
          <a:p>
            <a:endParaRPr lang="sr-Latn-RS" sz="1800"/>
          </a:p>
          <a:p>
            <a:endParaRPr lang="sr-Latn-RS" sz="1800" smtClean="0"/>
          </a:p>
          <a:p>
            <a:endParaRPr lang="sr-Latn-RS" sz="1800" smtClean="0"/>
          </a:p>
          <a:p>
            <a:pPr marL="0" indent="0">
              <a:buNone/>
            </a:pPr>
            <a:r>
              <a:rPr lang="sr-Latn-RS" sz="1100"/>
              <a:t> </a:t>
            </a:r>
            <a:r>
              <a:rPr lang="sr-Latn-RS" sz="1100" smtClean="0"/>
              <a:t>                                 Foto</a:t>
            </a:r>
            <a:r>
              <a:rPr lang="sr-Latn-RS" sz="1100"/>
              <a:t>: aon.com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48" y="1762124"/>
            <a:ext cx="6675120" cy="376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083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9322" y="642918"/>
            <a:ext cx="3214678" cy="2714644"/>
          </a:xfrm>
        </p:spPr>
        <p:txBody>
          <a:bodyPr>
            <a:normAutofit fontScale="90000"/>
          </a:bodyPr>
          <a:lstStyle/>
          <a:p>
            <a:r>
              <a:rPr lang="en-US" sz="2700" smtClean="0">
                <a:latin typeface="Times New Roman" pitchFamily="18" charset="0"/>
                <a:cs typeface="Times New Roman" pitchFamily="18" charset="0"/>
              </a:rPr>
              <a:t>Katastrofe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smtClean="0">
                <a:latin typeface="Times New Roman" pitchFamily="18" charset="0"/>
                <a:cs typeface="Times New Roman" pitchFamily="18" charset="0"/>
              </a:rPr>
              <a:t>koje su najviše koštale industriju osiguranja širom sveta u periodu 1970. - 2014. godina (u milijardama USD)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31122"/>
              </p:ext>
            </p:extLst>
          </p:nvPr>
        </p:nvGraphicFramePr>
        <p:xfrm>
          <a:off x="457200" y="4313"/>
          <a:ext cx="4937760" cy="6738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</a:tblGrid>
              <a:tr h="3715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redni broj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Katastrofa (godina)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Osigurani gubitak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8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Uragan Katrina (2005)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76,254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52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Zemljotres/cunami u Japanu (2011)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35,735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8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Uragan Sendi (2012)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35,000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8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Uragan Endrju (2002)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26,180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47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Teroristički napad na Njujork i Vašington (2001)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24,349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52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Zemljotres u Nortridžu (1994)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21,685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8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Uragan Ajk (2008)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21,585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8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Uragan Ivan (2004)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15,672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52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Poplave na Tajlandu (2011)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15.315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52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Zemljotres na Novom Zelandu (2011)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15,315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8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Uragan Vilma (2005)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14,772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8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Uragan Rita (2005)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11,869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52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Suša kukuruznih polja u SAD (2012)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11,000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8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Uragan Čarli (2004)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9,784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8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Tajfun Mirel (1991)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9,517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8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Uragan Hugo (1989)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8,467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52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Zemljotres u Čileu (2010)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8,421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8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Oluja Dorija (1990)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8,205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8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Oluja Lotar (1999)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7,994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8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Oluje širom SAD (2011)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1111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7,453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410200" y="62484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200">
                <a:solidFill>
                  <a:srgbClr val="1F497D">
                    <a:lumMod val="60000"/>
                    <a:lumOff val="40000"/>
                  </a:srgbClr>
                </a:solidFill>
              </a:rPr>
              <a:t>Swiss Re, Natural Catastrophes and Man-Made Disasters </a:t>
            </a:r>
          </a:p>
          <a:p>
            <a:pPr lvl="0"/>
            <a:r>
              <a:rPr lang="en-US" sz="1200">
                <a:solidFill>
                  <a:srgbClr val="1F497D">
                    <a:lumMod val="60000"/>
                    <a:lumOff val="40000"/>
                  </a:srgbClr>
                </a:solidFill>
              </a:rPr>
              <a:t>(years 2003 to 2012), http://www.swissre. com/ sigma/, </a:t>
            </a:r>
            <a:endParaRPr lang="en-US" sz="120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63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smtClean="0">
                <a:latin typeface="Times New Roman" pitchFamily="18" charset="0"/>
                <a:cs typeface="Times New Roman" pitchFamily="18" charset="0"/>
              </a:rPr>
              <a:t>Odnos prema riziku od terorizma u Srbiji</a:t>
            </a:r>
            <a:endParaRPr lang="sr-Latn-R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sr-Latn-RS" sz="160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vi-VN" sz="1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Đenerali osiguranju u Srbiji kažu da već nekoliko godina imaju osiguranje od terorističkih napada, i da su te polise namenjene i pravnim i fizičkim licima ali ih kupuju uglavnom velike strane kompanije kojih je među klijentima ovog osiguravača više desetina.</a:t>
            </a:r>
          </a:p>
          <a:p>
            <a:pPr marL="0" indent="0">
              <a:buNone/>
            </a:pPr>
            <a:endParaRPr lang="vi-VN" sz="160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vi-VN" sz="1600">
                <a:latin typeface="Times New Roman" pitchFamily="18" charset="0"/>
                <a:cs typeface="Times New Roman" pitchFamily="18" charset="0"/>
              </a:rPr>
              <a:t>U Uniqa osiguranju kažu da takav rizik mogu da ugovore samo pravna lica, i to čine uglavnom strane kompanije koje ovu vrstu osiguranja imaju ugovorenu svuda gde posluju u svetu.</a:t>
            </a:r>
          </a:p>
          <a:p>
            <a:pPr marL="0" indent="0">
              <a:buNone/>
            </a:pPr>
            <a:endParaRPr lang="vi-VN" sz="16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vi-VN" sz="160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vi-VN" sz="1600">
                <a:latin typeface="Times New Roman" pitchFamily="18" charset="0"/>
                <a:cs typeface="Times New Roman" pitchFamily="18" charset="0"/>
              </a:rPr>
              <a:t>U Dunav osiguranju objašnjavaju da osigur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č ni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је 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zi d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ispl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ti n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kn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du z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št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tu, pr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uzr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nu s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m ili t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rizm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m izvrš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nim 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d lic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оја 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lu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ј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u iz p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litičkih p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bud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u im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ili u v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zi s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bil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kv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rg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niz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јо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m ili 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d lic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оја 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lu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ј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u iz p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litičkih p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bud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visn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о о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d bil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kv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е о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rg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niz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sr-Cyrl-RS" sz="1600">
                <a:latin typeface="Times New Roman" pitchFamily="18" charset="0"/>
                <a:cs typeface="Times New Roman" pitchFamily="18" charset="0"/>
              </a:rPr>
              <a:t>је. </a:t>
            </a:r>
            <a:r>
              <a:rPr lang="vi-VN" sz="1600">
                <a:latin typeface="Times New Roman" pitchFamily="18" charset="0"/>
                <a:cs typeface="Times New Roman" pitchFamily="18" charset="0"/>
              </a:rPr>
              <a:t>Oni navode Zakon o obligacionim odnosima koji propisuje da za štetu nastalu smrću, telesnom povredom ili oštećenjem, odnosno uništenjem imovine fizičkog lica usled akata nasilja ili terora, kao i prilikom javnih demonstracija i manifestacija, odgovara država čiji su organi po važećim propisima bili dužni da spreče takvu štetu.</a:t>
            </a:r>
            <a:endParaRPr lang="sr-Latn-RS" sz="1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23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smtClean="0">
                <a:latin typeface="Times New Roman" pitchFamily="18" charset="0"/>
                <a:cs typeface="Times New Roman" pitchFamily="18" charset="0"/>
              </a:rPr>
              <a:t>Terorizam i drugi uzroci smrti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14736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6400800"/>
            <a:ext cx="6295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1200" u="sng" smtClean="0">
                <a:solidFill>
                  <a:prstClr val="black"/>
                </a:solidFill>
                <a:hlinkClick r:id="rId3"/>
              </a:rPr>
              <a:t>http://www.statista.com/statistics/202871/number-of-fatalities-by-terrorist-attacks-worldwide/</a:t>
            </a:r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251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Zemlje sa najćim indeksom rizika terorizma (GTI)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996071"/>
              </p:ext>
            </p:extLst>
          </p:nvPr>
        </p:nvGraphicFramePr>
        <p:xfrm>
          <a:off x="457200" y="1219200"/>
          <a:ext cx="82296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6248399"/>
            <a:ext cx="6310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u="sng" smtClean="0">
                <a:solidFill>
                  <a:srgbClr val="0070C0"/>
                </a:solidFill>
              </a:rPr>
              <a:t>http://economicsandpeace.org/wp-content/uploads/2015/11/Global-Terrorism-Index-2015.pdf, </a:t>
            </a:r>
            <a:endParaRPr lang="en-US" sz="1200" u="sng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311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95400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smtClean="0">
                <a:solidFill>
                  <a:srgbClr val="111111"/>
                </a:solidFill>
                <a:latin typeface="Times New Roman"/>
                <a:ea typeface="Calibri"/>
                <a:cs typeface="Times New Roman"/>
              </a:rPr>
              <a:t>Broj terorističkih napada širom sveta u periodu 2006-2014. godina</a:t>
            </a:r>
            <a:r>
              <a:rPr lang="en-US" smtClean="0">
                <a:ea typeface="Calibri"/>
                <a:cs typeface="Times New Roman"/>
              </a:rPr>
              <a:t/>
            </a:r>
            <a:br>
              <a:rPr lang="en-US" smtClean="0">
                <a:ea typeface="Calibri"/>
                <a:cs typeface="Times New Roman"/>
              </a:rPr>
            </a:br>
            <a:r>
              <a:rPr lang="en-US" sz="1600" smtClean="0">
                <a:ea typeface="Calibri"/>
                <a:cs typeface="Times New Roman"/>
              </a:rPr>
              <a:t/>
            </a:r>
            <a:br>
              <a:rPr lang="en-US" sz="1600" smtClean="0">
                <a:ea typeface="Calibri"/>
                <a:cs typeface="Times New Roman"/>
              </a:rPr>
            </a:br>
            <a:endParaRPr lang="en-US" sz="1600"/>
          </a:p>
        </p:txBody>
      </p:sp>
      <p:pic>
        <p:nvPicPr>
          <p:cNvPr id="4" name="Content Placeholder 3" descr="broj teror napada 07-14.bmp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873883"/>
            <a:ext cx="8143931" cy="3571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0" y="5486400"/>
            <a:ext cx="6248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1200" u="sng">
                <a:solidFill>
                  <a:prstClr val="black"/>
                </a:solidFill>
                <a:hlinkClick r:id="rId3"/>
              </a:rPr>
              <a:t>http://www.statista.com/statistics/202864/number-of-terrorist-attacks-worldwide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1224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714504"/>
          </a:xfrm>
        </p:spPr>
        <p:txBody>
          <a:bodyPr>
            <a:normAutofit fontScale="90000"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Broj poginulih usled terorističkih napada širom sveta u periodu 2006-2014. godina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smtClean="0">
                <a:latin typeface="Times New Roman" pitchFamily="18" charset="0"/>
                <a:cs typeface="Times New Roman" pitchFamily="18" charset="0"/>
              </a:rPr>
            </a:br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6761" y="1834610"/>
            <a:ext cx="6990477" cy="40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19200" y="60198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sr-Latn-CS" sz="1200" u="sng">
                <a:solidFill>
                  <a:prstClr val="black"/>
                </a:solidFill>
                <a:hlinkClick r:id="rId3"/>
              </a:rPr>
              <a:t>http://www.statista.com/statistics/202871/number-of-fatalities-by-terrorist-attacks-worldwide/</a:t>
            </a:r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74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CS" sz="3200" smtClean="0">
                <a:latin typeface="Times New Roman" pitchFamily="18" charset="0"/>
                <a:cs typeface="Times New Roman" pitchFamily="18" charset="0"/>
              </a:rPr>
              <a:t>Procenat ukupnog broja poginulih od terorizma u 2014. godini po državama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758138" cy="4499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6046"/>
                <a:gridCol w="2586046"/>
                <a:gridCol w="2586046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 b="1">
                          <a:latin typeface="Times New Roman"/>
                          <a:ea typeface="Calibri"/>
                          <a:cs typeface="Times New Roman"/>
                        </a:rPr>
                        <a:t>redni broj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 b="1">
                          <a:latin typeface="Times New Roman"/>
                          <a:ea typeface="Calibri"/>
                          <a:cs typeface="Times New Roman"/>
                        </a:rPr>
                        <a:t>država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 b="1">
                          <a:latin typeface="Times New Roman"/>
                          <a:ea typeface="Calibri"/>
                          <a:cs typeface="Times New Roman"/>
                        </a:rPr>
                        <a:t>procenat ukupnog broja poginulih od terorizma u 2014. godini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Irak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30,4%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Nigerija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23%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Avganistan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13,8%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ostatak sveta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12,3%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Pakistan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5,4%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Sirija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5,2%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Somalija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2,5%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Ukrajina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2%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Jemen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2%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10.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Cenralnoafrička Republika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1,8%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11.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Južni Sudan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1,7%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60960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u="sng">
                <a:solidFill>
                  <a:prstClr val="black"/>
                </a:solidFill>
                <a:hlinkClick r:id="rId2"/>
              </a:rPr>
              <a:t>http://www.statista.com/statistics/377061/countries-with-the-highest-number-of-deaths-by-terrorism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66879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CS" sz="3200" smtClean="0">
                <a:latin typeface="Times New Roman" pitchFamily="18" charset="0"/>
                <a:cs typeface="Times New Roman" pitchFamily="18" charset="0"/>
              </a:rPr>
              <a:t>Broj terorističkih napada po regionima u 2014. godini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43049"/>
          <a:ext cx="7972452" cy="3665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7484"/>
                <a:gridCol w="2657484"/>
                <a:gridCol w="2657484"/>
              </a:tblGrid>
              <a:tr h="3279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 b="1">
                          <a:latin typeface="Times New Roman"/>
                          <a:ea typeface="Calibri"/>
                          <a:cs typeface="Times New Roman"/>
                        </a:rPr>
                        <a:t>redni broj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 b="1">
                          <a:latin typeface="Times New Roman"/>
                          <a:ea typeface="Calibri"/>
                          <a:cs typeface="Times New Roman"/>
                        </a:rPr>
                        <a:t>region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 b="1">
                          <a:latin typeface="Times New Roman"/>
                          <a:ea typeface="Calibri"/>
                          <a:cs typeface="Times New Roman"/>
                        </a:rPr>
                        <a:t>broj napada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Bliski istok i Severna Afrika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5,580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Južna Azija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4,320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Sub-saharska Afrika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1,626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Azija-Pacifik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831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Rusija i zemlje bivše SSSR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450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Evropa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290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Južna Amerika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243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SevernaAmerika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CentralnaAmerika i Karibi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5867400"/>
            <a:ext cx="46047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1200" u="sng" smtClean="0">
                <a:solidFill>
                  <a:prstClr val="black"/>
                </a:solidFill>
                <a:hlinkClick r:id="rId2"/>
              </a:rPr>
              <a:t>http://www.statista.com/statistics/489581/terrorist-attacks-by-region/</a:t>
            </a:r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84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CS" sz="3200" smtClean="0">
                <a:latin typeface="Times New Roman" pitchFamily="18" charset="0"/>
                <a:cs typeface="Times New Roman" pitchFamily="18" charset="0"/>
              </a:rPr>
              <a:t>Broj terorističkih napada po državama u 2014. godini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972452" cy="3400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7484"/>
                <a:gridCol w="2657484"/>
                <a:gridCol w="2657484"/>
              </a:tblGrid>
              <a:tr h="4857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/>
                        <a:t>redni broj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/>
                        <a:t>država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/>
                        <a:t>broj napada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57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/>
                        <a:t>1.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/>
                        <a:t>Irak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/>
                        <a:t>3,370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57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/>
                        <a:t>2.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/>
                        <a:t>Pakistan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/>
                        <a:t>1,821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57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/>
                        <a:t>3.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/>
                        <a:t>Avganistan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/>
                        <a:t>1,591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57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/>
                        <a:t>4.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/>
                        <a:t>Indija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/>
                        <a:t>763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57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/>
                        <a:t>5.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/>
                        <a:t>Nigerija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/>
                        <a:t>662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57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/>
                        <a:t>6.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/>
                        <a:t>Sirija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200"/>
                        <a:t>232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5410200"/>
            <a:ext cx="4686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1200" u="sng" smtClean="0">
                <a:solidFill>
                  <a:prstClr val="black"/>
                </a:solidFill>
                <a:hlinkClick r:id="rId2"/>
              </a:rPr>
              <a:t>http://www.statista.com/statistics/236983/terrorist-attacks-by-country/</a:t>
            </a:r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143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4_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1411</Words>
  <Application>Microsoft Office PowerPoint</Application>
  <PresentationFormat>On-screen Show (4:3)</PresentationFormat>
  <Paragraphs>432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Office Theme</vt:lpstr>
      <vt:lpstr>Office tema</vt:lpstr>
      <vt:lpstr>2_Office tema</vt:lpstr>
      <vt:lpstr>3_Office tema</vt:lpstr>
      <vt:lpstr>6_Office tema</vt:lpstr>
      <vt:lpstr>7_Office tema</vt:lpstr>
      <vt:lpstr>8_Office tema</vt:lpstr>
      <vt:lpstr>9_Office tema</vt:lpstr>
      <vt:lpstr>10_Office tema</vt:lpstr>
      <vt:lpstr>12_Office tema</vt:lpstr>
      <vt:lpstr>13_Office tema</vt:lpstr>
      <vt:lpstr>11_Office tema</vt:lpstr>
      <vt:lpstr>14_Office tema</vt:lpstr>
      <vt:lpstr>UPRAVLJANJE KATASTROFALNIM RIZICIMA SA POSEBNIM OSVRTOM NA RIZIKE OD TERORIZMA VOJINOVIĆ ŽELJKO SEDLAK OTILIJA STOJIC DRAGAN </vt:lpstr>
      <vt:lpstr>Katastrofe koje su najviše koštale industriju osiguranja širom sveta u periodu 1970. - 2014. godina (u milijardama USD)</vt:lpstr>
      <vt:lpstr>Terorizam i drugi uzroci smrti</vt:lpstr>
      <vt:lpstr>Zemlje sa najćim indeksom rizika terorizma (GTI)</vt:lpstr>
      <vt:lpstr>Broj terorističkih napada širom sveta u periodu 2006-2014. godina  </vt:lpstr>
      <vt:lpstr>Broj poginulih usled terorističkih napada širom sveta u periodu 2006-2014. godina </vt:lpstr>
      <vt:lpstr>Procenat ukupnog broja poginulih od terorizma u 2014. godini po državama</vt:lpstr>
      <vt:lpstr>Broj terorističkih napada po regionima u 2014. godini</vt:lpstr>
      <vt:lpstr>Broj terorističkih napada po državama u 2014. godini</vt:lpstr>
      <vt:lpstr>Najveći teroristički napadi u 2014. godini po broju poginulih</vt:lpstr>
      <vt:lpstr>Globalni ekonomski troškovi terorizma u periodu 2000-2014. godina (u milijardama USD) </vt:lpstr>
      <vt:lpstr>Top 10 napadanih država od strane terorizma pre i posle 11.9.2001. godine</vt:lpstr>
      <vt:lpstr>Procenjeni gubitak tržišta osiguranja 11.9.2001. godine zbog terorističkog napada na Svetski trgovinski centar (u milijardama USD)</vt:lpstr>
      <vt:lpstr>Prosečna šteta terorističkog napada u USD u periodu 2007-2014. godina i procentualni rast vrednosti štete u odnosu na 2006. godinu</vt:lpstr>
      <vt:lpstr>Gubitak osiguravajućih kompanija usled terorističkog napada na SAD 11.9.2001. (u milionima USD) </vt:lpstr>
      <vt:lpstr>TRIA sporazum u prvih tri godine svog postojanja</vt:lpstr>
      <vt:lpstr>Koliko su stanovnici Velike Britanije zabrinuti povodom terorizma</vt:lpstr>
      <vt:lpstr>Šeme funkcionisanja terorističkih organizacija</vt:lpstr>
      <vt:lpstr>RIZIK TERORIZMA U SRBIJI</vt:lpstr>
      <vt:lpstr>Odnos prema riziku od terorizma u Srbiji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IMPORTANCE OF MANAGING CATASTROPHIC AND ESPECIALLY TERRORISM RISKS</dc:title>
  <dc:creator>zeljko vojinovic</dc:creator>
  <cp:lastModifiedBy>zeks</cp:lastModifiedBy>
  <cp:revision>15</cp:revision>
  <dcterms:created xsi:type="dcterms:W3CDTF">2006-08-16T00:00:00Z</dcterms:created>
  <dcterms:modified xsi:type="dcterms:W3CDTF">2016-05-18T19:05:04Z</dcterms:modified>
</cp:coreProperties>
</file>