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1" r:id="rId4"/>
    <p:sldId id="259" r:id="rId5"/>
    <p:sldId id="262" r:id="rId6"/>
    <p:sldId id="258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ksport%20steta%20maj%202017\baz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r-Latn-ME" sz="1200" baseline="0" dirty="0"/>
              <a:t>Raspodjela broja nastalih </a:t>
            </a:r>
            <a:r>
              <a:rPr lang="sr-Latn-ME" sz="1200" baseline="0" dirty="0" smtClean="0"/>
              <a:t>šteta </a:t>
            </a:r>
            <a:r>
              <a:rPr lang="sr-Latn-ME" sz="1200" baseline="0" dirty="0"/>
              <a:t>po mjesecima</a:t>
            </a:r>
            <a:endParaRPr lang="en-US" sz="1200" dirty="0"/>
          </a:p>
        </c:rich>
      </c:tx>
      <c:layout>
        <c:manualLayout>
          <c:xMode val="edge"/>
          <c:yMode val="edge"/>
          <c:x val="0.26811781449853972"/>
          <c:y val="0"/>
        </c:manualLayout>
      </c:layout>
    </c:title>
    <c:plotArea>
      <c:layout>
        <c:manualLayout>
          <c:layoutTarget val="inner"/>
          <c:xMode val="edge"/>
          <c:yMode val="edge"/>
          <c:x val="0.15059973753280845"/>
          <c:y val="0.12632326619549916"/>
          <c:w val="0.78609552712160979"/>
          <c:h val="0.6117367404546130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7777777777777796E-3"/>
                  <c:y val="-6.7927967337416181E-3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'PO mjesecima datum nastanka ste'!$H$13:$H$24</c:f>
              <c:strCache>
                <c:ptCount val="12"/>
                <c:pt idx="0">
                  <c:v>januar</c:v>
                </c:pt>
                <c:pt idx="1">
                  <c:v>februar</c:v>
                </c:pt>
                <c:pt idx="2">
                  <c:v>mart</c:v>
                </c:pt>
                <c:pt idx="3">
                  <c:v>april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avgust</c:v>
                </c:pt>
                <c:pt idx="8">
                  <c:v>septembar</c:v>
                </c:pt>
                <c:pt idx="9">
                  <c:v>oktobar</c:v>
                </c:pt>
                <c:pt idx="10">
                  <c:v>novembar</c:v>
                </c:pt>
                <c:pt idx="11">
                  <c:v>decembar</c:v>
                </c:pt>
              </c:strCache>
            </c:strRef>
          </c:cat>
          <c:val>
            <c:numRef>
              <c:f>'PO mjesecima datum nastanka ste'!$J$13:$J$24</c:f>
              <c:numCache>
                <c:formatCode>0.00%</c:formatCode>
                <c:ptCount val="12"/>
                <c:pt idx="0">
                  <c:v>5.5561526061257388E-2</c:v>
                </c:pt>
                <c:pt idx="1">
                  <c:v>6.8350349274583555E-2</c:v>
                </c:pt>
                <c:pt idx="2">
                  <c:v>8.0064481461579809E-2</c:v>
                </c:pt>
                <c:pt idx="3">
                  <c:v>9.5647501343363792E-2</c:v>
                </c:pt>
                <c:pt idx="4">
                  <c:v>8.7479849543256341E-2</c:v>
                </c:pt>
                <c:pt idx="5">
                  <c:v>9.9731327243417545E-2</c:v>
                </c:pt>
                <c:pt idx="6">
                  <c:v>8.7694787748522296E-2</c:v>
                </c:pt>
                <c:pt idx="7">
                  <c:v>8.7909725953788292E-2</c:v>
                </c:pt>
                <c:pt idx="8">
                  <c:v>8.0171950564212807E-2</c:v>
                </c:pt>
                <c:pt idx="9">
                  <c:v>8.425577646426656E-2</c:v>
                </c:pt>
                <c:pt idx="10">
                  <c:v>8.7909725953788292E-2</c:v>
                </c:pt>
                <c:pt idx="11">
                  <c:v>8.5222998387963503E-2</c:v>
                </c:pt>
              </c:numCache>
            </c:numRef>
          </c:val>
        </c:ser>
        <c:dLbls/>
        <c:gapWidth val="37"/>
        <c:axId val="61146240"/>
        <c:axId val="61147776"/>
      </c:barChart>
      <c:catAx>
        <c:axId val="61146240"/>
        <c:scaling>
          <c:orientation val="minMax"/>
        </c:scaling>
        <c:axPos val="b"/>
        <c:tickLblPos val="nextTo"/>
        <c:crossAx val="61147776"/>
        <c:crossesAt val="0"/>
        <c:auto val="1"/>
        <c:lblAlgn val="ctr"/>
        <c:lblOffset val="100"/>
      </c:catAx>
      <c:valAx>
        <c:axId val="6114777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.00%" sourceLinked="0"/>
        <c:tickLblPos val="nextTo"/>
        <c:crossAx val="61146240"/>
        <c:crosses val="autoZero"/>
        <c:crossBetween val="between"/>
      </c:valAx>
    </c:plotArea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33F4-C168-4AFE-8297-BBDC67677BDA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520A-04D1-41CE-AF8B-50811BB93AC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30561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E631-ABC7-4964-BA73-0CF8F79C9D92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C1275-91A7-442A-AAB5-5A7BA6C7908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33559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8D76E-C2CA-4E94-B742-F20879C83778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4C87D-5B99-4C57-99EA-5454C929751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00874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6947E-65DF-4443-B28B-D45BA1CD2A9F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027AF-D4B8-4727-9D45-7175BF2F4E4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61777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F5B3-B6EA-4F0A-8DF6-1C94AC285564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302E-8633-48AC-8DAF-AB95EEB4E0C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59871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50FC-AF3B-4EF1-97FD-95AAFC4A1BD2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2FC9C-67F4-4A9B-BAD3-039300F77A8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32669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6ADFE-AB67-4431-9AC8-CFC0EBD295BB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C7BA9-8E24-48A9-B4A2-4668B3E3B67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47636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E925-9740-4454-B341-58F217326C40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BB404-D85F-4628-9B0E-0DFA7B9950F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64807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08D65-5D84-48B4-B815-30BF40C5FCA0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E010-39C1-4488-A6C9-F7CBAE36C58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96484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54BE-C2D3-485D-B197-0554349FF44E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0E40D6-D8CC-4DD1-B677-4FF9610635C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5594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39E2-D245-40E4-AAD8-3D71363DD5D1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DD75-1630-4F0E-98E6-0CD9D4A7AA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88161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C445A0-250A-4EAB-830E-85C25AE7985A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cap="all" spc="200" baseline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1DDC08-4DDB-461D-B284-116A526FA33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75" r:id="rId2"/>
    <p:sldLayoutId id="2147484083" r:id="rId3"/>
    <p:sldLayoutId id="2147484076" r:id="rId4"/>
    <p:sldLayoutId id="2147484077" r:id="rId5"/>
    <p:sldLayoutId id="2147484078" r:id="rId6"/>
    <p:sldLayoutId id="2147484079" r:id="rId7"/>
    <p:sldLayoutId id="2147484084" r:id="rId8"/>
    <p:sldLayoutId id="2147484085" r:id="rId9"/>
    <p:sldLayoutId id="2147484080" r:id="rId10"/>
    <p:sldLayoutId id="21474840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10200"/>
            <a:ext cx="6629400" cy="1143000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s-Latn-BA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s-Latn-BA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Latn-BA" sz="2100" dirty="0" smtClean="0"/>
              <a:t>Boris Šaban</a:t>
            </a:r>
            <a:endParaRPr lang="bs-Latn-BA" sz="2100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Latn-BA" sz="1700" dirty="0"/>
              <a:t>Udruženje-Nacionalni biro osiguravača Crne Gore</a:t>
            </a:r>
            <a:endParaRPr sz="17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2520280" cy="1255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09320" y="2286000"/>
            <a:ext cx="7467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sr-Latn-ME" altLang="sr-Latn-RS" sz="1600" b="1" dirty="0"/>
              <a:t>IZAZOVI I PERSPEKTIVE RAZVOJA TRŽIŠTA OSIGURANJA –</a:t>
            </a:r>
          </a:p>
          <a:p>
            <a:pPr algn="ctr"/>
            <a:r>
              <a:rPr lang="sr-Latn-ME" altLang="sr-Latn-RS" sz="1600" b="1" dirty="0"/>
              <a:t>15 GODINA </a:t>
            </a:r>
            <a:r>
              <a:rPr lang="sr-Latn-ME" altLang="sr-Latn-RS" sz="1600" b="1" dirty="0" smtClean="0"/>
              <a:t>POSLIJE</a:t>
            </a:r>
          </a:p>
          <a:p>
            <a:pPr algn="ctr"/>
            <a:endParaRPr lang="sr-Latn-ME" altLang="sr-Latn-RS" sz="1600" b="1" dirty="0"/>
          </a:p>
          <a:p>
            <a:pPr algn="ctr"/>
            <a:r>
              <a:rPr lang="sr-Latn-ME" altLang="sr-Latn-RS" sz="1600" b="1" dirty="0" smtClean="0"/>
              <a:t>Zlatibor, </a:t>
            </a:r>
            <a:r>
              <a:rPr lang="sr-Latn-ME" altLang="sr-Latn-RS" sz="1600" b="1" dirty="0"/>
              <a:t>maj 2017.</a:t>
            </a:r>
            <a:endParaRPr lang="sr-Latn-ME" altLang="sr-Latn-RS" sz="1600" dirty="0"/>
          </a:p>
        </p:txBody>
      </p:sp>
      <p:sp>
        <p:nvSpPr>
          <p:cNvPr id="5" name="Rectangle 4"/>
          <p:cNvSpPr/>
          <p:nvPr/>
        </p:nvSpPr>
        <p:spPr>
          <a:xfrm>
            <a:off x="538480" y="36576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Latn-M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Značaj statistike za razvoj  tržišta osiguranja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325" y="365125"/>
            <a:ext cx="7712075" cy="549275"/>
          </a:xfrm>
        </p:spPr>
        <p:txBody>
          <a:bodyPr/>
          <a:lstStyle/>
          <a:p>
            <a:pPr>
              <a:defRPr/>
            </a:pPr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Statistički podaci o ao tržištu u cg – 2016.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34801056"/>
              </p:ext>
            </p:extLst>
          </p:nvPr>
        </p:nvGraphicFramePr>
        <p:xfrm>
          <a:off x="838200" y="1371600"/>
          <a:ext cx="7315200" cy="382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5747266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7432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5400" dirty="0" smtClean="0"/>
              <a:t>Hvala na pažnji! </a:t>
            </a:r>
            <a:endParaRPr lang="sr-Latn-ME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721866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  <p:extLst>
      <p:ext uri="{BB962C8B-B14F-4D97-AF65-F5344CB8AC3E}">
        <p14:creationId xmlns:p14="http://schemas.microsoft.com/office/powerpoint/2010/main" xmlns="" val="358635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777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ME" altLang="sr-Latn-RS" sz="2400" dirty="0" smtClean="0"/>
              <a:t/>
            </a:r>
            <a:br>
              <a:rPr lang="sr-Latn-ME" altLang="sr-Latn-RS" sz="2400" dirty="0" smtClean="0"/>
            </a:br>
            <a:r>
              <a:rPr lang="en-US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sr-Latn-ME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en-US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altLang="sr-Latn-R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</a:t>
            </a:r>
            <a:r>
              <a:rPr lang="en-US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altLang="sr-Latn-R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neophodna</a:t>
            </a:r>
            <a:r>
              <a:rPr lang="en-US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sr-Latn-R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r>
              <a:rPr lang="en-US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sr-Latn-R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sr-Latn-ME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</a:t>
            </a:r>
            <a:r>
              <a:rPr lang="en-US" altLang="sr-Latn-R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r-Latn-ME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en-US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en-US" altLang="sr-Latn-RS" dirty="0"/>
              <a:t/>
            </a:r>
            <a:br>
              <a:rPr lang="en-US" altLang="sr-Latn-RS" dirty="0"/>
            </a:br>
            <a:endParaRPr lang="en-US" altLang="sr-Latn-R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r-Latn-RS" altLang="sr-Latn-RS" sz="18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sr-Latn-RS" altLang="sr-Latn-RS" sz="1800" dirty="0" smtClean="0"/>
              <a:t>Osiguranje bez statistike</a:t>
            </a:r>
            <a:r>
              <a:rPr lang="sr-Latn-ME" altLang="sr-Latn-RS" sz="1800" dirty="0" smtClean="0"/>
              <a:t> ja kao l</a:t>
            </a:r>
            <a:r>
              <a:rPr lang="en-US" altLang="sr-Latn-RS" sz="1800" dirty="0" err="1" smtClean="0"/>
              <a:t>utanje</a:t>
            </a:r>
            <a:r>
              <a:rPr lang="en-US" altLang="sr-Latn-RS" sz="1800" dirty="0" smtClean="0"/>
              <a:t> u </a:t>
            </a:r>
            <a:r>
              <a:rPr lang="en-US" altLang="sr-Latn-RS" sz="1800" dirty="0" err="1" smtClean="0"/>
              <a:t>magli</a:t>
            </a:r>
            <a:r>
              <a:rPr lang="en-US" altLang="sr-Latn-RS" sz="1800" dirty="0" smtClean="0"/>
              <a:t> bez </a:t>
            </a:r>
            <a:r>
              <a:rPr lang="en-US" altLang="sr-Latn-RS" sz="1800" dirty="0" err="1" smtClean="0"/>
              <a:t>pouzdanih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informacija</a:t>
            </a:r>
            <a:r>
              <a:rPr lang="en-US" altLang="sr-Latn-RS" sz="1800" dirty="0" smtClean="0"/>
              <a:t> o </a:t>
            </a:r>
            <a:r>
              <a:rPr lang="sr-Latn-ME" altLang="sr-Latn-RS" sz="1800" dirty="0" smtClean="0"/>
              <a:t>cilju</a:t>
            </a:r>
            <a:endParaRPr lang="en-US" altLang="sr-Latn-RS" sz="18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n-US" altLang="sr-Latn-RS" sz="1800" dirty="0" err="1" smtClean="0"/>
              <a:t>Tr</a:t>
            </a:r>
            <a:r>
              <a:rPr lang="sr-Latn-ME" altLang="sr-Latn-RS" sz="1800" dirty="0" smtClean="0"/>
              <a:t>ž</a:t>
            </a:r>
            <a:r>
              <a:rPr lang="en-US" altLang="sr-Latn-RS" sz="1800" dirty="0" err="1" smtClean="0"/>
              <a:t>i</a:t>
            </a:r>
            <a:r>
              <a:rPr lang="sr-Latn-ME" altLang="sr-Latn-RS" sz="1800" dirty="0" smtClean="0"/>
              <a:t>š</a:t>
            </a:r>
            <a:r>
              <a:rPr lang="en-US" altLang="sr-Latn-RS" sz="1800" dirty="0" err="1" smtClean="0"/>
              <a:t>na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statistika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predstavlja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kvalitetnu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osnovu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za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</a:t>
            </a:r>
            <a:r>
              <a:rPr lang="sr-Latn-ME" altLang="sr-Latn-RS" sz="1800" dirty="0" smtClean="0"/>
              <a:t>č</a:t>
            </a:r>
            <a:r>
              <a:rPr lang="en-US" altLang="sr-Latn-RS" sz="1800" dirty="0" err="1" smtClean="0"/>
              <a:t>etak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procesa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tarifikacije</a:t>
            </a:r>
            <a:endParaRPr lang="en-US" altLang="sr-Latn-RS" sz="18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n-US" altLang="sr-Latn-RS" sz="1800" dirty="0" err="1" smtClean="0"/>
              <a:t>Ako</a:t>
            </a:r>
            <a:r>
              <a:rPr lang="en-US" altLang="sr-Latn-RS" sz="1800" dirty="0" smtClean="0"/>
              <a:t> </a:t>
            </a:r>
            <a:r>
              <a:rPr lang="sr-Latn-ME" altLang="sr-Latn-RS" sz="1800" dirty="0" smtClean="0"/>
              <a:t>ć</a:t>
            </a:r>
            <a:r>
              <a:rPr lang="en-US" altLang="sr-Latn-RS" sz="1800" dirty="0" smtClean="0"/>
              <a:t>e se </a:t>
            </a:r>
            <a:r>
              <a:rPr lang="en-US" altLang="sr-Latn-RS" sz="1800" dirty="0" err="1" smtClean="0"/>
              <a:t>doga</a:t>
            </a:r>
            <a:r>
              <a:rPr lang="sr-Latn-RS" altLang="sr-Latn-RS" sz="1800" dirty="0"/>
              <a:t>đ</a:t>
            </a:r>
            <a:r>
              <a:rPr lang="en-US" altLang="sr-Latn-RS" sz="1800" dirty="0" err="1" smtClean="0"/>
              <a:t>aji</a:t>
            </a:r>
            <a:r>
              <a:rPr lang="en-US" altLang="sr-Latn-RS" sz="1800" dirty="0" smtClean="0"/>
              <a:t> u </a:t>
            </a:r>
            <a:r>
              <a:rPr lang="en-US" altLang="sr-Latn-RS" sz="1800" dirty="0" err="1" smtClean="0"/>
              <a:t>budu</a:t>
            </a:r>
            <a:r>
              <a:rPr lang="sr-Latn-RS" altLang="sr-Latn-RS" sz="1800" dirty="0" smtClean="0"/>
              <a:t>ć</a:t>
            </a:r>
            <a:r>
              <a:rPr lang="en-US" altLang="sr-Latn-RS" sz="1800" dirty="0" err="1" smtClean="0"/>
              <a:t>nosti</a:t>
            </a:r>
            <a:r>
              <a:rPr lang="en-US" altLang="sr-Latn-RS" sz="1800" dirty="0" smtClean="0"/>
              <a:t> de</a:t>
            </a:r>
            <a:r>
              <a:rPr lang="sr-Latn-ME" altLang="sr-Latn-RS" sz="1800" dirty="0" smtClean="0"/>
              <a:t>š</a:t>
            </a:r>
            <a:r>
              <a:rPr lang="en-US" altLang="sr-Latn-RS" sz="1800" dirty="0" err="1" smtClean="0"/>
              <a:t>avati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onako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kako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su</a:t>
            </a:r>
            <a:r>
              <a:rPr lang="en-US" altLang="sr-Latn-RS" sz="1800" dirty="0" smtClean="0"/>
              <a:t> se de</a:t>
            </a:r>
            <a:r>
              <a:rPr lang="sr-Latn-ME" altLang="sr-Latn-RS" sz="1800" dirty="0" smtClean="0"/>
              <a:t>š</a:t>
            </a:r>
            <a:r>
              <a:rPr lang="en-US" altLang="sr-Latn-RS" sz="1800" dirty="0" err="1" smtClean="0"/>
              <a:t>avali</a:t>
            </a:r>
            <a:r>
              <a:rPr lang="en-US" altLang="sr-Latn-RS" sz="1800" dirty="0" smtClean="0"/>
              <a:t> u pro</a:t>
            </a:r>
            <a:r>
              <a:rPr lang="sr-Latn-ME" altLang="sr-Latn-RS" sz="1800" dirty="0" smtClean="0"/>
              <a:t>š</a:t>
            </a:r>
            <a:r>
              <a:rPr lang="en-US" altLang="sr-Latn-RS" sz="1800" dirty="0" err="1" smtClean="0"/>
              <a:t>losti</a:t>
            </a:r>
            <a:r>
              <a:rPr lang="en-US" altLang="sr-Latn-RS" sz="1800" dirty="0" smtClean="0"/>
              <a:t>, </a:t>
            </a:r>
            <a:r>
              <a:rPr lang="en-US" altLang="sr-Latn-RS" sz="1800" dirty="0" err="1" smtClean="0"/>
              <a:t>odnosno</a:t>
            </a:r>
            <a:r>
              <a:rPr lang="sr-Latn-RS" altLang="sr-Latn-RS" sz="1800" dirty="0" smtClean="0"/>
              <a:t>,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ako</a:t>
            </a:r>
            <a:r>
              <a:rPr lang="en-US" altLang="sr-Latn-RS" sz="1800" dirty="0" smtClean="0"/>
              <a:t> je </a:t>
            </a:r>
            <a:r>
              <a:rPr lang="en-US" altLang="sr-Latn-RS" sz="1800" dirty="0" err="1" smtClean="0"/>
              <a:t>na</a:t>
            </a:r>
            <a:r>
              <a:rPr lang="sr-Latn-ME" altLang="sr-Latn-RS" sz="1800" dirty="0" smtClean="0"/>
              <a:t>š</a:t>
            </a:r>
            <a:r>
              <a:rPr lang="en-US" altLang="sr-Latn-RS" sz="1800" dirty="0" smtClean="0"/>
              <a:t>a </a:t>
            </a:r>
            <a:r>
              <a:rPr lang="en-US" altLang="sr-Latn-RS" sz="1800" dirty="0" err="1" smtClean="0"/>
              <a:t>oc</a:t>
            </a:r>
            <a:r>
              <a:rPr lang="sr-Latn-ME" altLang="sr-Latn-RS" sz="1800" dirty="0" smtClean="0"/>
              <a:t>j</a:t>
            </a:r>
            <a:r>
              <a:rPr lang="en-US" altLang="sr-Latn-RS" sz="1800" dirty="0" err="1" smtClean="0"/>
              <a:t>ena</a:t>
            </a:r>
            <a:r>
              <a:rPr lang="en-US" altLang="sr-Latn-RS" sz="1800" dirty="0" smtClean="0"/>
              <a:t> pro</a:t>
            </a:r>
            <a:r>
              <a:rPr lang="sr-Latn-ME" altLang="sr-Latn-RS" sz="1800" dirty="0" smtClean="0"/>
              <a:t>š</a:t>
            </a:r>
            <a:r>
              <a:rPr lang="en-US" altLang="sr-Latn-RS" sz="1800" dirty="0" err="1" smtClean="0"/>
              <a:t>losti</a:t>
            </a:r>
            <a:r>
              <a:rPr lang="en-US" altLang="sr-Latn-RS" sz="1800" dirty="0" smtClean="0"/>
              <a:t> ta</a:t>
            </a:r>
            <a:r>
              <a:rPr lang="sr-Latn-ME" altLang="sr-Latn-RS" sz="1800" dirty="0" smtClean="0"/>
              <a:t>č</a:t>
            </a:r>
            <a:r>
              <a:rPr lang="en-US" altLang="sr-Latn-RS" sz="1800" dirty="0" err="1" smtClean="0"/>
              <a:t>na</a:t>
            </a:r>
            <a:r>
              <a:rPr lang="en-US" altLang="sr-Latn-RS" sz="1800" dirty="0" smtClean="0"/>
              <a:t>, </a:t>
            </a:r>
            <a:r>
              <a:rPr lang="en-US" altLang="sr-Latn-RS" sz="1800" dirty="0" err="1" smtClean="0"/>
              <a:t>onda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mo</a:t>
            </a:r>
            <a:r>
              <a:rPr lang="sr-Latn-ME" altLang="sr-Latn-RS" sz="1800" dirty="0" smtClean="0"/>
              <a:t>ž</a:t>
            </a:r>
            <a:r>
              <a:rPr lang="en-US" altLang="sr-Latn-RS" sz="1800" dirty="0" smtClean="0"/>
              <a:t>emo re</a:t>
            </a:r>
            <a:r>
              <a:rPr lang="sr-Latn-ME" altLang="sr-Latn-RS" sz="1800" dirty="0" smtClean="0"/>
              <a:t>ć</a:t>
            </a:r>
            <a:r>
              <a:rPr lang="en-US" altLang="sr-Latn-RS" sz="1800" dirty="0" err="1" smtClean="0"/>
              <a:t>i</a:t>
            </a:r>
            <a:r>
              <a:rPr lang="en-US" altLang="sr-Latn-RS" sz="1800" dirty="0" smtClean="0"/>
              <a:t> da je </a:t>
            </a:r>
            <a:r>
              <a:rPr lang="en-US" altLang="sr-Latn-RS" sz="1800" dirty="0" err="1" smtClean="0"/>
              <a:t>realno</a:t>
            </a:r>
            <a:r>
              <a:rPr lang="en-US" altLang="sr-Latn-RS" sz="1800" dirty="0" smtClean="0"/>
              <a:t> to </a:t>
            </a:r>
            <a:r>
              <a:rPr lang="sr-Latn-ME" altLang="sr-Latn-RS" sz="1800" dirty="0" smtClean="0"/>
              <a:t>š</a:t>
            </a:r>
            <a:r>
              <a:rPr lang="en-US" altLang="sr-Latn-RS" sz="1800" dirty="0" smtClean="0"/>
              <a:t>to o</a:t>
            </a:r>
            <a:r>
              <a:rPr lang="sr-Latn-ME" altLang="sr-Latn-RS" sz="1800" dirty="0"/>
              <a:t>č</a:t>
            </a:r>
            <a:r>
              <a:rPr lang="en-US" altLang="sr-Latn-RS" sz="1800" dirty="0" err="1" smtClean="0"/>
              <a:t>ekujemo</a:t>
            </a:r>
            <a:endParaRPr lang="sr-Latn-ME" altLang="sr-Latn-RS" sz="18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n-US" altLang="sr-Latn-RS" sz="1800" dirty="0" err="1" smtClean="0"/>
              <a:t>Ako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statisti</a:t>
            </a:r>
            <a:r>
              <a:rPr lang="sr-Latn-ME" altLang="sr-Latn-RS" sz="1800" dirty="0"/>
              <a:t>č</a:t>
            </a:r>
            <a:r>
              <a:rPr lang="en-US" altLang="sr-Latn-RS" sz="1800" dirty="0" err="1" smtClean="0"/>
              <a:t>ki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podaci</a:t>
            </a:r>
            <a:r>
              <a:rPr lang="en-US" altLang="sr-Latn-RS" sz="1800" dirty="0" smtClean="0"/>
              <a:t> u pro</a:t>
            </a:r>
            <a:r>
              <a:rPr lang="sr-Latn-ME" altLang="sr-Latn-RS" sz="1800" dirty="0" smtClean="0"/>
              <a:t>š</a:t>
            </a:r>
            <a:r>
              <a:rPr lang="en-US" altLang="sr-Latn-RS" sz="1800" dirty="0" err="1" smtClean="0"/>
              <a:t>losti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nisu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pouzdani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onda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ni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oc</a:t>
            </a:r>
            <a:r>
              <a:rPr lang="sr-Latn-ME" altLang="sr-Latn-RS" sz="1800" dirty="0" smtClean="0"/>
              <a:t>j</a:t>
            </a:r>
            <a:r>
              <a:rPr lang="en-US" altLang="sr-Latn-RS" sz="1800" dirty="0" err="1" smtClean="0"/>
              <a:t>ena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budu</a:t>
            </a:r>
            <a:r>
              <a:rPr lang="sr-Latn-ME" altLang="sr-Latn-RS" sz="1800" dirty="0" smtClean="0"/>
              <a:t>ć</a:t>
            </a:r>
            <a:r>
              <a:rPr lang="en-US" altLang="sr-Latn-RS" sz="1800" dirty="0" err="1" smtClean="0"/>
              <a:t>nosti</a:t>
            </a:r>
            <a:r>
              <a:rPr lang="en-US" altLang="sr-Latn-RS" sz="1800" dirty="0" smtClean="0"/>
              <a:t> ne</a:t>
            </a:r>
            <a:r>
              <a:rPr lang="sr-Latn-ME" altLang="sr-Latn-RS" sz="1800" dirty="0" smtClean="0"/>
              <a:t>ć</a:t>
            </a:r>
            <a:r>
              <a:rPr lang="en-US" altLang="sr-Latn-RS" sz="1800" dirty="0" smtClean="0"/>
              <a:t>e </a:t>
            </a:r>
            <a:r>
              <a:rPr lang="en-US" altLang="sr-Latn-RS" sz="1800" dirty="0" err="1" smtClean="0"/>
              <a:t>biti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pouzdana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zato</a:t>
            </a:r>
            <a:r>
              <a:rPr lang="en-US" altLang="sr-Latn-RS" sz="1800" dirty="0" smtClean="0"/>
              <a:t> </a:t>
            </a:r>
            <a:r>
              <a:rPr lang="sr-Latn-RS" altLang="sr-Latn-RS" sz="1800" dirty="0" err="1"/>
              <a:t>š</a:t>
            </a:r>
            <a:r>
              <a:rPr lang="en-US" altLang="sr-Latn-RS" sz="1800" dirty="0" smtClean="0"/>
              <a:t>to je </a:t>
            </a:r>
            <a:r>
              <a:rPr lang="en-US" altLang="sr-Latn-RS" sz="1800" dirty="0" err="1" smtClean="0"/>
              <a:t>zasnovana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na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problemati</a:t>
            </a:r>
            <a:r>
              <a:rPr lang="sr-Latn-ME" altLang="sr-Latn-RS" sz="1800" dirty="0" smtClean="0"/>
              <a:t>č</a:t>
            </a:r>
            <a:r>
              <a:rPr lang="en-US" altLang="sr-Latn-RS" sz="1800" dirty="0" err="1" smtClean="0"/>
              <a:t>nim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podacima</a:t>
            </a:r>
            <a:endParaRPr lang="sr-Latn-RS" altLang="sr-Latn-RS" sz="1800" dirty="0" smtClean="0"/>
          </a:p>
          <a:p>
            <a:pPr eaLnBrk="1" hangingPunct="1">
              <a:buFontTx/>
              <a:buChar char="-"/>
            </a:pPr>
            <a:endParaRPr lang="en-US" altLang="sr-Latn-RS" dirty="0" smtClean="0"/>
          </a:p>
        </p:txBody>
      </p:sp>
      <p:sp>
        <p:nvSpPr>
          <p:cNvPr id="2" name="Rectangle 1"/>
          <p:cNvSpPr/>
          <p:nvPr/>
        </p:nvSpPr>
        <p:spPr>
          <a:xfrm>
            <a:off x="762000" y="565912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1575" cy="533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ME" altLang="sr-Latn-RS" dirty="0" smtClean="0"/>
              <a:t/>
            </a:r>
            <a:br>
              <a:rPr lang="sr-Latn-ME" altLang="sr-Latn-RS" dirty="0" smtClean="0"/>
            </a:br>
            <a:r>
              <a:rPr lang="sr-Latn-ME" altLang="sr-Latn-RS" dirty="0" smtClean="0"/>
              <a:t/>
            </a:r>
            <a:br>
              <a:rPr lang="sr-Latn-ME" altLang="sr-Latn-RS" dirty="0" smtClean="0"/>
            </a:br>
            <a:r>
              <a:rPr lang="en-US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sr-Latn-ME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en-US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altLang="sr-Latn-R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</a:t>
            </a:r>
            <a:r>
              <a:rPr lang="en-US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altLang="sr-Latn-R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neophodna</a:t>
            </a:r>
            <a:r>
              <a:rPr lang="en-US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sr-Latn-R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r>
              <a:rPr lang="en-US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sr-Latn-R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sr-Latn-ME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</a:t>
            </a:r>
            <a:r>
              <a:rPr lang="en-US" altLang="sr-Latn-R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r-Latn-ME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en-US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sr-Latn-ME" altLang="sr-Latn-RS" dirty="0" smtClean="0"/>
              <a:t/>
            </a:r>
            <a:br>
              <a:rPr lang="sr-Latn-ME" altLang="sr-Latn-RS" dirty="0" smtClean="0"/>
            </a:br>
            <a:r>
              <a:rPr lang="en-US" altLang="sr-Latn-RS" dirty="0"/>
              <a:t/>
            </a:r>
            <a:br>
              <a:rPr lang="en-US" altLang="sr-Latn-RS" dirty="0"/>
            </a:br>
            <a:endParaRPr lang="sr-Latn-RS" altLang="sr-Latn-R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838200"/>
            <a:ext cx="7521575" cy="403860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sr-Latn-ME" altLang="sr-Latn-RS" sz="1800" dirty="0" smtClean="0"/>
              <a:t>Osiguranje se zasniva na zakonu velikih brojeva i računu vjerovatnoće</a:t>
            </a:r>
          </a:p>
          <a:p>
            <a:pPr algn="just" eaLnBrk="1" hangingPunct="1">
              <a:buFont typeface="Arial" charset="0"/>
              <a:buChar char="•"/>
            </a:pPr>
            <a:r>
              <a:rPr lang="sr-Latn-ME" altLang="sr-Latn-RS" sz="1800" dirty="0" smtClean="0"/>
              <a:t>Statistika za potrebe osiguranja obezbjeđuje podatke o rizicima koji mogu biti predmet osiguranja i o ostvarenim rizicima</a:t>
            </a:r>
          </a:p>
          <a:p>
            <a:pPr algn="just" eaLnBrk="1" hangingPunct="1">
              <a:buFont typeface="Arial" charset="0"/>
              <a:buChar char="•"/>
            </a:pPr>
            <a:r>
              <a:rPr lang="sr-Latn-ME" altLang="sr-Latn-RS" sz="1800" dirty="0" smtClean="0"/>
              <a:t>Rizici koji nisu dostupni statističkom praćenju ne mogu biti predmet osiguranja</a:t>
            </a:r>
          </a:p>
          <a:p>
            <a:pPr algn="just" eaLnBrk="1" hangingPunct="1">
              <a:buFont typeface="Arial" charset="0"/>
              <a:buChar char="•"/>
            </a:pPr>
            <a:r>
              <a:rPr lang="sr-Latn-ME" altLang="sr-Latn-RS" sz="1800" dirty="0" smtClean="0"/>
              <a:t>Statistiku koju koristi osiguranje čine podaci nadležnog  državnog statističkog organa i podaci velikog broja drugih organa, institucija, asocijacija i sl.</a:t>
            </a:r>
          </a:p>
          <a:p>
            <a:pPr algn="just" eaLnBrk="1" hangingPunct="1">
              <a:buFont typeface="Arial" charset="0"/>
              <a:buChar char="•"/>
            </a:pPr>
            <a:r>
              <a:rPr lang="sr-Latn-RS" altLang="sr-Latn-RS" sz="1800" dirty="0" smtClean="0"/>
              <a:t>Društvu za osiguranje statistika je neophodna za početak rada, za planiranje, za praćenje realizacije poslovne politike i za korekciju tekućeg i dugoročnog rada</a:t>
            </a:r>
            <a:r>
              <a:rPr lang="sr-Latn-ME" altLang="sr-Latn-RS" sz="1800" dirty="0" smtClean="0"/>
              <a:t>	</a:t>
            </a:r>
          </a:p>
          <a:p>
            <a:pPr eaLnBrk="1" hangingPunct="1"/>
            <a:endParaRPr lang="en-US" altLang="sr-Latn-R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066800" y="5715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</a:t>
            </a:r>
            <a:r>
              <a:rPr lang="sr-Latn-M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podaci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tarifnog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21575" cy="3852863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en-US" altLang="sr-Latn-RS" dirty="0" smtClean="0"/>
              <a:t> </a:t>
            </a:r>
            <a:r>
              <a:rPr lang="en-US" altLang="sr-Latn-RS" sz="1800" dirty="0" err="1" smtClean="0"/>
              <a:t>Statisti</a:t>
            </a:r>
            <a:r>
              <a:rPr lang="sr-Latn-ME" altLang="sr-Latn-RS" sz="1800" dirty="0"/>
              <a:t>č</a:t>
            </a:r>
            <a:r>
              <a:rPr lang="en-US" altLang="sr-Latn-RS" sz="1800" dirty="0" err="1" smtClean="0"/>
              <a:t>ki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podaci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moraju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biti</a:t>
            </a:r>
            <a:r>
              <a:rPr lang="sr-Latn-RS" altLang="sr-Latn-RS" sz="1800" dirty="0" smtClean="0"/>
              <a:t>:</a:t>
            </a:r>
            <a:endParaRPr lang="sr-Latn-ME" altLang="sr-Latn-RS" sz="1800" dirty="0" smtClean="0"/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altLang="sr-Latn-RS" sz="1800" dirty="0" smtClean="0"/>
          </a:p>
          <a:p>
            <a:pPr lvl="2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r-Latn-RS" sz="1800" b="1" dirty="0" smtClean="0"/>
              <a:t>Ta</a:t>
            </a:r>
            <a:r>
              <a:rPr lang="sr-Latn-ME" altLang="sr-Latn-RS" sz="1800" b="1" dirty="0" smtClean="0"/>
              <a:t>č</a:t>
            </a:r>
            <a:r>
              <a:rPr lang="en-US" altLang="sr-Latn-RS" sz="1800" b="1" dirty="0" err="1" smtClean="0"/>
              <a:t>ni</a:t>
            </a:r>
            <a:r>
              <a:rPr lang="en-US" altLang="sr-Latn-RS" sz="1800" b="1" dirty="0" smtClean="0"/>
              <a:t> </a:t>
            </a:r>
            <a:r>
              <a:rPr lang="sr-Latn-ME" altLang="sr-Latn-RS" sz="1800" b="1" dirty="0" smtClean="0"/>
              <a:t>i</a:t>
            </a:r>
            <a:r>
              <a:rPr lang="en-US" altLang="sr-Latn-RS" sz="1800" b="1" dirty="0" smtClean="0"/>
              <a:t> </a:t>
            </a:r>
            <a:r>
              <a:rPr lang="en-US" altLang="sr-Latn-RS" sz="1800" b="1" dirty="0" err="1" smtClean="0"/>
              <a:t>pouzdani</a:t>
            </a:r>
            <a:endParaRPr lang="sr-Latn-ME" altLang="sr-Latn-RS" sz="1800" b="1" dirty="0" smtClean="0"/>
          </a:p>
          <a:p>
            <a:pPr lvl="2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r-Latn-RS" sz="1800" b="1" dirty="0" err="1" smtClean="0"/>
              <a:t>Reprezentativni</a:t>
            </a:r>
            <a:r>
              <a:rPr lang="sr-Latn-ME" altLang="sr-Latn-RS" sz="1800" b="1" dirty="0" smtClean="0"/>
              <a:t> (da bi se spriječila a</a:t>
            </a:r>
            <a:r>
              <a:rPr lang="en-US" altLang="sr-Latn-RS" sz="1800" b="1" dirty="0" err="1" smtClean="0"/>
              <a:t>simetri</a:t>
            </a:r>
            <a:r>
              <a:rPr lang="sr-Latn-ME" altLang="sr-Latn-RS" sz="1800" b="1" dirty="0"/>
              <a:t>č</a:t>
            </a:r>
            <a:r>
              <a:rPr lang="en-US" altLang="sr-Latn-RS" sz="1800" b="1" dirty="0" err="1"/>
              <a:t>nost</a:t>
            </a:r>
            <a:r>
              <a:rPr lang="en-US" altLang="sr-Latn-RS" sz="1800" b="1" dirty="0"/>
              <a:t> </a:t>
            </a:r>
            <a:r>
              <a:rPr lang="en-US" altLang="sr-Latn-RS" sz="1800" b="1" dirty="0" err="1"/>
              <a:t>informacija</a:t>
            </a:r>
            <a:r>
              <a:rPr lang="en-US" altLang="sr-Latn-RS" sz="1800" b="1" dirty="0"/>
              <a:t> </a:t>
            </a:r>
            <a:r>
              <a:rPr lang="sr-Latn-BA" altLang="sr-Latn-RS" sz="1800" b="1" dirty="0">
                <a:latin typeface="Arial" pitchFamily="34" charset="0"/>
              </a:rPr>
              <a:t>i</a:t>
            </a:r>
            <a:r>
              <a:rPr lang="en-US" altLang="sr-Latn-RS" sz="1800" b="1" dirty="0"/>
              <a:t> problem </a:t>
            </a:r>
            <a:r>
              <a:rPr lang="en-US" altLang="sr-Latn-RS" sz="1800" b="1" dirty="0" err="1"/>
              <a:t>negativne</a:t>
            </a:r>
            <a:r>
              <a:rPr lang="en-US" altLang="sr-Latn-RS" sz="1800" b="1" dirty="0"/>
              <a:t> </a:t>
            </a:r>
            <a:r>
              <a:rPr lang="en-US" altLang="sr-Latn-RS" sz="1800" b="1" dirty="0" err="1"/>
              <a:t>selekcije</a:t>
            </a:r>
            <a:r>
              <a:rPr lang="en-US" altLang="sr-Latn-RS" sz="1800" b="1" dirty="0"/>
              <a:t> u </a:t>
            </a:r>
            <a:r>
              <a:rPr lang="en-US" altLang="sr-Latn-RS" sz="1800" b="1" dirty="0" err="1" smtClean="0"/>
              <a:t>osiguranju</a:t>
            </a:r>
            <a:r>
              <a:rPr lang="sr-Latn-ME" altLang="sr-Latn-RS" sz="1800" b="1" dirty="0" smtClean="0"/>
              <a:t>)</a:t>
            </a:r>
          </a:p>
          <a:p>
            <a:pPr lvl="2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r-Latn-RS" sz="1800" b="1" dirty="0" err="1" smtClean="0"/>
              <a:t>Uporedivi</a:t>
            </a:r>
            <a:endParaRPr lang="sr-Latn-ME" altLang="sr-Latn-RS" sz="1800" b="1" dirty="0" smtClean="0"/>
          </a:p>
          <a:p>
            <a:pPr lvl="2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r-Latn-RS" sz="1800" b="1" dirty="0"/>
              <a:t>A</a:t>
            </a:r>
            <a:r>
              <a:rPr lang="sr-Latn-ME" altLang="sr-Latn-RS" sz="1800" b="1" dirty="0"/>
              <a:t>ž</a:t>
            </a:r>
            <a:r>
              <a:rPr lang="en-US" altLang="sr-Latn-RS" sz="1800" b="1" dirty="0" err="1" smtClean="0"/>
              <a:t>urirani</a:t>
            </a:r>
            <a:endParaRPr lang="en-US" altLang="sr-Latn-RS" sz="1800" b="1" dirty="0" smtClean="0"/>
          </a:p>
          <a:p>
            <a:pPr lvl="2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r-Latn-RS" sz="1800" b="1" dirty="0" err="1" smtClean="0"/>
              <a:t>Korisni</a:t>
            </a:r>
            <a:r>
              <a:rPr lang="en-US" altLang="sr-Latn-RS" sz="1800" b="1" dirty="0" smtClean="0"/>
              <a:t> (</a:t>
            </a:r>
            <a:r>
              <a:rPr lang="en-US" altLang="sr-Latn-RS" sz="1800" b="1" dirty="0" err="1" smtClean="0"/>
              <a:t>informativni</a:t>
            </a:r>
            <a:r>
              <a:rPr lang="en-US" altLang="sr-Latn-RS" sz="1800" b="1" dirty="0" smtClean="0"/>
              <a:t>)</a:t>
            </a:r>
            <a:endParaRPr lang="sr-Latn-ME" altLang="sr-Latn-RS" sz="1800" b="1" dirty="0" smtClean="0"/>
          </a:p>
          <a:p>
            <a:pPr lvl="2" algn="just" eaLnBrk="1" hangingPunct="1">
              <a:buFont typeface="Arial" panose="020B0604020202020204" pitchFamily="34" charset="0"/>
              <a:buChar char="•"/>
              <a:defRPr/>
            </a:pPr>
            <a:endParaRPr lang="sr-Latn-ME" altLang="sr-Latn-RS" sz="1800" b="1" dirty="0" smtClean="0"/>
          </a:p>
          <a:p>
            <a:pPr marL="238125" lvl="2" indent="0" algn="just" eaLnBrk="1" hangingPunct="1">
              <a:buFont typeface="Wingdings" pitchFamily="2" charset="2"/>
              <a:buNone/>
              <a:defRPr/>
            </a:pPr>
            <a:r>
              <a:rPr lang="sr-Latn-ME" altLang="sr-Latn-RS" sz="1800" b="1" dirty="0" smtClean="0"/>
              <a:t>N</a:t>
            </a:r>
            <a:r>
              <a:rPr lang="en-US" altLang="sr-Latn-RS" sz="1800" b="1" dirty="0" smtClean="0"/>
              <a:t>a </a:t>
            </a:r>
            <a:r>
              <a:rPr lang="en-US" altLang="sr-Latn-RS" sz="1800" b="1" dirty="0" err="1" smtClean="0"/>
              <a:t>taj</a:t>
            </a:r>
            <a:r>
              <a:rPr lang="en-US" altLang="sr-Latn-RS" sz="1800" b="1" dirty="0" smtClean="0"/>
              <a:t> </a:t>
            </a:r>
            <a:r>
              <a:rPr lang="en-US" altLang="sr-Latn-RS" sz="1800" b="1" dirty="0" err="1" smtClean="0"/>
              <a:t>na</a:t>
            </a:r>
            <a:r>
              <a:rPr lang="sr-Latn-ME" altLang="sr-Latn-RS" sz="1800" b="1" dirty="0" smtClean="0"/>
              <a:t>č</a:t>
            </a:r>
            <a:r>
              <a:rPr lang="en-US" altLang="sr-Latn-RS" sz="1800" b="1" dirty="0" smtClean="0"/>
              <a:t>in </a:t>
            </a:r>
            <a:r>
              <a:rPr lang="en-US" altLang="sr-Latn-RS" sz="1800" b="1" dirty="0" err="1" smtClean="0"/>
              <a:t>predstavljaju</a:t>
            </a:r>
            <a:r>
              <a:rPr lang="en-US" altLang="sr-Latn-RS" sz="1800" b="1" dirty="0" smtClean="0"/>
              <a:t> </a:t>
            </a:r>
            <a:r>
              <a:rPr lang="en-US" altLang="sr-Latn-RS" sz="1800" b="1" dirty="0" err="1" smtClean="0"/>
              <a:t>solidnu</a:t>
            </a:r>
            <a:r>
              <a:rPr lang="en-US" altLang="sr-Latn-RS" sz="1800" b="1" dirty="0" smtClean="0"/>
              <a:t> </a:t>
            </a:r>
            <a:r>
              <a:rPr lang="en-US" altLang="sr-Latn-RS" sz="1800" b="1" dirty="0" err="1" smtClean="0"/>
              <a:t>bazu</a:t>
            </a:r>
            <a:r>
              <a:rPr lang="en-US" altLang="sr-Latn-RS" sz="1800" b="1" dirty="0" smtClean="0"/>
              <a:t> za </a:t>
            </a:r>
            <a:r>
              <a:rPr lang="en-US" altLang="sr-Latn-RS" sz="1800" b="1" dirty="0" err="1" smtClean="0"/>
              <a:t>proces</a:t>
            </a:r>
            <a:r>
              <a:rPr lang="sr-Latn-ME" altLang="sr-Latn-RS" sz="1800" b="1" dirty="0"/>
              <a:t> </a:t>
            </a:r>
            <a:r>
              <a:rPr lang="en-US" altLang="sr-Latn-RS" sz="1800" b="1" dirty="0" err="1" smtClean="0"/>
              <a:t>odre</a:t>
            </a:r>
            <a:r>
              <a:rPr lang="sr-Latn-RS" altLang="sr-Latn-RS" sz="1800" b="1" dirty="0" smtClean="0"/>
              <a:t>đ</a:t>
            </a:r>
            <a:r>
              <a:rPr lang="en-US" altLang="sr-Latn-RS" sz="1800" b="1" dirty="0" err="1" smtClean="0"/>
              <a:t>ivanja</a:t>
            </a:r>
            <a:r>
              <a:rPr lang="en-US" altLang="sr-Latn-RS" sz="1800" b="1" dirty="0" smtClean="0"/>
              <a:t> </a:t>
            </a:r>
            <a:r>
              <a:rPr lang="en-US" altLang="sr-Latn-RS" sz="1800" b="1" dirty="0" err="1" smtClean="0"/>
              <a:t>premij</a:t>
            </a:r>
            <a:r>
              <a:rPr lang="sr-Latn-RS" altLang="sr-Latn-RS" sz="1800" b="1" dirty="0" smtClean="0"/>
              <a:t>a, tehničkih rezervi, rezervi, planiranja, praćenja i usmjeravanja poslovanja.</a:t>
            </a:r>
            <a:endParaRPr lang="en-US" altLang="sr-Latn-RS" sz="1800" b="1" dirty="0" smtClean="0">
              <a:latin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altLang="sr-Latn-RS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sr-Latn-R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57150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</a:t>
            </a:r>
            <a:r>
              <a:rPr 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podaci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rezultata poslovanja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852862"/>
          </a:xfrm>
        </p:spPr>
        <p:txBody>
          <a:bodyPr/>
          <a:lstStyle/>
          <a:p>
            <a:pPr eaLnBrk="1" hangingPunct="1"/>
            <a:r>
              <a:rPr lang="en-US" altLang="sr-Latn-RS" sz="2000" dirty="0" smtClean="0"/>
              <a:t> </a:t>
            </a:r>
            <a:endParaRPr lang="sr-Latn-ME" altLang="sr-Latn-RS" sz="2000" dirty="0" smtClean="0"/>
          </a:p>
          <a:p>
            <a:pPr eaLnBrk="1" hangingPunct="1"/>
            <a:r>
              <a:rPr lang="en-US" altLang="sr-Latn-RS" sz="1800" dirty="0" err="1" smtClean="0"/>
              <a:t>Statistika</a:t>
            </a:r>
            <a:r>
              <a:rPr lang="en-US" altLang="sr-Latn-RS" sz="1800" dirty="0" smtClean="0"/>
              <a:t> </a:t>
            </a:r>
            <a:r>
              <a:rPr lang="sr-Latn-RS" altLang="sr-Latn-RS" sz="1800" dirty="0" smtClean="0"/>
              <a:t>treba da omogući društvu za osiguranje:</a:t>
            </a:r>
          </a:p>
          <a:p>
            <a:pPr eaLnBrk="1" hangingPunct="1"/>
            <a:endParaRPr lang="en-US" altLang="sr-Latn-RS" sz="1800" dirty="0" smtClean="0"/>
          </a:p>
          <a:p>
            <a:pPr lvl="2" eaLnBrk="1" hangingPunct="1"/>
            <a:r>
              <a:rPr lang="sr-Latn-RS" altLang="sr-Latn-RS" sz="1800" b="1" dirty="0" smtClean="0"/>
              <a:t>Da utvrdi ostvarene rezultate poslovanja</a:t>
            </a:r>
          </a:p>
          <a:p>
            <a:pPr lvl="2" algn="just" eaLnBrk="1" hangingPunct="1"/>
            <a:r>
              <a:rPr lang="sr-Latn-RS" altLang="sr-Latn-RS" sz="1800" b="1" dirty="0" smtClean="0"/>
              <a:t>Racio brojeve i mjerodavan tehnički rezultat koji su specifični za djelatnost osiguranja</a:t>
            </a:r>
            <a:endParaRPr lang="en-US" altLang="sr-Latn-RS" sz="1800" b="1" dirty="0" smtClean="0"/>
          </a:p>
          <a:p>
            <a:pPr lvl="2" eaLnBrk="1" hangingPunct="1"/>
            <a:r>
              <a:rPr lang="sr-Latn-RS" altLang="sr-Latn-RS" sz="1800" b="1" dirty="0" smtClean="0"/>
              <a:t>Da izvrši uporednu analizu</a:t>
            </a:r>
            <a:endParaRPr lang="en-US" altLang="sr-Latn-RS" sz="1800" b="1" dirty="0" smtClean="0"/>
          </a:p>
          <a:p>
            <a:pPr lvl="2" eaLnBrk="1" hangingPunct="1"/>
            <a:r>
              <a:rPr lang="sr-Latn-RS" altLang="sr-Latn-RS" sz="1800" b="1" dirty="0" smtClean="0"/>
              <a:t>Da identifikuje sopstvene prednosti i nedostatke</a:t>
            </a:r>
            <a:endParaRPr lang="en-US" altLang="sr-Latn-RS" sz="1800" b="1" dirty="0" smtClean="0"/>
          </a:p>
          <a:p>
            <a:pPr lvl="2" algn="just" eaLnBrk="1" hangingPunct="1"/>
            <a:r>
              <a:rPr lang="sr-Latn-RS" altLang="sr-Latn-RS" sz="1800" b="1" dirty="0" smtClean="0"/>
              <a:t>Da blagovremeno izvrši potrebne korekcije u pogledu dovoljnosti tarifnih sistema, uslova osiguranja, strukture i razvoja obuhvata </a:t>
            </a:r>
            <a:endParaRPr lang="en-US" altLang="sr-Latn-RS" sz="1800" b="1" dirty="0" smtClean="0"/>
          </a:p>
          <a:p>
            <a:pPr eaLnBrk="1" hangingPunct="1"/>
            <a:r>
              <a:rPr lang="sr-Latn-RS" altLang="sr-Latn-RS" sz="2400" dirty="0" smtClean="0">
                <a:solidFill>
                  <a:srgbClr val="0070C0"/>
                </a:solidFill>
              </a:rPr>
              <a:t> </a:t>
            </a:r>
            <a:r>
              <a:rPr lang="sr-Latn-BA" altLang="sr-Latn-RS" sz="2400" dirty="0" smtClean="0">
                <a:solidFill>
                  <a:srgbClr val="0070C0"/>
                </a:solidFill>
                <a:latin typeface="Arial" charset="0"/>
              </a:rPr>
              <a:t>  </a:t>
            </a:r>
            <a:endParaRPr lang="en-US" altLang="sr-Latn-RS" sz="2400" dirty="0" smtClean="0">
              <a:solidFill>
                <a:srgbClr val="0070C0"/>
              </a:solidFill>
              <a:latin typeface="Arial" charset="0"/>
            </a:endParaRPr>
          </a:p>
          <a:p>
            <a:pPr eaLnBrk="1" hangingPunct="1"/>
            <a:endParaRPr lang="en-US" altLang="sr-Latn-RS" sz="2400" dirty="0" smtClean="0"/>
          </a:p>
          <a:p>
            <a:pPr eaLnBrk="1" hangingPunct="1"/>
            <a:endParaRPr lang="en-US" altLang="sr-Latn-R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981200" y="5671066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52400"/>
            <a:ext cx="8610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M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M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organizacije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sr-Latn-M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r-Latn-M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r-Latn-R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statistike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sr-Latn-M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osiguranju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521575" cy="4648200"/>
          </a:xfrm>
        </p:spPr>
        <p:txBody>
          <a:bodyPr/>
          <a:lstStyle/>
          <a:p>
            <a:pPr marL="514350" indent="-514350" algn="just" eaLnBrk="1" hangingPunct="1">
              <a:buFont typeface="Arial" charset="0"/>
              <a:buChar char="•"/>
            </a:pPr>
            <a:r>
              <a:rPr lang="en-US" altLang="sr-Latn-RS" sz="1800" dirty="0" err="1" smtClean="0"/>
              <a:t>Formu</a:t>
            </a:r>
            <a:r>
              <a:rPr lang="en-US" altLang="sr-Latn-RS" sz="1800" dirty="0" smtClean="0"/>
              <a:t> </a:t>
            </a:r>
            <a:r>
              <a:rPr lang="sr-Latn-ME" altLang="sr-Latn-RS" sz="1800" dirty="0" smtClean="0"/>
              <a:t>i </a:t>
            </a:r>
            <a:r>
              <a:rPr lang="en-US" altLang="sr-Latn-RS" sz="1800" dirty="0" err="1" smtClean="0"/>
              <a:t>vrstu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tr</a:t>
            </a:r>
            <a:r>
              <a:rPr lang="sr-Latn-ME" altLang="sr-Latn-RS" sz="1800" dirty="0" smtClean="0"/>
              <a:t>ž</a:t>
            </a:r>
            <a:r>
              <a:rPr lang="en-US" altLang="sr-Latn-RS" sz="1800" dirty="0" err="1" smtClean="0"/>
              <a:t>i</a:t>
            </a:r>
            <a:r>
              <a:rPr lang="sr-Latn-ME" altLang="sr-Latn-RS" sz="1800" dirty="0" smtClean="0"/>
              <a:t>š</a:t>
            </a:r>
            <a:r>
              <a:rPr lang="en-US" altLang="sr-Latn-RS" sz="1800" dirty="0" smtClean="0"/>
              <a:t>ne </a:t>
            </a:r>
            <a:r>
              <a:rPr lang="sr-Latn-RS" altLang="sr-Latn-RS" sz="1800" dirty="0" smtClean="0"/>
              <a:t>zajedničke </a:t>
            </a:r>
            <a:r>
              <a:rPr lang="en-US" altLang="sr-Latn-RS" sz="1800" dirty="0" err="1" smtClean="0"/>
              <a:t>statistike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treba</a:t>
            </a:r>
            <a:r>
              <a:rPr lang="en-US" altLang="sr-Latn-RS" sz="1800" dirty="0" smtClean="0"/>
              <a:t> da </a:t>
            </a:r>
            <a:r>
              <a:rPr lang="en-US" altLang="sr-Latn-RS" sz="1800" dirty="0" err="1" smtClean="0"/>
              <a:t>propi</a:t>
            </a:r>
            <a:r>
              <a:rPr lang="sr-Latn-ME" altLang="sr-Latn-RS" sz="1800" dirty="0" smtClean="0"/>
              <a:t>š</a:t>
            </a:r>
            <a:r>
              <a:rPr lang="en-US" altLang="sr-Latn-RS" sz="1800" dirty="0" smtClean="0"/>
              <a:t>e </a:t>
            </a:r>
            <a:r>
              <a:rPr lang="en-US" altLang="sr-Latn-RS" sz="1800" dirty="0" err="1" smtClean="0"/>
              <a:t>nadzorni</a:t>
            </a:r>
            <a:r>
              <a:rPr lang="en-US" altLang="sr-Latn-RS" sz="1800" dirty="0" smtClean="0"/>
              <a:t> organ u </a:t>
            </a:r>
            <a:r>
              <a:rPr lang="en-US" altLang="sr-Latn-RS" sz="1800" dirty="0" err="1" smtClean="0"/>
              <a:t>skladu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sa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modernim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zaht</a:t>
            </a:r>
            <a:r>
              <a:rPr lang="sr-Latn-ME" altLang="sr-Latn-RS" sz="1800" dirty="0" smtClean="0"/>
              <a:t>j</a:t>
            </a:r>
            <a:r>
              <a:rPr lang="en-US" altLang="sr-Latn-RS" sz="1800" dirty="0" err="1" smtClean="0"/>
              <a:t>evima</a:t>
            </a:r>
            <a:endParaRPr lang="sr-Latn-ME" altLang="sr-Latn-RS" sz="1800" dirty="0" smtClean="0"/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sr-Latn-ME" altLang="en-US" sz="1800" dirty="0" smtClean="0"/>
              <a:t>Statistika treba da p</a:t>
            </a:r>
            <a:r>
              <a:rPr lang="en-US" altLang="en-US" sz="1800" dirty="0" err="1" smtClean="0"/>
              <a:t>ru</a:t>
            </a:r>
            <a:r>
              <a:rPr lang="sr-Latn-ME" altLang="en-US" sz="1800" dirty="0" smtClean="0"/>
              <a:t>ž</a:t>
            </a:r>
            <a:r>
              <a:rPr lang="en-US" altLang="en-US" sz="1800" dirty="0" smtClean="0"/>
              <a:t>a </a:t>
            </a:r>
            <a:r>
              <a:rPr lang="en-US" altLang="en-US" sz="1800" dirty="0" err="1" smtClean="0"/>
              <a:t>podatke</a:t>
            </a:r>
            <a:r>
              <a:rPr lang="en-US" altLang="en-US" sz="1800" dirty="0" smtClean="0"/>
              <a:t> o </a:t>
            </a:r>
            <a:r>
              <a:rPr lang="en-US" altLang="en-US" sz="1800" dirty="0" err="1" smtClean="0"/>
              <a:t>teku</a:t>
            </a:r>
            <a:r>
              <a:rPr lang="sr-Latn-ME" altLang="en-US" sz="1800" dirty="0" smtClean="0"/>
              <a:t>ć</a:t>
            </a:r>
            <a:r>
              <a:rPr lang="en-US" altLang="en-US" sz="1800" dirty="0" err="1" smtClean="0"/>
              <a:t>em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poslovanju</a:t>
            </a:r>
            <a:r>
              <a:rPr lang="en-US" altLang="en-US" sz="1800" dirty="0" smtClean="0"/>
              <a:t> </a:t>
            </a:r>
            <a:r>
              <a:rPr lang="sr-Latn-ME" altLang="en-US" sz="1800" dirty="0" smtClean="0"/>
              <a:t>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izlo</a:t>
            </a:r>
            <a:r>
              <a:rPr lang="sr-Latn-ME" altLang="en-US" sz="1800" dirty="0" smtClean="0"/>
              <a:t>ž</a:t>
            </a:r>
            <a:r>
              <a:rPr lang="en-US" altLang="en-US" sz="1800" dirty="0" err="1" smtClean="0"/>
              <a:t>enosti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riziku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jedne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osiguravaju</a:t>
            </a:r>
            <a:r>
              <a:rPr lang="sr-Latn-RS" altLang="en-US" sz="1800" dirty="0"/>
              <a:t>ć</a:t>
            </a:r>
            <a:r>
              <a:rPr lang="en-US" altLang="en-US" sz="1800" dirty="0" smtClean="0"/>
              <a:t>e </a:t>
            </a:r>
            <a:r>
              <a:rPr lang="en-US" altLang="en-US" sz="1800" dirty="0" err="1" smtClean="0"/>
              <a:t>kompanije</a:t>
            </a:r>
            <a:endParaRPr lang="en-US" altLang="sr-Latn-RS" sz="1800" dirty="0" smtClean="0"/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n-US" altLang="sr-Latn-RS" sz="1800" dirty="0" err="1" smtClean="0"/>
              <a:t>Osigurava</a:t>
            </a:r>
            <a:r>
              <a:rPr lang="sr-Latn-ME" altLang="sr-Latn-RS" sz="1800" dirty="0" smtClean="0"/>
              <a:t>č</a:t>
            </a:r>
            <a:r>
              <a:rPr lang="en-US" altLang="sr-Latn-RS" sz="1800" dirty="0" err="1" smtClean="0"/>
              <a:t>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mogu</a:t>
            </a:r>
            <a:r>
              <a:rPr lang="en-US" altLang="sr-Latn-RS" sz="1800" dirty="0" smtClean="0"/>
              <a:t> da </a:t>
            </a:r>
            <a:r>
              <a:rPr lang="en-US" altLang="sr-Latn-RS" sz="1800" dirty="0" err="1" smtClean="0"/>
              <a:t>koriste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razli</a:t>
            </a:r>
            <a:r>
              <a:rPr lang="sr-Latn-RS" altLang="sr-Latn-RS" sz="1800" dirty="0" smtClean="0"/>
              <a:t>č</a:t>
            </a:r>
            <a:r>
              <a:rPr lang="en-US" altLang="sr-Latn-RS" sz="1800" dirty="0" err="1" smtClean="0"/>
              <a:t>ite</a:t>
            </a:r>
            <a:r>
              <a:rPr lang="en-US" altLang="sr-Latn-RS" sz="1800" dirty="0" smtClean="0"/>
              <a:t> IT </a:t>
            </a:r>
            <a:r>
              <a:rPr lang="en-US" altLang="sr-Latn-RS" sz="1800" dirty="0" err="1" smtClean="0"/>
              <a:t>infrastrukture</a:t>
            </a:r>
            <a:r>
              <a:rPr lang="sr-Latn-RS" altLang="sr-Latn-RS" sz="1800" dirty="0" smtClean="0"/>
              <a:t>,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ali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neophodna</a:t>
            </a:r>
            <a:r>
              <a:rPr lang="en-US" altLang="sr-Latn-RS" sz="1800" dirty="0" smtClean="0"/>
              <a:t> je </a:t>
            </a:r>
            <a:r>
              <a:rPr lang="en-US" altLang="sr-Latn-RS" sz="1800" dirty="0" err="1" smtClean="0"/>
              <a:t>jedinstvena</a:t>
            </a:r>
            <a:r>
              <a:rPr lang="sr-Latn-RS" altLang="sr-Latn-RS" sz="1800" dirty="0" smtClean="0"/>
              <a:t>, unificirana </a:t>
            </a:r>
            <a:r>
              <a:rPr lang="en-US" altLang="sr-Latn-RS" sz="1800" dirty="0" err="1" smtClean="0"/>
              <a:t>baza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podataka</a:t>
            </a:r>
            <a:r>
              <a:rPr lang="sr-Latn-RS" altLang="sr-Latn-RS" sz="1800" dirty="0" smtClean="0"/>
              <a:t> </a:t>
            </a:r>
            <a:r>
              <a:rPr lang="en-US" altLang="sr-Latn-RS" sz="1800" dirty="0" err="1" smtClean="0"/>
              <a:t>za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sve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osigurava</a:t>
            </a:r>
            <a:r>
              <a:rPr lang="sr-Latn-ME" altLang="sr-Latn-RS" sz="1800" dirty="0" smtClean="0"/>
              <a:t>č</a:t>
            </a:r>
            <a:r>
              <a:rPr lang="en-US" altLang="sr-Latn-RS" sz="1800" dirty="0" smtClean="0"/>
              <a:t>e</a:t>
            </a:r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n-US" altLang="sr-Latn-RS" sz="1800" dirty="0" err="1" smtClean="0"/>
              <a:t>Pojedina</a:t>
            </a:r>
            <a:r>
              <a:rPr lang="sr-Latn-ME" altLang="sr-Latn-RS" sz="1800" dirty="0" smtClean="0"/>
              <a:t>č</a:t>
            </a:r>
            <a:r>
              <a:rPr lang="en-US" altLang="sr-Latn-RS" sz="1800" dirty="0" err="1" smtClean="0"/>
              <a:t>ni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podaci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osigurava</a:t>
            </a:r>
            <a:r>
              <a:rPr lang="sr-Latn-RS" altLang="sr-Latn-RS" sz="1800" dirty="0" smtClean="0"/>
              <a:t>č</a:t>
            </a:r>
            <a:r>
              <a:rPr lang="en-US" altLang="sr-Latn-RS" sz="1800" dirty="0" smtClean="0"/>
              <a:t>a </a:t>
            </a:r>
            <a:r>
              <a:rPr lang="en-US" altLang="sr-Latn-RS" sz="1800" dirty="0" err="1" smtClean="0"/>
              <a:t>su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pov</a:t>
            </a:r>
            <a:r>
              <a:rPr lang="sr-Latn-ME" altLang="sr-Latn-RS" sz="1800" dirty="0" smtClean="0"/>
              <a:t>j</a:t>
            </a:r>
            <a:r>
              <a:rPr lang="en-US" altLang="sr-Latn-RS" sz="1800" dirty="0" err="1" smtClean="0"/>
              <a:t>erljivi</a:t>
            </a:r>
            <a:r>
              <a:rPr lang="en-US" altLang="sr-Latn-RS" sz="1800" dirty="0" smtClean="0"/>
              <a:t> (</a:t>
            </a:r>
            <a:r>
              <a:rPr lang="en-US" altLang="sr-Latn-RS" sz="1800" dirty="0" err="1" smtClean="0"/>
              <a:t>princip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anonimnosti</a:t>
            </a:r>
            <a:r>
              <a:rPr lang="en-US" altLang="sr-Latn-RS" sz="1800" dirty="0" smtClean="0"/>
              <a:t>)</a:t>
            </a:r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n-US" altLang="sr-Latn-RS" sz="1800" dirty="0" err="1" smtClean="0"/>
              <a:t>Neophodno</a:t>
            </a:r>
            <a:r>
              <a:rPr lang="en-US" altLang="sr-Latn-RS" sz="1800" dirty="0" smtClean="0"/>
              <a:t> je </a:t>
            </a:r>
            <a:r>
              <a:rPr lang="en-US" altLang="sr-Latn-RS" sz="1800" dirty="0" err="1" smtClean="0"/>
              <a:t>definisanje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najzna</a:t>
            </a:r>
            <a:r>
              <a:rPr lang="sr-Latn-ME" altLang="sr-Latn-RS" sz="1800" dirty="0" smtClean="0"/>
              <a:t>č</a:t>
            </a:r>
            <a:r>
              <a:rPr lang="en-US" altLang="sr-Latn-RS" sz="1800" dirty="0" err="1" smtClean="0"/>
              <a:t>ajnijih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pokazatelja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koje</a:t>
            </a:r>
            <a:r>
              <a:rPr lang="en-US" altLang="sr-Latn-RS" sz="1800" dirty="0" smtClean="0"/>
              <a:t> mora da </a:t>
            </a:r>
            <a:r>
              <a:rPr lang="en-US" altLang="sr-Latn-RS" sz="1800" dirty="0" err="1" smtClean="0"/>
              <a:t>sadr</a:t>
            </a:r>
            <a:r>
              <a:rPr lang="sr-Latn-ME" altLang="sr-Latn-RS" sz="1800" dirty="0" smtClean="0"/>
              <a:t>ž</a:t>
            </a:r>
            <a:r>
              <a:rPr lang="en-US" altLang="sr-Latn-RS" sz="1800" dirty="0" err="1" smtClean="0"/>
              <a:t>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tr</a:t>
            </a:r>
            <a:r>
              <a:rPr lang="sr-Latn-ME" altLang="sr-Latn-RS" sz="1800" dirty="0" smtClean="0"/>
              <a:t>ž</a:t>
            </a:r>
            <a:r>
              <a:rPr lang="en-US" altLang="sr-Latn-RS" sz="1800" dirty="0" err="1" smtClean="0"/>
              <a:t>i</a:t>
            </a:r>
            <a:r>
              <a:rPr lang="sr-Latn-ME" altLang="sr-Latn-RS" sz="1800" dirty="0" smtClean="0"/>
              <a:t>š</a:t>
            </a:r>
            <a:r>
              <a:rPr lang="en-US" altLang="sr-Latn-RS" sz="1800" dirty="0" err="1" smtClean="0"/>
              <a:t>na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statistika</a:t>
            </a:r>
            <a:endParaRPr lang="en-US" altLang="sr-Latn-RS" sz="1800" dirty="0" smtClean="0"/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n-US" altLang="sr-Latn-RS" sz="1800" dirty="0" smtClean="0"/>
              <a:t>U</a:t>
            </a:r>
            <a:r>
              <a:rPr lang="sr-Latn-ME" altLang="sr-Latn-RS" sz="1800" dirty="0" smtClean="0"/>
              <a:t>č</a:t>
            </a:r>
            <a:r>
              <a:rPr lang="en-US" altLang="sr-Latn-RS" sz="1800" dirty="0" smtClean="0"/>
              <a:t>e</a:t>
            </a:r>
            <a:r>
              <a:rPr lang="sr-Latn-RS" altLang="sr-Latn-RS" sz="1800" dirty="0" smtClean="0"/>
              <a:t>š</a:t>
            </a:r>
            <a:r>
              <a:rPr lang="sr-Latn-ME" altLang="sr-Latn-RS" sz="1800" dirty="0" smtClean="0"/>
              <a:t>ć</a:t>
            </a:r>
            <a:r>
              <a:rPr lang="en-US" altLang="sr-Latn-RS" sz="1800" dirty="0" smtClean="0"/>
              <a:t>e </a:t>
            </a:r>
            <a:r>
              <a:rPr lang="en-US" altLang="sr-Latn-RS" sz="1800" dirty="0" err="1" smtClean="0"/>
              <a:t>osiguravaju</a:t>
            </a:r>
            <a:r>
              <a:rPr lang="sr-Latn-RS" altLang="sr-Latn-RS" sz="1800" dirty="0" smtClean="0"/>
              <a:t>ć</a:t>
            </a:r>
            <a:r>
              <a:rPr lang="en-US" altLang="sr-Latn-RS" sz="1800" dirty="0" err="1" smtClean="0"/>
              <a:t>ih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kompanija</a:t>
            </a:r>
            <a:r>
              <a:rPr lang="en-US" altLang="sr-Latn-RS" sz="1800" dirty="0" smtClean="0"/>
              <a:t> u </a:t>
            </a:r>
            <a:r>
              <a:rPr lang="en-US" altLang="sr-Latn-RS" sz="1800" dirty="0" err="1" smtClean="0"/>
              <a:t>kreiranju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tr</a:t>
            </a:r>
            <a:r>
              <a:rPr lang="sr-Latn-ME" altLang="sr-Latn-RS" sz="1800" dirty="0" smtClean="0"/>
              <a:t>ž</a:t>
            </a:r>
            <a:r>
              <a:rPr lang="en-US" altLang="sr-Latn-RS" sz="1800" dirty="0" err="1" smtClean="0"/>
              <a:t>i</a:t>
            </a:r>
            <a:r>
              <a:rPr lang="sr-Latn-ME" altLang="sr-Latn-RS" sz="1800" dirty="0" smtClean="0"/>
              <a:t>š</a:t>
            </a:r>
            <a:r>
              <a:rPr lang="en-US" altLang="sr-Latn-RS" sz="1800" dirty="0" smtClean="0"/>
              <a:t>ne </a:t>
            </a:r>
            <a:r>
              <a:rPr lang="sr-Latn-CS" altLang="sr-Latn-RS" sz="1800" dirty="0" smtClean="0"/>
              <a:t>statistike</a:t>
            </a:r>
            <a:r>
              <a:rPr lang="en-US" altLang="sr-Latn-RS" sz="1800" dirty="0" smtClean="0"/>
              <a:t> mora </a:t>
            </a:r>
            <a:r>
              <a:rPr lang="en-US" altLang="sr-Latn-RS" sz="1800" dirty="0" err="1" smtClean="0"/>
              <a:t>biti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regulisano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zakonom</a:t>
            </a:r>
            <a:endParaRPr lang="sr-Latn-RS" altLang="sr-Latn-RS" sz="1800" dirty="0" smtClean="0"/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sr-Latn-RS" altLang="sr-Latn-RS" sz="1800" dirty="0" smtClean="0"/>
              <a:t>Društvo za osiguranje treba da organizuje sopstvenu statističku bazu kombinujući sve dostupne eksterne i interne  podatke o rizicima i svim drugim informacijama o poslovanju</a:t>
            </a:r>
          </a:p>
          <a:p>
            <a:pPr marL="0" indent="0" eaLnBrk="1" hangingPunct="1"/>
            <a:endParaRPr lang="sr-Latn-RS" sz="2000" dirty="0"/>
          </a:p>
          <a:p>
            <a:pPr marL="0" indent="0" eaLnBrk="1" hangingPunct="1"/>
            <a:r>
              <a:rPr 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Udruženje-Nacionalni </a:t>
            </a: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biro osiguravača Crne Gore</a:t>
            </a:r>
          </a:p>
          <a:p>
            <a:pPr marL="514350" indent="-514350" eaLnBrk="1" hangingPunct="1">
              <a:buFont typeface="Arial" charset="0"/>
              <a:buChar char="•"/>
            </a:pPr>
            <a:endParaRPr lang="sr-Latn-RS" altLang="sr-Latn-RS" sz="2400" dirty="0" smtClean="0"/>
          </a:p>
          <a:p>
            <a:pPr marL="514350" indent="-514350" eaLnBrk="1" hangingPunct="1">
              <a:buFont typeface="Arial" charset="0"/>
              <a:buChar char="•"/>
            </a:pPr>
            <a:endParaRPr lang="en-US" altLang="sr-Latn-RS" sz="2400" dirty="0" smtClean="0"/>
          </a:p>
          <a:p>
            <a:pPr marL="514350" indent="-514350" eaLnBrk="1" hangingPunct="1">
              <a:buFont typeface="Arial" charset="0"/>
              <a:buChar char="•"/>
            </a:pPr>
            <a:endParaRPr lang="sr-Latn-CS" altLang="sr-Latn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8486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ME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Zašto je kvalitena </a:t>
            </a:r>
            <a:r>
              <a:rPr lang="sr-Latn-ME" alt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statistika </a:t>
            </a:r>
            <a:r>
              <a:rPr lang="sr-Latn-ME" alt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neophodna za razvoj tržišta osiguranja</a:t>
            </a:r>
            <a:r>
              <a:rPr lang="sr-Latn-ME" alt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sr-Latn-M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74676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sr-Latn-ME" sz="2000" b="1" dirty="0">
                <a:latin typeface="+mn-lt"/>
              </a:rPr>
              <a:t>Da bi mogli utvrditi realne rezultate </a:t>
            </a:r>
            <a:r>
              <a:rPr lang="sr-Latn-ME" sz="2000" b="1" dirty="0" smtClean="0">
                <a:latin typeface="+mn-lt"/>
              </a:rPr>
              <a:t>poslovanja </a:t>
            </a:r>
            <a:r>
              <a:rPr lang="sr-Latn-ME" sz="2000" b="1" dirty="0">
                <a:latin typeface="+mn-lt"/>
              </a:rPr>
              <a:t>i </a:t>
            </a:r>
            <a:r>
              <a:rPr lang="sr-Latn-ME" sz="2000" b="1" dirty="0" smtClean="0">
                <a:latin typeface="+mn-lt"/>
              </a:rPr>
              <a:t>parametre </a:t>
            </a:r>
            <a:r>
              <a:rPr lang="sr-Latn-ME" sz="2000" b="1" dirty="0">
                <a:latin typeface="+mn-lt"/>
              </a:rPr>
              <a:t>tržišta</a:t>
            </a:r>
          </a:p>
          <a:p>
            <a:pPr>
              <a:defRPr/>
            </a:pPr>
            <a:endParaRPr lang="sr-Latn-ME" sz="2000" b="1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sr-Latn-ME" sz="2000" b="1" dirty="0">
                <a:latin typeface="+mn-lt"/>
              </a:rPr>
              <a:t>Da bi dobijene podatke mogli uporediti i </a:t>
            </a:r>
            <a:r>
              <a:rPr lang="sr-Latn-ME" sz="2000" b="1" dirty="0" smtClean="0">
                <a:latin typeface="+mn-lt"/>
              </a:rPr>
              <a:t>analizirati </a:t>
            </a:r>
            <a:r>
              <a:rPr lang="sr-Latn-ME" sz="2000" b="1" dirty="0">
                <a:latin typeface="+mn-lt"/>
              </a:rPr>
              <a:t>u cilju definisanja  tržišnih rizika i mogućnosti za razvoj tržišta i </a:t>
            </a:r>
            <a:r>
              <a:rPr lang="sr-Latn-ME" sz="2000" b="1" dirty="0" smtClean="0">
                <a:latin typeface="+mn-lt"/>
              </a:rPr>
              <a:t>kompanija</a:t>
            </a:r>
            <a:endParaRPr lang="sr-Latn-ME" sz="2000" b="1" dirty="0">
              <a:latin typeface="+mn-lt"/>
            </a:endParaRPr>
          </a:p>
          <a:p>
            <a:pPr>
              <a:defRPr/>
            </a:pPr>
            <a:endParaRPr lang="sr-Latn-ME" sz="2000" b="1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sr-Latn-ME" sz="2000" b="1" dirty="0">
                <a:latin typeface="+mn-lt"/>
              </a:rPr>
              <a:t>Na kraju, da bi na osnovu analiza donijeli pravovaljane odluke u pravcu razvoja </a:t>
            </a:r>
            <a:r>
              <a:rPr lang="sr-Latn-ME" sz="2000" b="1" dirty="0" smtClean="0">
                <a:latin typeface="+mn-lt"/>
              </a:rPr>
              <a:t>tržišta</a:t>
            </a:r>
            <a:endParaRPr lang="sr-Latn-ME" sz="2000" b="1" dirty="0">
              <a:latin typeface="+mn-lt"/>
            </a:endParaRPr>
          </a:p>
          <a:p>
            <a:pPr>
              <a:defRPr/>
            </a:pPr>
            <a:endParaRPr lang="sr-Latn-ME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867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8272646"/>
              </p:ext>
            </p:extLst>
          </p:nvPr>
        </p:nvGraphicFramePr>
        <p:xfrm>
          <a:off x="990600" y="1600200"/>
          <a:ext cx="6934201" cy="34591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3583"/>
                <a:gridCol w="1646873"/>
                <a:gridCol w="1769744"/>
                <a:gridCol w="1524001"/>
              </a:tblGrid>
              <a:tr h="770924">
                <a:tc>
                  <a:txBody>
                    <a:bodyPr/>
                    <a:lstStyle/>
                    <a:p>
                      <a:pPr algn="ctr"/>
                      <a:endParaRPr lang="sr-Latn-ME" sz="1500" dirty="0" smtClean="0"/>
                    </a:p>
                    <a:p>
                      <a:pPr algn="ctr"/>
                      <a:r>
                        <a:rPr lang="sr-Latn-ME" sz="1500" dirty="0" smtClean="0"/>
                        <a:t>Kategorije</a:t>
                      </a:r>
                      <a:endParaRPr lang="en-US" sz="15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/>
                      <a:endParaRPr lang="sr-Latn-ME" sz="1500" dirty="0" smtClean="0"/>
                    </a:p>
                    <a:p>
                      <a:pPr algn="ctr"/>
                      <a:r>
                        <a:rPr lang="sr-Latn-ME" sz="1500" dirty="0" smtClean="0"/>
                        <a:t>Učešće</a:t>
                      </a:r>
                      <a:endParaRPr lang="en-US" sz="15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500" dirty="0" smtClean="0"/>
                        <a:t>Stopa</a:t>
                      </a:r>
                      <a:r>
                        <a:rPr lang="sr-Latn-ME" sz="1500" baseline="0" dirty="0" smtClean="0"/>
                        <a:t>  aktiviranih polisa</a:t>
                      </a:r>
                      <a:endParaRPr lang="en-US" sz="15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500" dirty="0" smtClean="0"/>
                        <a:t>Prosječna</a:t>
                      </a:r>
                      <a:r>
                        <a:rPr lang="sr-Latn-ME" sz="1500" baseline="0" dirty="0" smtClean="0"/>
                        <a:t> šteta (€)</a:t>
                      </a:r>
                      <a:endParaRPr lang="en-US" sz="1500" dirty="0"/>
                    </a:p>
                  </a:txBody>
                  <a:tcPr marT="42829" marB="42829"/>
                </a:tc>
              </a:tr>
              <a:tr h="285527">
                <a:tc>
                  <a:txBody>
                    <a:bodyPr/>
                    <a:lstStyle/>
                    <a:p>
                      <a:r>
                        <a:rPr lang="sr-Latn-ME" sz="1300" dirty="0" smtClean="0"/>
                        <a:t>Pravna lica</a:t>
                      </a:r>
                      <a:endParaRPr lang="en-US" sz="13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16.83%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5.91%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762</a:t>
                      </a:r>
                      <a:endParaRPr lang="en-US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22" marB="0" anchor="b"/>
                </a:tc>
              </a:tr>
              <a:tr h="285527">
                <a:tc>
                  <a:txBody>
                    <a:bodyPr/>
                    <a:lstStyle/>
                    <a:p>
                      <a:r>
                        <a:rPr lang="sr-Latn-ME" sz="1300" baseline="0" dirty="0" smtClean="0"/>
                        <a:t>FL starosti 16-20 g</a:t>
                      </a:r>
                      <a:endParaRPr lang="en-US" sz="13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0.27%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13.84%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sr-Latn-ME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166</a:t>
                      </a:r>
                      <a:endParaRPr lang="en-US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22" marB="0" anchor="b"/>
                </a:tc>
              </a:tr>
              <a:tr h="285527">
                <a:tc>
                  <a:txBody>
                    <a:bodyPr/>
                    <a:lstStyle/>
                    <a:p>
                      <a:r>
                        <a:rPr lang="sr-Latn-ME" sz="1300" baseline="0" dirty="0" smtClean="0"/>
                        <a:t>FL starosti  </a:t>
                      </a:r>
                      <a:r>
                        <a:rPr lang="sr-Latn-ME" sz="1300" dirty="0" smtClean="0"/>
                        <a:t>20-30 g</a:t>
                      </a:r>
                      <a:endParaRPr lang="en-US" sz="13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8.83%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6.31%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893</a:t>
                      </a:r>
                      <a:endParaRPr lang="en-US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22" marB="0" anchor="b"/>
                </a:tc>
              </a:tr>
              <a:tr h="285527">
                <a:tc>
                  <a:txBody>
                    <a:bodyPr/>
                    <a:lstStyle/>
                    <a:p>
                      <a:r>
                        <a:rPr lang="sr-Latn-ME" sz="1300" baseline="0" dirty="0" smtClean="0"/>
                        <a:t>FL starosti  </a:t>
                      </a:r>
                      <a:r>
                        <a:rPr lang="sr-Latn-ME" sz="1300" dirty="0" smtClean="0"/>
                        <a:t>30-40</a:t>
                      </a:r>
                      <a:endParaRPr lang="en-US" sz="13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20.37%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3.92%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734</a:t>
                      </a:r>
                      <a:endParaRPr lang="en-US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22" marB="0" anchor="b"/>
                </a:tc>
              </a:tr>
              <a:tr h="285527">
                <a:tc>
                  <a:txBody>
                    <a:bodyPr/>
                    <a:lstStyle/>
                    <a:p>
                      <a:r>
                        <a:rPr lang="sr-Latn-ME" sz="1300" baseline="0" dirty="0" smtClean="0"/>
                        <a:t>FL starosti </a:t>
                      </a:r>
                      <a:r>
                        <a:rPr lang="sr-Latn-ME" sz="1300" dirty="0" smtClean="0"/>
                        <a:t> 40-50</a:t>
                      </a:r>
                      <a:endParaRPr lang="en-US" sz="13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19.44%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3.87%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657</a:t>
                      </a:r>
                      <a:endParaRPr lang="en-US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22" marB="0" anchor="b"/>
                </a:tc>
              </a:tr>
              <a:tr h="285527">
                <a:tc>
                  <a:txBody>
                    <a:bodyPr/>
                    <a:lstStyle/>
                    <a:p>
                      <a:r>
                        <a:rPr lang="sr-Latn-ME" sz="1300" baseline="0" dirty="0" smtClean="0"/>
                        <a:t>FL starosti </a:t>
                      </a:r>
                      <a:r>
                        <a:rPr lang="sr-Latn-ME" sz="1300" dirty="0" smtClean="0"/>
                        <a:t> 50-60</a:t>
                      </a:r>
                      <a:endParaRPr lang="en-US" sz="13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17.59%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4.06%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756</a:t>
                      </a:r>
                      <a:endParaRPr lang="en-US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22" marB="0" anchor="b"/>
                </a:tc>
              </a:tr>
              <a:tr h="285527">
                <a:tc>
                  <a:txBody>
                    <a:bodyPr/>
                    <a:lstStyle/>
                    <a:p>
                      <a:r>
                        <a:rPr lang="sr-Latn-ME" sz="1300" baseline="0" dirty="0" smtClean="0"/>
                        <a:t>FL starosti </a:t>
                      </a:r>
                      <a:r>
                        <a:rPr lang="sr-Latn-ME" sz="1300" dirty="0" smtClean="0"/>
                        <a:t> 60-70</a:t>
                      </a:r>
                      <a:endParaRPr lang="en-US" sz="13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12.31%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3.35%</a:t>
                      </a:r>
                    </a:p>
                  </a:txBody>
                  <a:tcPr marL="9525" marR="9525" marT="8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771</a:t>
                      </a:r>
                      <a:endParaRPr lang="en-US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22" marB="0" anchor="b"/>
                </a:tc>
              </a:tr>
              <a:tr h="344774">
                <a:tc>
                  <a:txBody>
                    <a:bodyPr/>
                    <a:lstStyle/>
                    <a:p>
                      <a:r>
                        <a:rPr lang="sr-Latn-ME" sz="1300" baseline="0" dirty="0" smtClean="0"/>
                        <a:t>FL starosti  &gt; 70</a:t>
                      </a:r>
                      <a:endParaRPr lang="en-US" sz="13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dirty="0" smtClean="0"/>
                        <a:t>4,37%</a:t>
                      </a:r>
                      <a:endParaRPr lang="en-US" sz="17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dirty="0" smtClean="0"/>
                        <a:t>3,14%</a:t>
                      </a:r>
                      <a:endParaRPr lang="en-US" sz="1700" dirty="0"/>
                    </a:p>
                  </a:txBody>
                  <a:tcPr marT="42829" marB="42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dirty="0" smtClean="0"/>
                        <a:t>691</a:t>
                      </a:r>
                      <a:endParaRPr lang="en-US" sz="1700" dirty="0"/>
                    </a:p>
                  </a:txBody>
                  <a:tcPr marT="42829" marB="42829"/>
                </a:tc>
              </a:tr>
              <a:tr h="344774">
                <a:tc>
                  <a:txBody>
                    <a:bodyPr/>
                    <a:lstStyle/>
                    <a:p>
                      <a:r>
                        <a:rPr lang="sr-Latn-ME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2829" marB="4282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2829" marB="4282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4,41%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2829" marB="4282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756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2829" marB="42829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325" y="365125"/>
            <a:ext cx="7635875" cy="549275"/>
          </a:xfrm>
        </p:spPr>
        <p:txBody>
          <a:bodyPr/>
          <a:lstStyle/>
          <a:p>
            <a:pPr>
              <a:defRPr/>
            </a:pPr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Statistički podaci o ao tržištu u cg – 2016</a:t>
            </a:r>
            <a:r>
              <a:rPr lang="sr-Latn-ME" dirty="0" smtClean="0"/>
              <a:t>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6934200" cy="549275"/>
          </a:xfrm>
        </p:spPr>
        <p:txBody>
          <a:bodyPr/>
          <a:lstStyle/>
          <a:p>
            <a:pPr>
              <a:defRPr/>
            </a:pPr>
            <a:r>
              <a:rPr lang="sr-Latn-ME" kern="0" cap="none" spc="0" dirty="0">
                <a:latin typeface="Arial" panose="020B0604020202020204" pitchFamily="34" charset="0"/>
              </a:rPr>
              <a:t>Tabela 1 – prosječna šteta i procenat </a:t>
            </a:r>
            <a:r>
              <a:rPr lang="sr-Latn-ME" kern="0" cap="none" spc="0" dirty="0" smtClean="0">
                <a:latin typeface="Arial" panose="020B0604020202020204" pitchFamily="34" charset="0"/>
              </a:rPr>
              <a:t>aktiviranih </a:t>
            </a:r>
            <a:r>
              <a:rPr lang="sr-Latn-ME" kern="0" cap="none" spc="0" dirty="0">
                <a:latin typeface="Arial" panose="020B0604020202020204" pitchFamily="34" charset="0"/>
              </a:rPr>
              <a:t>polisa po kategorijama osiguranika</a:t>
            </a:r>
            <a:endParaRPr kern="0" cap="none" spc="0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791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597903"/>
              </p:ext>
            </p:extLst>
          </p:nvPr>
        </p:nvGraphicFramePr>
        <p:xfrm>
          <a:off x="1066799" y="1600200"/>
          <a:ext cx="6934201" cy="3312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0161"/>
                <a:gridCol w="1090295"/>
                <a:gridCol w="1769744"/>
                <a:gridCol w="1524001"/>
              </a:tblGrid>
              <a:tr h="769890">
                <a:tc>
                  <a:txBody>
                    <a:bodyPr/>
                    <a:lstStyle/>
                    <a:p>
                      <a:pPr algn="ctr"/>
                      <a:endParaRPr lang="sr-Latn-ME" sz="1500" dirty="0" smtClean="0"/>
                    </a:p>
                    <a:p>
                      <a:pPr algn="ctr"/>
                      <a:r>
                        <a:rPr lang="sr-Latn-ME" sz="1500" dirty="0" smtClean="0"/>
                        <a:t>Kategorije</a:t>
                      </a:r>
                      <a:endParaRPr lang="en-US" sz="1500" dirty="0"/>
                    </a:p>
                  </a:txBody>
                  <a:tcPr marT="42771" marB="42771"/>
                </a:tc>
                <a:tc>
                  <a:txBody>
                    <a:bodyPr/>
                    <a:lstStyle/>
                    <a:p>
                      <a:pPr algn="ctr"/>
                      <a:endParaRPr lang="sr-Latn-ME" sz="1500" dirty="0" smtClean="0"/>
                    </a:p>
                    <a:p>
                      <a:pPr algn="ctr"/>
                      <a:r>
                        <a:rPr lang="sr-Latn-ME" sz="1500" dirty="0" smtClean="0"/>
                        <a:t>Učešće</a:t>
                      </a:r>
                      <a:endParaRPr lang="en-US" sz="1500" dirty="0"/>
                    </a:p>
                  </a:txBody>
                  <a:tcPr marT="42771" marB="42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500" dirty="0" smtClean="0"/>
                        <a:t>Stopa</a:t>
                      </a:r>
                      <a:r>
                        <a:rPr lang="sr-Latn-ME" sz="1500" baseline="0" dirty="0" smtClean="0"/>
                        <a:t>  aktiviranih polisa</a:t>
                      </a:r>
                      <a:endParaRPr lang="en-US" sz="1500" dirty="0"/>
                    </a:p>
                  </a:txBody>
                  <a:tcPr marT="42771" marB="42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500" dirty="0" smtClean="0"/>
                        <a:t>Prosječna</a:t>
                      </a:r>
                      <a:r>
                        <a:rPr lang="sr-Latn-ME" sz="1500" baseline="0" dirty="0" smtClean="0"/>
                        <a:t> šteta (€)</a:t>
                      </a:r>
                      <a:endParaRPr lang="en-US" sz="1500" dirty="0"/>
                    </a:p>
                  </a:txBody>
                  <a:tcPr marT="42771" marB="42771"/>
                </a:tc>
              </a:tr>
              <a:tr h="2679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Putni</a:t>
                      </a:r>
                      <a:r>
                        <a:rPr lang="sr-Latn-R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vozila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87.24%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4.26%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759</a:t>
                      </a:r>
                    </a:p>
                  </a:txBody>
                  <a:tcPr marL="9525" marR="9525" marT="8911" marB="0" anchor="b"/>
                </a:tc>
              </a:tr>
              <a:tr h="2679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Teretna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vozila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6.82%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6.02%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</a:t>
                      </a:r>
                    </a:p>
                  </a:txBody>
                  <a:tcPr marL="9525" marR="9525" marT="8911" marB="0" anchor="b"/>
                </a:tc>
              </a:tr>
              <a:tr h="2679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Autobusi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0.62%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4.64%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790</a:t>
                      </a:r>
                    </a:p>
                  </a:txBody>
                  <a:tcPr marL="9525" marR="9525" marT="8911" marB="0" anchor="b"/>
                </a:tc>
              </a:tr>
              <a:tr h="2679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Vu</a:t>
                      </a:r>
                      <a:r>
                        <a:rPr lang="sr-Latn-R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vozila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0.62%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7.42%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1253</a:t>
                      </a:r>
                    </a:p>
                  </a:txBody>
                  <a:tcPr marL="9525" marR="9525" marT="8911" marB="0" anchor="b"/>
                </a:tc>
              </a:tr>
              <a:tr h="2917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Specijalna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motorna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vozila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0.81%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5.70%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701</a:t>
                      </a:r>
                    </a:p>
                  </a:txBody>
                  <a:tcPr marL="9525" marR="9525" marT="8911" marB="0" anchor="b"/>
                </a:tc>
              </a:tr>
              <a:tr h="2679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Motocikli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2.39%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0.85%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1499</a:t>
                      </a:r>
                    </a:p>
                  </a:txBody>
                  <a:tcPr marL="9525" marR="9525" marT="8911" marB="0" anchor="b"/>
                </a:tc>
              </a:tr>
              <a:tr h="2679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Priklju</a:t>
                      </a:r>
                      <a:r>
                        <a:rPr lang="sr-Latn-R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sr-Latn-R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vozila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1.11%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0.50%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</a:t>
                      </a:r>
                    </a:p>
                  </a:txBody>
                  <a:tcPr marL="9525" marR="9525" marT="8911" marB="0" anchor="b"/>
                </a:tc>
              </a:tr>
              <a:tr h="2984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Radna</a:t>
                      </a:r>
                      <a:r>
                        <a:rPr lang="sr-Latn-R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vozila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0.40%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3.46%</a:t>
                      </a:r>
                    </a:p>
                  </a:txBody>
                  <a:tcPr marL="9525" marR="9525" marT="891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888</a:t>
                      </a:r>
                    </a:p>
                  </a:txBody>
                  <a:tcPr marL="9525" marR="9525" marT="8911" marB="0" anchor="b"/>
                </a:tc>
              </a:tr>
              <a:tr h="344630">
                <a:tc>
                  <a:txBody>
                    <a:bodyPr/>
                    <a:lstStyle/>
                    <a:p>
                      <a:r>
                        <a:rPr lang="sr-Latn-ME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2771" marB="4277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2771" marB="4277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4,41%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2771" marB="4277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756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2771" marB="42771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325" y="365125"/>
            <a:ext cx="7788275" cy="549275"/>
          </a:xfrm>
        </p:spPr>
        <p:txBody>
          <a:bodyPr/>
          <a:lstStyle/>
          <a:p>
            <a:pPr>
              <a:defRPr/>
            </a:pPr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Statistički podaci o ao tržištu u cg – 2016.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7467600" cy="549275"/>
          </a:xfrm>
        </p:spPr>
        <p:txBody>
          <a:bodyPr/>
          <a:lstStyle/>
          <a:p>
            <a:pPr>
              <a:defRPr/>
            </a:pPr>
            <a:r>
              <a:rPr lang="sr-Latn-ME" kern="0" cap="none" spc="0" dirty="0">
                <a:latin typeface="Arial" panose="020B0604020202020204" pitchFamily="34" charset="0"/>
              </a:rPr>
              <a:t>Tabela 2 – prosječna šteta i procenat </a:t>
            </a:r>
            <a:r>
              <a:rPr lang="sr-Latn-ME" kern="0" cap="none" spc="0" dirty="0" smtClean="0">
                <a:latin typeface="Arial" panose="020B0604020202020204" pitchFamily="34" charset="0"/>
              </a:rPr>
              <a:t>aktiviranih </a:t>
            </a:r>
            <a:r>
              <a:rPr lang="sr-Latn-ME" kern="0" cap="none" spc="0" dirty="0">
                <a:latin typeface="Arial" panose="020B0604020202020204" pitchFamily="34" charset="0"/>
              </a:rPr>
              <a:t>polisa po kategorijama motornih vozila</a:t>
            </a:r>
            <a:endParaRPr kern="0" cap="none" spc="0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779254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Udruženje-Nacionalni biro osiguravača Crne Gore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Angles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微软雅黑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Franklin Gothic Book"/>
      <a:ea typeface=""/>
      <a:cs typeface=""/>
      <a:font script="Jpan" typeface="ＭＳ Ｐゴシック"/>
      <a:font script="Hang" typeface="맑은 고딕"/>
      <a:font script="Hans" typeface="隶书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ngle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phClr">
              <a:shade val="25000"/>
              <a:satMod val="150000"/>
            </a:schemeClr>
          </a:contourClr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90000"/>
              <a:shade val="85000"/>
            </a:schemeClr>
            <a:schemeClr val="phClr">
              <a:tint val="95000"/>
              <a:shade val="99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tint val="93000"/>
              <a:shade val="85000"/>
            </a:schemeClr>
            <a:schemeClr val="phClr">
              <a:tint val="96000"/>
              <a:shade val="99000"/>
            </a:schemeClr>
          </a:duotone>
        </a:blip>
        <a:tile tx="0" ty="0" sx="90000" sy="9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639</TotalTime>
  <Words>859</Words>
  <Application>Microsoft Office PowerPoint</Application>
  <PresentationFormat>On-screen Show (4:3)</PresentationFormat>
  <Paragraphs>158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Slide 1</vt:lpstr>
      <vt:lpstr> Zašto nam je neophodna statistika tržišta </vt:lpstr>
      <vt:lpstr>  Zašto nam je neophodna statistika tržišta  </vt:lpstr>
      <vt:lpstr>StatistiČki podaci kao osnova tarifnog sistema</vt:lpstr>
      <vt:lpstr>StatistiČki podaci kao osnova rezultata poslovanja</vt:lpstr>
      <vt:lpstr> Osnovni principi organizacije tržišnE statistike u osiguranju</vt:lpstr>
      <vt:lpstr>Slide 7</vt:lpstr>
      <vt:lpstr>Statistički podaci o ao tržištu u cg – 2016. </vt:lpstr>
      <vt:lpstr>Statistički podaci o ao tržištu u cg – 2016. </vt:lpstr>
      <vt:lpstr>Statistički podaci o ao tržištu u cg – 2016.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Medjunarodna iskustva prikupljanja I obrade statistickih podataka za formiranje tarifa u auto osiguranju</dc:title>
  <dc:creator>bminic</dc:creator>
  <cp:lastModifiedBy>Kocovic</cp:lastModifiedBy>
  <cp:revision>69</cp:revision>
  <dcterms:created xsi:type="dcterms:W3CDTF">2008-11-06T11:38:57Z</dcterms:created>
  <dcterms:modified xsi:type="dcterms:W3CDTF">2017-05-18T20:05:12Z</dcterms:modified>
</cp:coreProperties>
</file>