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7" r:id="rId19"/>
    <p:sldId id="276" r:id="rId20"/>
    <p:sldId id="278" r:id="rId2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10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F272DB-20D6-43B4-B54C-DD7996607AB9}" type="doc">
      <dgm:prSet loTypeId="urn:microsoft.com/office/officeart/2005/8/layout/hList1" loCatId="list" qsTypeId="urn:microsoft.com/office/officeart/2005/8/quickstyle/3d2#1" qsCatId="3D" csTypeId="urn:microsoft.com/office/officeart/2005/8/colors/colorful1#1" csCatId="colorful" phldr="1"/>
      <dgm:spPr/>
      <dgm:t>
        <a:bodyPr/>
        <a:lstStyle/>
        <a:p>
          <a:endParaRPr lang="sr-Latn-RS"/>
        </a:p>
      </dgm:t>
    </dgm:pt>
    <dgm:pt modelId="{CAE50395-A10C-45BE-B37B-B55F3A3BBC68}">
      <dgm:prSet phldrT="[Text]"/>
      <dgm:spPr/>
      <dgm:t>
        <a:bodyPr/>
        <a:lstStyle/>
        <a:p>
          <a:r>
            <a:rPr lang="sr-Latn-RS" dirty="0"/>
            <a:t>1 rizik</a:t>
          </a:r>
        </a:p>
      </dgm:t>
    </dgm:pt>
    <dgm:pt modelId="{B5D4D817-70CD-4ABB-BD8A-8372801D8C5F}" type="parTrans" cxnId="{286BC988-B8F0-4E66-9336-801B2CA7A4BC}">
      <dgm:prSet/>
      <dgm:spPr/>
      <dgm:t>
        <a:bodyPr/>
        <a:lstStyle/>
        <a:p>
          <a:endParaRPr lang="sr-Latn-RS"/>
        </a:p>
      </dgm:t>
    </dgm:pt>
    <dgm:pt modelId="{91C1F230-6112-4BD6-8D4A-7D088D0D51EE}" type="sibTrans" cxnId="{286BC988-B8F0-4E66-9336-801B2CA7A4BC}">
      <dgm:prSet/>
      <dgm:spPr/>
      <dgm:t>
        <a:bodyPr/>
        <a:lstStyle/>
        <a:p>
          <a:endParaRPr lang="sr-Latn-RS"/>
        </a:p>
      </dgm:t>
    </dgm:pt>
    <dgm:pt modelId="{587EAFFB-B794-43E2-AAC8-31949D6074E2}">
      <dgm:prSet phldrT="[Text]"/>
      <dgm:spPr/>
      <dgm:t>
        <a:bodyPr/>
        <a:lstStyle/>
        <a:p>
          <a:pPr algn="ctr"/>
          <a:r>
            <a:rPr lang="sr-Latn-RS" dirty="0"/>
            <a:t>Više  reosiguravača</a:t>
          </a:r>
        </a:p>
      </dgm:t>
    </dgm:pt>
    <dgm:pt modelId="{B5810930-B94C-4C7D-98A9-5A1D7E939156}" type="parTrans" cxnId="{3EF3C622-04A3-4B19-BB6E-BADDA16BD0D5}">
      <dgm:prSet/>
      <dgm:spPr/>
      <dgm:t>
        <a:bodyPr/>
        <a:lstStyle/>
        <a:p>
          <a:endParaRPr lang="sr-Latn-RS"/>
        </a:p>
      </dgm:t>
    </dgm:pt>
    <dgm:pt modelId="{0C046CF6-B544-4413-95F5-3A98B88CC764}" type="sibTrans" cxnId="{3EF3C622-04A3-4B19-BB6E-BADDA16BD0D5}">
      <dgm:prSet/>
      <dgm:spPr/>
      <dgm:t>
        <a:bodyPr/>
        <a:lstStyle/>
        <a:p>
          <a:endParaRPr lang="sr-Latn-RS"/>
        </a:p>
      </dgm:t>
    </dgm:pt>
    <dgm:pt modelId="{E34EB914-5AF9-4680-B427-13F0B5D00E4D}">
      <dgm:prSet phldrT="[Text]"/>
      <dgm:spPr/>
      <dgm:t>
        <a:bodyPr/>
        <a:lstStyle/>
        <a:p>
          <a:r>
            <a:rPr lang="sr-Latn-RS" dirty="0"/>
            <a:t>Više rizika</a:t>
          </a:r>
        </a:p>
      </dgm:t>
    </dgm:pt>
    <dgm:pt modelId="{413C61FD-8111-4788-8CA1-63BC4B4F997A}" type="parTrans" cxnId="{822EE905-B1C7-4F77-892B-D00FD8E88D17}">
      <dgm:prSet/>
      <dgm:spPr/>
      <dgm:t>
        <a:bodyPr/>
        <a:lstStyle/>
        <a:p>
          <a:endParaRPr lang="sr-Latn-RS"/>
        </a:p>
      </dgm:t>
    </dgm:pt>
    <dgm:pt modelId="{3235886B-674B-4C4C-9E63-48FEA476F04C}" type="sibTrans" cxnId="{822EE905-B1C7-4F77-892B-D00FD8E88D17}">
      <dgm:prSet/>
      <dgm:spPr/>
      <dgm:t>
        <a:bodyPr/>
        <a:lstStyle/>
        <a:p>
          <a:endParaRPr lang="sr-Latn-RS"/>
        </a:p>
      </dgm:t>
    </dgm:pt>
    <dgm:pt modelId="{AE07B660-BBD7-4563-8A9E-CA0DF60FE273}">
      <dgm:prSet phldrT="[Text]"/>
      <dgm:spPr/>
      <dgm:t>
        <a:bodyPr/>
        <a:lstStyle/>
        <a:p>
          <a:pPr algn="ctr"/>
          <a:r>
            <a:rPr lang="sr-Latn-RS" dirty="0"/>
            <a:t>Jedan reosiguravač</a:t>
          </a:r>
        </a:p>
      </dgm:t>
    </dgm:pt>
    <dgm:pt modelId="{0D97AB9E-0613-4663-8076-2945BBDC2DB7}" type="parTrans" cxnId="{71128248-4B1C-4772-A0A7-279C845F2A03}">
      <dgm:prSet/>
      <dgm:spPr/>
      <dgm:t>
        <a:bodyPr/>
        <a:lstStyle/>
        <a:p>
          <a:endParaRPr lang="sr-Latn-RS"/>
        </a:p>
      </dgm:t>
    </dgm:pt>
    <dgm:pt modelId="{BA1CD41F-2268-481C-9166-A4F2687E995D}" type="sibTrans" cxnId="{71128248-4B1C-4772-A0A7-279C845F2A03}">
      <dgm:prSet/>
      <dgm:spPr/>
      <dgm:t>
        <a:bodyPr/>
        <a:lstStyle/>
        <a:p>
          <a:endParaRPr lang="sr-Latn-RS"/>
        </a:p>
      </dgm:t>
    </dgm:pt>
    <dgm:pt modelId="{F7355523-ED0C-4332-9F44-8A56DA1F554E}">
      <dgm:prSet phldrT="[Text]"/>
      <dgm:spPr/>
      <dgm:t>
        <a:bodyPr/>
        <a:lstStyle/>
        <a:p>
          <a:r>
            <a:rPr lang="sr-Latn-RS" dirty="0"/>
            <a:t>Više rizika</a:t>
          </a:r>
        </a:p>
      </dgm:t>
    </dgm:pt>
    <dgm:pt modelId="{F5E48137-2DF2-4BCD-8AE2-0A2E7FEC1CBD}" type="parTrans" cxnId="{27B92E47-AE4B-4328-B175-5E175CD7EFBE}">
      <dgm:prSet/>
      <dgm:spPr/>
      <dgm:t>
        <a:bodyPr/>
        <a:lstStyle/>
        <a:p>
          <a:endParaRPr lang="sr-Latn-RS"/>
        </a:p>
      </dgm:t>
    </dgm:pt>
    <dgm:pt modelId="{D2F0C3B3-5B81-4C20-89B3-B9939F76623E}" type="sibTrans" cxnId="{27B92E47-AE4B-4328-B175-5E175CD7EFBE}">
      <dgm:prSet/>
      <dgm:spPr/>
      <dgm:t>
        <a:bodyPr/>
        <a:lstStyle/>
        <a:p>
          <a:endParaRPr lang="sr-Latn-RS"/>
        </a:p>
      </dgm:t>
    </dgm:pt>
    <dgm:pt modelId="{2AB26EFE-323F-4FD6-9E76-92F08874D398}">
      <dgm:prSet phldrT="[Text]"/>
      <dgm:spPr/>
      <dgm:t>
        <a:bodyPr/>
        <a:lstStyle/>
        <a:p>
          <a:pPr algn="ctr"/>
          <a:r>
            <a:rPr lang="sr-Latn-RS" dirty="0"/>
            <a:t>Više  reosiguravača</a:t>
          </a:r>
        </a:p>
      </dgm:t>
    </dgm:pt>
    <dgm:pt modelId="{4C87E184-36F9-4DE5-94C5-2D12E29A1161}" type="parTrans" cxnId="{50E952AF-B322-4B57-9643-CC2C7B35385B}">
      <dgm:prSet/>
      <dgm:spPr/>
      <dgm:t>
        <a:bodyPr/>
        <a:lstStyle/>
        <a:p>
          <a:endParaRPr lang="sr-Latn-RS"/>
        </a:p>
      </dgm:t>
    </dgm:pt>
    <dgm:pt modelId="{1A355F12-638E-40B9-812D-5CFF2CDD756F}" type="sibTrans" cxnId="{50E952AF-B322-4B57-9643-CC2C7B35385B}">
      <dgm:prSet/>
      <dgm:spPr/>
      <dgm:t>
        <a:bodyPr/>
        <a:lstStyle/>
        <a:p>
          <a:endParaRPr lang="sr-Latn-RS"/>
        </a:p>
      </dgm:t>
    </dgm:pt>
    <dgm:pt modelId="{626395E3-11FB-4FE7-A6D9-E844E3F67C61}" type="pres">
      <dgm:prSet presAssocID="{CBF272DB-20D6-43B4-B54C-DD7996607AB9}" presName="Name0" presStyleCnt="0">
        <dgm:presLayoutVars>
          <dgm:dir/>
          <dgm:animLvl val="lvl"/>
          <dgm:resizeHandles val="exact"/>
        </dgm:presLayoutVars>
      </dgm:prSet>
      <dgm:spPr/>
    </dgm:pt>
    <dgm:pt modelId="{75ECF617-AA69-4D7A-87B1-07F712B0FF23}" type="pres">
      <dgm:prSet presAssocID="{CAE50395-A10C-45BE-B37B-B55F3A3BBC68}" presName="composite" presStyleCnt="0"/>
      <dgm:spPr/>
    </dgm:pt>
    <dgm:pt modelId="{C2556B8E-32B2-4EBE-9658-C29ACA945FCA}" type="pres">
      <dgm:prSet presAssocID="{CAE50395-A10C-45BE-B37B-B55F3A3BBC6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94F24229-251E-49A2-A6E6-821285C32CD9}" type="pres">
      <dgm:prSet presAssocID="{CAE50395-A10C-45BE-B37B-B55F3A3BBC68}" presName="desTx" presStyleLbl="alignAccFollowNode1" presStyleIdx="0" presStyleCnt="3">
        <dgm:presLayoutVars>
          <dgm:bulletEnabled val="1"/>
        </dgm:presLayoutVars>
      </dgm:prSet>
      <dgm:spPr/>
    </dgm:pt>
    <dgm:pt modelId="{C51E13BA-0394-448E-9362-216621115548}" type="pres">
      <dgm:prSet presAssocID="{91C1F230-6112-4BD6-8D4A-7D088D0D51EE}" presName="space" presStyleCnt="0"/>
      <dgm:spPr/>
    </dgm:pt>
    <dgm:pt modelId="{4B6C6BF1-817A-4235-973B-52C530F0C007}" type="pres">
      <dgm:prSet presAssocID="{E34EB914-5AF9-4680-B427-13F0B5D00E4D}" presName="composite" presStyleCnt="0"/>
      <dgm:spPr/>
    </dgm:pt>
    <dgm:pt modelId="{F9B3A9E5-8915-4DA0-86D6-3B4B7217060E}" type="pres">
      <dgm:prSet presAssocID="{E34EB914-5AF9-4680-B427-13F0B5D00E4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E6EC49A-DB76-46BD-AD33-468A7092B492}" type="pres">
      <dgm:prSet presAssocID="{E34EB914-5AF9-4680-B427-13F0B5D00E4D}" presName="desTx" presStyleLbl="alignAccFollowNode1" presStyleIdx="1" presStyleCnt="3">
        <dgm:presLayoutVars>
          <dgm:bulletEnabled val="1"/>
        </dgm:presLayoutVars>
      </dgm:prSet>
      <dgm:spPr/>
    </dgm:pt>
    <dgm:pt modelId="{3BBB0791-4DAC-4EF6-9148-9146E208E5C3}" type="pres">
      <dgm:prSet presAssocID="{3235886B-674B-4C4C-9E63-48FEA476F04C}" presName="space" presStyleCnt="0"/>
      <dgm:spPr/>
    </dgm:pt>
    <dgm:pt modelId="{4EBDD3A3-44E0-4388-A358-6EBDF95ED91B}" type="pres">
      <dgm:prSet presAssocID="{F7355523-ED0C-4332-9F44-8A56DA1F554E}" presName="composite" presStyleCnt="0"/>
      <dgm:spPr/>
    </dgm:pt>
    <dgm:pt modelId="{1DBF9B18-FCF3-45B9-83D7-84441C640D92}" type="pres">
      <dgm:prSet presAssocID="{F7355523-ED0C-4332-9F44-8A56DA1F554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EAE25007-6D80-40B7-9A7E-A30B57489B4F}" type="pres">
      <dgm:prSet presAssocID="{F7355523-ED0C-4332-9F44-8A56DA1F554E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822EE905-B1C7-4F77-892B-D00FD8E88D17}" srcId="{CBF272DB-20D6-43B4-B54C-DD7996607AB9}" destId="{E34EB914-5AF9-4680-B427-13F0B5D00E4D}" srcOrd="1" destOrd="0" parTransId="{413C61FD-8111-4788-8CA1-63BC4B4F997A}" sibTransId="{3235886B-674B-4C4C-9E63-48FEA476F04C}"/>
    <dgm:cxn modelId="{872C8A0C-D207-4CA8-981A-992F1FB9CE63}" type="presOf" srcId="{2AB26EFE-323F-4FD6-9E76-92F08874D398}" destId="{EAE25007-6D80-40B7-9A7E-A30B57489B4F}" srcOrd="0" destOrd="0" presId="urn:microsoft.com/office/officeart/2005/8/layout/hList1"/>
    <dgm:cxn modelId="{3EF3C622-04A3-4B19-BB6E-BADDA16BD0D5}" srcId="{CAE50395-A10C-45BE-B37B-B55F3A3BBC68}" destId="{587EAFFB-B794-43E2-AAC8-31949D6074E2}" srcOrd="0" destOrd="0" parTransId="{B5810930-B94C-4C7D-98A9-5A1D7E939156}" sibTransId="{0C046CF6-B544-4413-95F5-3A98B88CC764}"/>
    <dgm:cxn modelId="{A1A13E34-BC27-4EA8-8BDA-CD8A73ED6D03}" type="presOf" srcId="{F7355523-ED0C-4332-9F44-8A56DA1F554E}" destId="{1DBF9B18-FCF3-45B9-83D7-84441C640D92}" srcOrd="0" destOrd="0" presId="urn:microsoft.com/office/officeart/2005/8/layout/hList1"/>
    <dgm:cxn modelId="{41490238-2CC2-43A6-BD9E-36041C7B4D89}" type="presOf" srcId="{CBF272DB-20D6-43B4-B54C-DD7996607AB9}" destId="{626395E3-11FB-4FE7-A6D9-E844E3F67C61}" srcOrd="0" destOrd="0" presId="urn:microsoft.com/office/officeart/2005/8/layout/hList1"/>
    <dgm:cxn modelId="{3333EC5E-D4B2-4AE7-8C22-34E8A28830AF}" type="presOf" srcId="{587EAFFB-B794-43E2-AAC8-31949D6074E2}" destId="{94F24229-251E-49A2-A6E6-821285C32CD9}" srcOrd="0" destOrd="0" presId="urn:microsoft.com/office/officeart/2005/8/layout/hList1"/>
    <dgm:cxn modelId="{27B92E47-AE4B-4328-B175-5E175CD7EFBE}" srcId="{CBF272DB-20D6-43B4-B54C-DD7996607AB9}" destId="{F7355523-ED0C-4332-9F44-8A56DA1F554E}" srcOrd="2" destOrd="0" parTransId="{F5E48137-2DF2-4BCD-8AE2-0A2E7FEC1CBD}" sibTransId="{D2F0C3B3-5B81-4C20-89B3-B9939F76623E}"/>
    <dgm:cxn modelId="{71128248-4B1C-4772-A0A7-279C845F2A03}" srcId="{E34EB914-5AF9-4680-B427-13F0B5D00E4D}" destId="{AE07B660-BBD7-4563-8A9E-CA0DF60FE273}" srcOrd="0" destOrd="0" parTransId="{0D97AB9E-0613-4663-8076-2945BBDC2DB7}" sibTransId="{BA1CD41F-2268-481C-9166-A4F2687E995D}"/>
    <dgm:cxn modelId="{4EE0426D-DD92-496A-94AF-63F7285820CB}" type="presOf" srcId="{CAE50395-A10C-45BE-B37B-B55F3A3BBC68}" destId="{C2556B8E-32B2-4EBE-9658-C29ACA945FCA}" srcOrd="0" destOrd="0" presId="urn:microsoft.com/office/officeart/2005/8/layout/hList1"/>
    <dgm:cxn modelId="{F4F0DB72-939F-46F9-888F-CA5F7656EBC4}" type="presOf" srcId="{E34EB914-5AF9-4680-B427-13F0B5D00E4D}" destId="{F9B3A9E5-8915-4DA0-86D6-3B4B7217060E}" srcOrd="0" destOrd="0" presId="urn:microsoft.com/office/officeart/2005/8/layout/hList1"/>
    <dgm:cxn modelId="{286BC988-B8F0-4E66-9336-801B2CA7A4BC}" srcId="{CBF272DB-20D6-43B4-B54C-DD7996607AB9}" destId="{CAE50395-A10C-45BE-B37B-B55F3A3BBC68}" srcOrd="0" destOrd="0" parTransId="{B5D4D817-70CD-4ABB-BD8A-8372801D8C5F}" sibTransId="{91C1F230-6112-4BD6-8D4A-7D088D0D51EE}"/>
    <dgm:cxn modelId="{50E952AF-B322-4B57-9643-CC2C7B35385B}" srcId="{F7355523-ED0C-4332-9F44-8A56DA1F554E}" destId="{2AB26EFE-323F-4FD6-9E76-92F08874D398}" srcOrd="0" destOrd="0" parTransId="{4C87E184-36F9-4DE5-94C5-2D12E29A1161}" sibTransId="{1A355F12-638E-40B9-812D-5CFF2CDD756F}"/>
    <dgm:cxn modelId="{6F7939E0-A942-44A1-9D18-2C4194D469F6}" type="presOf" srcId="{AE07B660-BBD7-4563-8A9E-CA0DF60FE273}" destId="{1E6EC49A-DB76-46BD-AD33-468A7092B492}" srcOrd="0" destOrd="0" presId="urn:microsoft.com/office/officeart/2005/8/layout/hList1"/>
    <dgm:cxn modelId="{462CFC4A-8477-4816-8171-B105E99C5816}" type="presParOf" srcId="{626395E3-11FB-4FE7-A6D9-E844E3F67C61}" destId="{75ECF617-AA69-4D7A-87B1-07F712B0FF23}" srcOrd="0" destOrd="0" presId="urn:microsoft.com/office/officeart/2005/8/layout/hList1"/>
    <dgm:cxn modelId="{9660781F-E161-437C-BA77-C80E5B307A11}" type="presParOf" srcId="{75ECF617-AA69-4D7A-87B1-07F712B0FF23}" destId="{C2556B8E-32B2-4EBE-9658-C29ACA945FCA}" srcOrd="0" destOrd="0" presId="urn:microsoft.com/office/officeart/2005/8/layout/hList1"/>
    <dgm:cxn modelId="{B2045D30-5E50-4F3D-B08F-6FF4182C497E}" type="presParOf" srcId="{75ECF617-AA69-4D7A-87B1-07F712B0FF23}" destId="{94F24229-251E-49A2-A6E6-821285C32CD9}" srcOrd="1" destOrd="0" presId="urn:microsoft.com/office/officeart/2005/8/layout/hList1"/>
    <dgm:cxn modelId="{B56BCEE1-ED77-49E1-8A68-DAE365476FCF}" type="presParOf" srcId="{626395E3-11FB-4FE7-A6D9-E844E3F67C61}" destId="{C51E13BA-0394-448E-9362-216621115548}" srcOrd="1" destOrd="0" presId="urn:microsoft.com/office/officeart/2005/8/layout/hList1"/>
    <dgm:cxn modelId="{026D1077-13B4-47FC-8292-192B5DA1A78C}" type="presParOf" srcId="{626395E3-11FB-4FE7-A6D9-E844E3F67C61}" destId="{4B6C6BF1-817A-4235-973B-52C530F0C007}" srcOrd="2" destOrd="0" presId="urn:microsoft.com/office/officeart/2005/8/layout/hList1"/>
    <dgm:cxn modelId="{C7FBB5DF-8A77-4130-866A-E6AC783D8B13}" type="presParOf" srcId="{4B6C6BF1-817A-4235-973B-52C530F0C007}" destId="{F9B3A9E5-8915-4DA0-86D6-3B4B7217060E}" srcOrd="0" destOrd="0" presId="urn:microsoft.com/office/officeart/2005/8/layout/hList1"/>
    <dgm:cxn modelId="{F16A0A60-736C-4DFC-949A-7596B667CBC1}" type="presParOf" srcId="{4B6C6BF1-817A-4235-973B-52C530F0C007}" destId="{1E6EC49A-DB76-46BD-AD33-468A7092B492}" srcOrd="1" destOrd="0" presId="urn:microsoft.com/office/officeart/2005/8/layout/hList1"/>
    <dgm:cxn modelId="{775592A4-E01E-48D5-B77E-91DB66763DB9}" type="presParOf" srcId="{626395E3-11FB-4FE7-A6D9-E844E3F67C61}" destId="{3BBB0791-4DAC-4EF6-9148-9146E208E5C3}" srcOrd="3" destOrd="0" presId="urn:microsoft.com/office/officeart/2005/8/layout/hList1"/>
    <dgm:cxn modelId="{61B634A0-EA82-4C1E-A66C-96DD632B5734}" type="presParOf" srcId="{626395E3-11FB-4FE7-A6D9-E844E3F67C61}" destId="{4EBDD3A3-44E0-4388-A358-6EBDF95ED91B}" srcOrd="4" destOrd="0" presId="urn:microsoft.com/office/officeart/2005/8/layout/hList1"/>
    <dgm:cxn modelId="{BC6F01D8-D347-45C3-92F4-68EA4FEE944C}" type="presParOf" srcId="{4EBDD3A3-44E0-4388-A358-6EBDF95ED91B}" destId="{1DBF9B18-FCF3-45B9-83D7-84441C640D92}" srcOrd="0" destOrd="0" presId="urn:microsoft.com/office/officeart/2005/8/layout/hList1"/>
    <dgm:cxn modelId="{7600290F-8AE7-4707-AF90-8C627BE2EFB4}" type="presParOf" srcId="{4EBDD3A3-44E0-4388-A358-6EBDF95ED91B}" destId="{EAE25007-6D80-40B7-9A7E-A30B57489B4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5B3349-A746-4FBE-8B4F-D0BCCCA9AD00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6EAB020-2592-4637-B3C4-436064FCAB4D}">
      <dgm:prSet phldrT="[Text]"/>
      <dgm:spPr/>
      <dgm:t>
        <a:bodyPr/>
        <a:lstStyle/>
        <a:p>
          <a:r>
            <a:rPr lang="sr-Latn-R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 rizik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B36DDA1-3801-4F6A-9C23-EED7D716EA2D}" type="parTrans" cxnId="{DAC900A4-B8E8-4060-BDB5-3A047516C146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47B8E66-1565-430D-87FA-D44A11DF2321}" type="sibTrans" cxnId="{DAC900A4-B8E8-4060-BDB5-3A047516C146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00DF2FB-EA4E-4A61-80FC-D40A353AEB4F}">
      <dgm:prSet phldrT="[Text]"/>
      <dgm:spPr/>
      <dgm:t>
        <a:bodyPr/>
        <a:lstStyle/>
        <a:p>
          <a:r>
            <a:rPr lang="sr-Latn-RS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Fakultativna reosiguranja</a:t>
          </a:r>
          <a:endParaRPr lang="en-US" dirty="0">
            <a:solidFill>
              <a:schemeClr val="bg1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89EEBE8-6028-48D6-B347-B8CB49F0C3AF}" type="parTrans" cxnId="{DF504C92-0293-4A3D-91D0-9164CC442A0B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22EC646-9735-4CB2-9CF0-66E994A1C09C}" type="sibTrans" cxnId="{DF504C92-0293-4A3D-91D0-9164CC442A0B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31887AE-FC0D-44F4-B3E3-C836D3A06ABD}">
      <dgm:prSet phldrT="[Text]"/>
      <dgm:spPr/>
      <dgm:t>
        <a:bodyPr/>
        <a:lstStyle/>
        <a:p>
          <a:r>
            <a:rPr lang="sr-Latn-R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Više rizika 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4D877B5-3D43-445F-B3BB-4A5E0829FD26}" type="parTrans" cxnId="{3E2B949E-EEE3-4D55-AEAC-918B972C33E3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BD72DE9-9730-44B0-8EE0-4DD8F5E0D0ED}" type="sibTrans" cxnId="{3E2B949E-EEE3-4D55-AEAC-918B972C33E3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DC0253E-4A0F-4CF2-9A1F-90E0A8B0CCEE}">
      <dgm:prSet phldrT="[Text]"/>
      <dgm:spPr/>
      <dgm:t>
        <a:bodyPr/>
        <a:lstStyle/>
        <a:p>
          <a:r>
            <a:rPr lang="sr-Latn-RS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Proporcionalna Q/S reosiguranja</a:t>
          </a:r>
          <a:endParaRPr lang="en-US" dirty="0">
            <a:solidFill>
              <a:schemeClr val="bg1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74381A8-9F0C-4C33-96E8-F272C7BA1FF0}" type="parTrans" cxnId="{6B7EBEF9-7CF1-4044-B6D4-6577EAF3E11E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6B79A42-C524-4BD0-95B5-FEF9DFDB66E5}" type="sibTrans" cxnId="{6B7EBEF9-7CF1-4044-B6D4-6577EAF3E11E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678AB6E-90C5-4DC0-9466-282590E33D55}">
      <dgm:prSet phldrT="[Text]"/>
      <dgm:spPr/>
      <dgm:t>
        <a:bodyPr/>
        <a:lstStyle/>
        <a:p>
          <a:r>
            <a:rPr lang="sr-Latn-RS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Proporcionalna Surplus reosiguranja</a:t>
          </a:r>
          <a:endParaRPr lang="en-US" dirty="0">
            <a:solidFill>
              <a:schemeClr val="bg1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A29E9EC-073B-4807-B736-024EEF6E788D}" type="parTrans" cxnId="{0FD5C789-D5DD-4201-A69D-59AAEB76A47A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E040C77-6096-4745-A4C7-208CF103226A}" type="sibTrans" cxnId="{0FD5C789-D5DD-4201-A69D-59AAEB76A47A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E81EBB6-E0E3-4764-BDE9-75A07E527BA3}">
      <dgm:prSet phldrT="[Text]"/>
      <dgm:spPr/>
      <dgm:t>
        <a:bodyPr/>
        <a:lstStyle/>
        <a:p>
          <a:r>
            <a:rPr lang="sr-Latn-R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1/n šteta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75DD429-E429-46E2-A1CF-244783329A9C}" type="parTrans" cxnId="{0538DCDB-BC28-44C6-B9A7-7C0A4CAEE0CF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59E506A-00BF-4C5C-83F7-22F64CEFDEAC}" type="sibTrans" cxnId="{0538DCDB-BC28-44C6-B9A7-7C0A4CAEE0CF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BF12738-E84D-4A05-84DD-92A4348C4C4F}">
      <dgm:prSet phldrT="[Text]"/>
      <dgm:spPr/>
      <dgm:t>
        <a:bodyPr/>
        <a:lstStyle/>
        <a:p>
          <a:r>
            <a:rPr lang="sr-Latn-RS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XS reosiguranja viška šteta </a:t>
          </a:r>
          <a:endParaRPr lang="en-US" dirty="0">
            <a:solidFill>
              <a:schemeClr val="bg1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43EE11D-475A-414C-A81B-113E6D7379DD}" type="parTrans" cxnId="{FB1C772D-171B-4C0D-B9AF-02721F08F899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C07E8AB-1D81-4482-9EAE-C4B2390FB9ED}" type="sibTrans" cxnId="{FB1C772D-171B-4C0D-B9AF-02721F08F899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1C23B75-5092-4645-B8DA-0AB00237AD32}">
      <dgm:prSet phldrT="[Text]"/>
      <dgm:spPr/>
      <dgm:t>
        <a:bodyPr/>
        <a:lstStyle/>
        <a:p>
          <a:r>
            <a:rPr lang="sr-Latn-RS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SL reosiguranja viška gubitka</a:t>
          </a:r>
          <a:endParaRPr lang="en-US" dirty="0">
            <a:solidFill>
              <a:schemeClr val="bg1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D7BD414-43C5-4196-962D-3F7629D7DF3B}" type="parTrans" cxnId="{D9E9A615-6995-441E-B5CF-952CE2102886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D34E47E-4593-4BDF-ADB7-132FC4A87DCA}" type="sibTrans" cxnId="{D9E9A615-6995-441E-B5CF-952CE2102886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08D10D1-665C-4743-8C76-338B69ABA733}" type="pres">
      <dgm:prSet presAssocID="{3E5B3349-A746-4FBE-8B4F-D0BCCCA9AD00}" presName="Name0" presStyleCnt="0">
        <dgm:presLayoutVars>
          <dgm:dir/>
          <dgm:animLvl val="lvl"/>
          <dgm:resizeHandles val="exact"/>
        </dgm:presLayoutVars>
      </dgm:prSet>
      <dgm:spPr/>
    </dgm:pt>
    <dgm:pt modelId="{4CF3B10B-2862-4956-BA63-460F0E8FC37D}" type="pres">
      <dgm:prSet presAssocID="{66EAB020-2592-4637-B3C4-436064FCAB4D}" presName="linNode" presStyleCnt="0"/>
      <dgm:spPr/>
    </dgm:pt>
    <dgm:pt modelId="{EC6E002B-C81C-4631-B932-4E3B26A022C7}" type="pres">
      <dgm:prSet presAssocID="{66EAB020-2592-4637-B3C4-436064FCAB4D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2E757F40-DDB8-43BF-97E3-FD031DC80725}" type="pres">
      <dgm:prSet presAssocID="{66EAB020-2592-4637-B3C4-436064FCAB4D}" presName="descendantText" presStyleLbl="alignAccFollowNode1" presStyleIdx="0" presStyleCnt="3" custLinFactNeighborX="322" custLinFactNeighborY="1114">
        <dgm:presLayoutVars>
          <dgm:bulletEnabled val="1"/>
        </dgm:presLayoutVars>
      </dgm:prSet>
      <dgm:spPr/>
    </dgm:pt>
    <dgm:pt modelId="{DE086964-3D2C-4830-8BD8-B77A3335008B}" type="pres">
      <dgm:prSet presAssocID="{847B8E66-1565-430D-87FA-D44A11DF2321}" presName="sp" presStyleCnt="0"/>
      <dgm:spPr/>
    </dgm:pt>
    <dgm:pt modelId="{6B31061D-ABA6-4906-8959-81205DBD5BE7}" type="pres">
      <dgm:prSet presAssocID="{F31887AE-FC0D-44F4-B3E3-C836D3A06ABD}" presName="linNode" presStyleCnt="0"/>
      <dgm:spPr/>
    </dgm:pt>
    <dgm:pt modelId="{39E6FB58-36E1-4E60-BABB-A971D7BBBA60}" type="pres">
      <dgm:prSet presAssocID="{F31887AE-FC0D-44F4-B3E3-C836D3A06ABD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BD7B162B-8C49-4387-8273-141F05269FD1}" type="pres">
      <dgm:prSet presAssocID="{F31887AE-FC0D-44F4-B3E3-C836D3A06ABD}" presName="descendantText" presStyleLbl="alignAccFollowNode1" presStyleIdx="1" presStyleCnt="3">
        <dgm:presLayoutVars>
          <dgm:bulletEnabled val="1"/>
        </dgm:presLayoutVars>
      </dgm:prSet>
      <dgm:spPr/>
    </dgm:pt>
    <dgm:pt modelId="{8C14AA61-8885-4C54-831E-9FC0D729DCBB}" type="pres">
      <dgm:prSet presAssocID="{EBD72DE9-9730-44B0-8EE0-4DD8F5E0D0ED}" presName="sp" presStyleCnt="0"/>
      <dgm:spPr/>
    </dgm:pt>
    <dgm:pt modelId="{809EAEE9-2538-4B51-A847-A1FB458DDE5F}" type="pres">
      <dgm:prSet presAssocID="{4E81EBB6-E0E3-4764-BDE9-75A07E527BA3}" presName="linNode" presStyleCnt="0"/>
      <dgm:spPr/>
    </dgm:pt>
    <dgm:pt modelId="{03A7F85C-814E-463E-8CE4-C0F6725E8B9C}" type="pres">
      <dgm:prSet presAssocID="{4E81EBB6-E0E3-4764-BDE9-75A07E527BA3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CC2CE0C3-E857-462C-AD36-643A56F902B8}" type="pres">
      <dgm:prSet presAssocID="{4E81EBB6-E0E3-4764-BDE9-75A07E527BA3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BCD67508-DD04-48C1-AD0A-905CB0F7D2A0}" type="presOf" srcId="{66EAB020-2592-4637-B3C4-436064FCAB4D}" destId="{EC6E002B-C81C-4631-B932-4E3B26A022C7}" srcOrd="0" destOrd="0" presId="urn:microsoft.com/office/officeart/2005/8/layout/vList5"/>
    <dgm:cxn modelId="{D9E9A615-6995-441E-B5CF-952CE2102886}" srcId="{4E81EBB6-E0E3-4764-BDE9-75A07E527BA3}" destId="{E1C23B75-5092-4645-B8DA-0AB00237AD32}" srcOrd="1" destOrd="0" parTransId="{3D7BD414-43C5-4196-962D-3F7629D7DF3B}" sibTransId="{4D34E47E-4593-4BDF-ADB7-132FC4A87DCA}"/>
    <dgm:cxn modelId="{E18AB621-1176-46A9-8C80-F4A5FAFC2A3F}" type="presOf" srcId="{E1C23B75-5092-4645-B8DA-0AB00237AD32}" destId="{CC2CE0C3-E857-462C-AD36-643A56F902B8}" srcOrd="0" destOrd="1" presId="urn:microsoft.com/office/officeart/2005/8/layout/vList5"/>
    <dgm:cxn modelId="{89902329-937F-46F4-8B8C-D3D001EF2D84}" type="presOf" srcId="{1678AB6E-90C5-4DC0-9466-282590E33D55}" destId="{BD7B162B-8C49-4387-8273-141F05269FD1}" srcOrd="0" destOrd="1" presId="urn:microsoft.com/office/officeart/2005/8/layout/vList5"/>
    <dgm:cxn modelId="{FB1C772D-171B-4C0D-B9AF-02721F08F899}" srcId="{4E81EBB6-E0E3-4764-BDE9-75A07E527BA3}" destId="{CBF12738-E84D-4A05-84DD-92A4348C4C4F}" srcOrd="0" destOrd="0" parTransId="{E43EE11D-475A-414C-A81B-113E6D7379DD}" sibTransId="{EC07E8AB-1D81-4482-9EAE-C4B2390FB9ED}"/>
    <dgm:cxn modelId="{5799465C-8617-4702-8D4B-9D42631DA10D}" type="presOf" srcId="{200DF2FB-EA4E-4A61-80FC-D40A353AEB4F}" destId="{2E757F40-DDB8-43BF-97E3-FD031DC80725}" srcOrd="0" destOrd="0" presId="urn:microsoft.com/office/officeart/2005/8/layout/vList5"/>
    <dgm:cxn modelId="{5AD85842-EDD8-4E73-AA2C-598B9C9C7B9C}" type="presOf" srcId="{CBF12738-E84D-4A05-84DD-92A4348C4C4F}" destId="{CC2CE0C3-E857-462C-AD36-643A56F902B8}" srcOrd="0" destOrd="0" presId="urn:microsoft.com/office/officeart/2005/8/layout/vList5"/>
    <dgm:cxn modelId="{174FAA62-3F83-4119-868D-5DA6C4A8D220}" type="presOf" srcId="{F31887AE-FC0D-44F4-B3E3-C836D3A06ABD}" destId="{39E6FB58-36E1-4E60-BABB-A971D7BBBA60}" srcOrd="0" destOrd="0" presId="urn:microsoft.com/office/officeart/2005/8/layout/vList5"/>
    <dgm:cxn modelId="{C6A05A44-AE8D-45E7-8C06-C7C93DCF178C}" type="presOf" srcId="{2DC0253E-4A0F-4CF2-9A1F-90E0A8B0CCEE}" destId="{BD7B162B-8C49-4387-8273-141F05269FD1}" srcOrd="0" destOrd="0" presId="urn:microsoft.com/office/officeart/2005/8/layout/vList5"/>
    <dgm:cxn modelId="{DBFA3571-FB9A-4A50-8B0B-75F323D69FF9}" type="presOf" srcId="{4E81EBB6-E0E3-4764-BDE9-75A07E527BA3}" destId="{03A7F85C-814E-463E-8CE4-C0F6725E8B9C}" srcOrd="0" destOrd="0" presId="urn:microsoft.com/office/officeart/2005/8/layout/vList5"/>
    <dgm:cxn modelId="{61BFB37F-E727-45E0-933B-EBEECFCE7B6E}" type="presOf" srcId="{3E5B3349-A746-4FBE-8B4F-D0BCCCA9AD00}" destId="{208D10D1-665C-4743-8C76-338B69ABA733}" srcOrd="0" destOrd="0" presId="urn:microsoft.com/office/officeart/2005/8/layout/vList5"/>
    <dgm:cxn modelId="{0FD5C789-D5DD-4201-A69D-59AAEB76A47A}" srcId="{F31887AE-FC0D-44F4-B3E3-C836D3A06ABD}" destId="{1678AB6E-90C5-4DC0-9466-282590E33D55}" srcOrd="1" destOrd="0" parTransId="{5A29E9EC-073B-4807-B736-024EEF6E788D}" sibTransId="{FE040C77-6096-4745-A4C7-208CF103226A}"/>
    <dgm:cxn modelId="{DF504C92-0293-4A3D-91D0-9164CC442A0B}" srcId="{66EAB020-2592-4637-B3C4-436064FCAB4D}" destId="{200DF2FB-EA4E-4A61-80FC-D40A353AEB4F}" srcOrd="0" destOrd="0" parTransId="{E89EEBE8-6028-48D6-B347-B8CB49F0C3AF}" sibTransId="{522EC646-9735-4CB2-9CF0-66E994A1C09C}"/>
    <dgm:cxn modelId="{3E2B949E-EEE3-4D55-AEAC-918B972C33E3}" srcId="{3E5B3349-A746-4FBE-8B4F-D0BCCCA9AD00}" destId="{F31887AE-FC0D-44F4-B3E3-C836D3A06ABD}" srcOrd="1" destOrd="0" parTransId="{D4D877B5-3D43-445F-B3BB-4A5E0829FD26}" sibTransId="{EBD72DE9-9730-44B0-8EE0-4DD8F5E0D0ED}"/>
    <dgm:cxn modelId="{DAC900A4-B8E8-4060-BDB5-3A047516C146}" srcId="{3E5B3349-A746-4FBE-8B4F-D0BCCCA9AD00}" destId="{66EAB020-2592-4637-B3C4-436064FCAB4D}" srcOrd="0" destOrd="0" parTransId="{6B36DDA1-3801-4F6A-9C23-EED7D716EA2D}" sibTransId="{847B8E66-1565-430D-87FA-D44A11DF2321}"/>
    <dgm:cxn modelId="{0538DCDB-BC28-44C6-B9A7-7C0A4CAEE0CF}" srcId="{3E5B3349-A746-4FBE-8B4F-D0BCCCA9AD00}" destId="{4E81EBB6-E0E3-4764-BDE9-75A07E527BA3}" srcOrd="2" destOrd="0" parTransId="{475DD429-E429-46E2-A1CF-244783329A9C}" sibTransId="{E59E506A-00BF-4C5C-83F7-22F64CEFDEAC}"/>
    <dgm:cxn modelId="{6B7EBEF9-7CF1-4044-B6D4-6577EAF3E11E}" srcId="{F31887AE-FC0D-44F4-B3E3-C836D3A06ABD}" destId="{2DC0253E-4A0F-4CF2-9A1F-90E0A8B0CCEE}" srcOrd="0" destOrd="0" parTransId="{174381A8-9F0C-4C33-96E8-F272C7BA1FF0}" sibTransId="{46B79A42-C524-4BD0-95B5-FEF9DFDB66E5}"/>
    <dgm:cxn modelId="{12328CA5-F0D2-42F9-9713-ECBB06A658AC}" type="presParOf" srcId="{208D10D1-665C-4743-8C76-338B69ABA733}" destId="{4CF3B10B-2862-4956-BA63-460F0E8FC37D}" srcOrd="0" destOrd="0" presId="urn:microsoft.com/office/officeart/2005/8/layout/vList5"/>
    <dgm:cxn modelId="{884F6014-E4B5-4F5E-85A4-B45BDF5FB970}" type="presParOf" srcId="{4CF3B10B-2862-4956-BA63-460F0E8FC37D}" destId="{EC6E002B-C81C-4631-B932-4E3B26A022C7}" srcOrd="0" destOrd="0" presId="urn:microsoft.com/office/officeart/2005/8/layout/vList5"/>
    <dgm:cxn modelId="{E778D6A6-B6AB-4CB0-885F-F762A297B0C6}" type="presParOf" srcId="{4CF3B10B-2862-4956-BA63-460F0E8FC37D}" destId="{2E757F40-DDB8-43BF-97E3-FD031DC80725}" srcOrd="1" destOrd="0" presId="urn:microsoft.com/office/officeart/2005/8/layout/vList5"/>
    <dgm:cxn modelId="{AC2DC5C0-7EB6-4B60-B49F-2F2C2C35AB52}" type="presParOf" srcId="{208D10D1-665C-4743-8C76-338B69ABA733}" destId="{DE086964-3D2C-4830-8BD8-B77A3335008B}" srcOrd="1" destOrd="0" presId="urn:microsoft.com/office/officeart/2005/8/layout/vList5"/>
    <dgm:cxn modelId="{7C1A651F-AFDF-4E91-8567-8A9AADE3F561}" type="presParOf" srcId="{208D10D1-665C-4743-8C76-338B69ABA733}" destId="{6B31061D-ABA6-4906-8959-81205DBD5BE7}" srcOrd="2" destOrd="0" presId="urn:microsoft.com/office/officeart/2005/8/layout/vList5"/>
    <dgm:cxn modelId="{9393C0DB-6D13-481E-976B-2579BD0A101C}" type="presParOf" srcId="{6B31061D-ABA6-4906-8959-81205DBD5BE7}" destId="{39E6FB58-36E1-4E60-BABB-A971D7BBBA60}" srcOrd="0" destOrd="0" presId="urn:microsoft.com/office/officeart/2005/8/layout/vList5"/>
    <dgm:cxn modelId="{933C3130-117F-4472-9DFD-A2850FC62CD4}" type="presParOf" srcId="{6B31061D-ABA6-4906-8959-81205DBD5BE7}" destId="{BD7B162B-8C49-4387-8273-141F05269FD1}" srcOrd="1" destOrd="0" presId="urn:microsoft.com/office/officeart/2005/8/layout/vList5"/>
    <dgm:cxn modelId="{5FBE584A-3893-4CC5-ADBB-30E0D254E810}" type="presParOf" srcId="{208D10D1-665C-4743-8C76-338B69ABA733}" destId="{8C14AA61-8885-4C54-831E-9FC0D729DCBB}" srcOrd="3" destOrd="0" presId="urn:microsoft.com/office/officeart/2005/8/layout/vList5"/>
    <dgm:cxn modelId="{E91DA545-5940-438A-98B3-B5813B15598C}" type="presParOf" srcId="{208D10D1-665C-4743-8C76-338B69ABA733}" destId="{809EAEE9-2538-4B51-A847-A1FB458DDE5F}" srcOrd="4" destOrd="0" presId="urn:microsoft.com/office/officeart/2005/8/layout/vList5"/>
    <dgm:cxn modelId="{F841FC7B-C2A3-4584-9497-EDF1B9E78D3D}" type="presParOf" srcId="{809EAEE9-2538-4B51-A847-A1FB458DDE5F}" destId="{03A7F85C-814E-463E-8CE4-C0F6725E8B9C}" srcOrd="0" destOrd="0" presId="urn:microsoft.com/office/officeart/2005/8/layout/vList5"/>
    <dgm:cxn modelId="{A24B87D6-B65A-44F7-9B71-FBC442FB105A}" type="presParOf" srcId="{809EAEE9-2538-4B51-A847-A1FB458DDE5F}" destId="{CC2CE0C3-E857-462C-AD36-643A56F902B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728352-C929-475D-A614-3FFB4DB2B93A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49E3344-5936-4C63-BDFF-9F5966B1C1D9}">
      <dgm:prSet phldrT="[Text]"/>
      <dgm:spPr/>
      <dgm:t>
        <a:bodyPr/>
        <a:lstStyle/>
        <a:p>
          <a:r>
            <a:rPr lang="sr-Latn-R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DRUŠTVO ZA REOSIGURANJE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71A17CA-5F85-4D22-9B9F-C6FB061ECC8E}" type="parTrans" cxnId="{EBEBC03D-B9DC-44D8-942E-FF54B0EF68A3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EDC41FA-70DA-4796-A421-A2983E0F74D0}" type="sibTrans" cxnId="{EBEBC03D-B9DC-44D8-942E-FF54B0EF68A3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EDC3932-34AB-4512-B287-2892ECB10430}">
      <dgm:prSet phldrT="[Text]"/>
      <dgm:spPr/>
      <dgm:t>
        <a:bodyPr/>
        <a:lstStyle/>
        <a:p>
          <a:r>
            <a:rPr lang="sr-Latn-R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Ocena osnovne delatnosti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FAF7F0A-2ED7-4D94-BC44-66233111C60D}" type="parTrans" cxnId="{4AF17051-1603-48B8-B675-8B048FEE3D4F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569C691-DBA0-401B-A502-3DE971378F49}" type="sibTrans" cxnId="{4AF17051-1603-48B8-B675-8B048FEE3D4F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D008997-DD34-4BEB-BDAA-D90163722EC6}">
      <dgm:prSet phldrT="[Text]"/>
      <dgm:spPr/>
      <dgm:t>
        <a:bodyPr/>
        <a:lstStyle/>
        <a:p>
          <a:r>
            <a:rPr lang="sr-Latn-R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Ocena razvojnih sposobnosti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AC65C9C-CA2C-4E06-91EA-AE94913365F9}" type="parTrans" cxnId="{21C576A1-AF8A-40D2-B82E-DF4F6E5FC535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68AAD11-BC2D-4C65-8CBB-B34A7FA06007}" type="sibTrans" cxnId="{21C576A1-AF8A-40D2-B82E-DF4F6E5FC535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FB19D82-7432-4543-A89C-8248A58E2F67}">
      <dgm:prSet phldrT="[Text]"/>
      <dgm:spPr/>
      <dgm:t>
        <a:bodyPr/>
        <a:lstStyle/>
        <a:p>
          <a:r>
            <a:rPr lang="sr-Latn-R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Finansijska snaga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40EDE49-A440-4ED1-9462-56C24C563E00}" type="parTrans" cxnId="{017F5E8F-9566-47D0-AA41-8733842C2890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4E1DBA4-1615-44C1-B2AA-480C27282CAE}" type="sibTrans" cxnId="{017F5E8F-9566-47D0-AA41-8733842C2890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EF60BE7-1B3E-4505-9E25-350C4DDD85B8}" type="pres">
      <dgm:prSet presAssocID="{8D728352-C929-475D-A614-3FFB4DB2B93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62B1CD4-1510-4AD8-AA8C-42B1CB42283E}" type="pres">
      <dgm:prSet presAssocID="{449E3344-5936-4C63-BDFF-9F5966B1C1D9}" presName="root1" presStyleCnt="0"/>
      <dgm:spPr/>
    </dgm:pt>
    <dgm:pt modelId="{16ABC6FC-C5C1-44F9-B432-54F86EC428DA}" type="pres">
      <dgm:prSet presAssocID="{449E3344-5936-4C63-BDFF-9F5966B1C1D9}" presName="LevelOneTextNode" presStyleLbl="node0" presStyleIdx="0" presStyleCnt="1" custScaleX="76940" custScaleY="100000" custLinFactX="-183451" custLinFactNeighborX="-200000" custLinFactNeighborY="-3654">
        <dgm:presLayoutVars>
          <dgm:chPref val="3"/>
        </dgm:presLayoutVars>
      </dgm:prSet>
      <dgm:spPr/>
    </dgm:pt>
    <dgm:pt modelId="{2CB834DE-808D-4385-A4AC-409FC639E208}" type="pres">
      <dgm:prSet presAssocID="{449E3344-5936-4C63-BDFF-9F5966B1C1D9}" presName="level2hierChild" presStyleCnt="0"/>
      <dgm:spPr/>
    </dgm:pt>
    <dgm:pt modelId="{95D0F79F-CC43-43D3-950A-6953F5F0053D}" type="pres">
      <dgm:prSet presAssocID="{AFAF7F0A-2ED7-4D94-BC44-66233111C60D}" presName="conn2-1" presStyleLbl="parChTrans1D2" presStyleIdx="0" presStyleCnt="3"/>
      <dgm:spPr/>
    </dgm:pt>
    <dgm:pt modelId="{E21F4D95-BC57-4BFE-A5B2-FD29DFBACE5A}" type="pres">
      <dgm:prSet presAssocID="{AFAF7F0A-2ED7-4D94-BC44-66233111C60D}" presName="connTx" presStyleLbl="parChTrans1D2" presStyleIdx="0" presStyleCnt="3"/>
      <dgm:spPr/>
    </dgm:pt>
    <dgm:pt modelId="{C60BC22D-6312-41D2-95A9-0B7A59BCBA65}" type="pres">
      <dgm:prSet presAssocID="{AEDC3932-34AB-4512-B287-2892ECB10430}" presName="root2" presStyleCnt="0"/>
      <dgm:spPr/>
    </dgm:pt>
    <dgm:pt modelId="{455968F1-706A-46B7-AAF9-567EC537D486}" type="pres">
      <dgm:prSet presAssocID="{AEDC3932-34AB-4512-B287-2892ECB10430}" presName="LevelTwoTextNode" presStyleLbl="node2" presStyleIdx="0" presStyleCnt="3" custLinFactX="-17132" custLinFactNeighborX="-100000" custLinFactNeighborY="-36382">
        <dgm:presLayoutVars>
          <dgm:chPref val="3"/>
        </dgm:presLayoutVars>
      </dgm:prSet>
      <dgm:spPr/>
    </dgm:pt>
    <dgm:pt modelId="{E2B865A2-5327-4A10-A554-503F0C23583F}" type="pres">
      <dgm:prSet presAssocID="{AEDC3932-34AB-4512-B287-2892ECB10430}" presName="level3hierChild" presStyleCnt="0"/>
      <dgm:spPr/>
    </dgm:pt>
    <dgm:pt modelId="{48B31F1A-CD49-4352-9F43-F66E3EA4DFE6}" type="pres">
      <dgm:prSet presAssocID="{EAC65C9C-CA2C-4E06-91EA-AE94913365F9}" presName="conn2-1" presStyleLbl="parChTrans1D2" presStyleIdx="1" presStyleCnt="3"/>
      <dgm:spPr/>
    </dgm:pt>
    <dgm:pt modelId="{FF04D828-73F3-469D-9E4F-4B8721F05ECF}" type="pres">
      <dgm:prSet presAssocID="{EAC65C9C-CA2C-4E06-91EA-AE94913365F9}" presName="connTx" presStyleLbl="parChTrans1D2" presStyleIdx="1" presStyleCnt="3"/>
      <dgm:spPr/>
    </dgm:pt>
    <dgm:pt modelId="{C1674284-E777-494E-B438-E06A74F51A6C}" type="pres">
      <dgm:prSet presAssocID="{DD008997-DD34-4BEB-BDAA-D90163722EC6}" presName="root2" presStyleCnt="0"/>
      <dgm:spPr/>
    </dgm:pt>
    <dgm:pt modelId="{81EB243B-A2EA-494E-8B8F-10EBD12580C1}" type="pres">
      <dgm:prSet presAssocID="{DD008997-DD34-4BEB-BDAA-D90163722EC6}" presName="LevelTwoTextNode" presStyleLbl="node2" presStyleIdx="1" presStyleCnt="3" custLinFactX="-16820" custLinFactNeighborX="-100000" custLinFactNeighborY="-8844">
        <dgm:presLayoutVars>
          <dgm:chPref val="3"/>
        </dgm:presLayoutVars>
      </dgm:prSet>
      <dgm:spPr/>
    </dgm:pt>
    <dgm:pt modelId="{FA3F798D-1B4E-43AE-9F44-3997915769AC}" type="pres">
      <dgm:prSet presAssocID="{DD008997-DD34-4BEB-BDAA-D90163722EC6}" presName="level3hierChild" presStyleCnt="0"/>
      <dgm:spPr/>
    </dgm:pt>
    <dgm:pt modelId="{DDE63197-F23B-44E6-B354-47B16D340C6D}" type="pres">
      <dgm:prSet presAssocID="{240EDE49-A440-4ED1-9462-56C24C563E00}" presName="conn2-1" presStyleLbl="parChTrans1D2" presStyleIdx="2" presStyleCnt="3"/>
      <dgm:spPr/>
    </dgm:pt>
    <dgm:pt modelId="{9627488F-9051-44FA-A74C-DDAF3FAE1566}" type="pres">
      <dgm:prSet presAssocID="{240EDE49-A440-4ED1-9462-56C24C563E00}" presName="connTx" presStyleLbl="parChTrans1D2" presStyleIdx="2" presStyleCnt="3"/>
      <dgm:spPr/>
    </dgm:pt>
    <dgm:pt modelId="{E084A019-336C-41D4-AFEC-FEB01AC96515}" type="pres">
      <dgm:prSet presAssocID="{BFB19D82-7432-4543-A89C-8248A58E2F67}" presName="root2" presStyleCnt="0"/>
      <dgm:spPr/>
    </dgm:pt>
    <dgm:pt modelId="{B4227836-6866-4C46-97FD-8BCA8F1DBE74}" type="pres">
      <dgm:prSet presAssocID="{BFB19D82-7432-4543-A89C-8248A58E2F67}" presName="LevelTwoTextNode" presStyleLbl="node2" presStyleIdx="2" presStyleCnt="3" custLinFactX="-17672" custLinFactNeighborX="-100000" custLinFactNeighborY="8732">
        <dgm:presLayoutVars>
          <dgm:chPref val="3"/>
        </dgm:presLayoutVars>
      </dgm:prSet>
      <dgm:spPr/>
    </dgm:pt>
    <dgm:pt modelId="{B6744870-BC6B-4560-AE7C-6DEF98011487}" type="pres">
      <dgm:prSet presAssocID="{BFB19D82-7432-4543-A89C-8248A58E2F67}" presName="level3hierChild" presStyleCnt="0"/>
      <dgm:spPr/>
    </dgm:pt>
  </dgm:ptLst>
  <dgm:cxnLst>
    <dgm:cxn modelId="{2646BE05-87E3-42DA-810F-C45EC178DDE0}" type="presOf" srcId="{AEDC3932-34AB-4512-B287-2892ECB10430}" destId="{455968F1-706A-46B7-AAF9-567EC537D486}" srcOrd="0" destOrd="0" presId="urn:microsoft.com/office/officeart/2008/layout/HorizontalMultiLevelHierarchy"/>
    <dgm:cxn modelId="{11301F08-855E-489B-8595-78815FE837EC}" type="presOf" srcId="{AFAF7F0A-2ED7-4D94-BC44-66233111C60D}" destId="{E21F4D95-BC57-4BFE-A5B2-FD29DFBACE5A}" srcOrd="1" destOrd="0" presId="urn:microsoft.com/office/officeart/2008/layout/HorizontalMultiLevelHierarchy"/>
    <dgm:cxn modelId="{EBEBC03D-B9DC-44D8-942E-FF54B0EF68A3}" srcId="{8D728352-C929-475D-A614-3FFB4DB2B93A}" destId="{449E3344-5936-4C63-BDFF-9F5966B1C1D9}" srcOrd="0" destOrd="0" parTransId="{571A17CA-5F85-4D22-9B9F-C6FB061ECC8E}" sibTransId="{AEDC41FA-70DA-4796-A421-A2983E0F74D0}"/>
    <dgm:cxn modelId="{4AF17051-1603-48B8-B675-8B048FEE3D4F}" srcId="{449E3344-5936-4C63-BDFF-9F5966B1C1D9}" destId="{AEDC3932-34AB-4512-B287-2892ECB10430}" srcOrd="0" destOrd="0" parTransId="{AFAF7F0A-2ED7-4D94-BC44-66233111C60D}" sibTransId="{6569C691-DBA0-401B-A502-3DE971378F49}"/>
    <dgm:cxn modelId="{FDC70672-7E98-4F8C-A3C6-829C3873F1CD}" type="presOf" srcId="{AFAF7F0A-2ED7-4D94-BC44-66233111C60D}" destId="{95D0F79F-CC43-43D3-950A-6953F5F0053D}" srcOrd="0" destOrd="0" presId="urn:microsoft.com/office/officeart/2008/layout/HorizontalMultiLevelHierarchy"/>
    <dgm:cxn modelId="{0870CF78-24AD-4696-920B-17DF4E1D94F8}" type="presOf" srcId="{449E3344-5936-4C63-BDFF-9F5966B1C1D9}" destId="{16ABC6FC-C5C1-44F9-B432-54F86EC428DA}" srcOrd="0" destOrd="0" presId="urn:microsoft.com/office/officeart/2008/layout/HorizontalMultiLevelHierarchy"/>
    <dgm:cxn modelId="{66C0EC8A-87DD-444B-8C2F-B97A70FA887D}" type="presOf" srcId="{EAC65C9C-CA2C-4E06-91EA-AE94913365F9}" destId="{FF04D828-73F3-469D-9E4F-4B8721F05ECF}" srcOrd="1" destOrd="0" presId="urn:microsoft.com/office/officeart/2008/layout/HorizontalMultiLevelHierarchy"/>
    <dgm:cxn modelId="{017F5E8F-9566-47D0-AA41-8733842C2890}" srcId="{449E3344-5936-4C63-BDFF-9F5966B1C1D9}" destId="{BFB19D82-7432-4543-A89C-8248A58E2F67}" srcOrd="2" destOrd="0" parTransId="{240EDE49-A440-4ED1-9462-56C24C563E00}" sibTransId="{A4E1DBA4-1615-44C1-B2AA-480C27282CAE}"/>
    <dgm:cxn modelId="{4BA1C69D-5F00-49CB-93EE-4302A40956A6}" type="presOf" srcId="{240EDE49-A440-4ED1-9462-56C24C563E00}" destId="{9627488F-9051-44FA-A74C-DDAF3FAE1566}" srcOrd="1" destOrd="0" presId="urn:microsoft.com/office/officeart/2008/layout/HorizontalMultiLevelHierarchy"/>
    <dgm:cxn modelId="{21C576A1-AF8A-40D2-B82E-DF4F6E5FC535}" srcId="{449E3344-5936-4C63-BDFF-9F5966B1C1D9}" destId="{DD008997-DD34-4BEB-BDAA-D90163722EC6}" srcOrd="1" destOrd="0" parTransId="{EAC65C9C-CA2C-4E06-91EA-AE94913365F9}" sibTransId="{568AAD11-BC2D-4C65-8CBB-B34A7FA06007}"/>
    <dgm:cxn modelId="{A2D442A8-D8C0-4ADF-8206-1019ACB1632E}" type="presOf" srcId="{EAC65C9C-CA2C-4E06-91EA-AE94913365F9}" destId="{48B31F1A-CD49-4352-9F43-F66E3EA4DFE6}" srcOrd="0" destOrd="0" presId="urn:microsoft.com/office/officeart/2008/layout/HorizontalMultiLevelHierarchy"/>
    <dgm:cxn modelId="{9FDBE0B1-462C-4EA7-B185-9B61155C066A}" type="presOf" srcId="{DD008997-DD34-4BEB-BDAA-D90163722EC6}" destId="{81EB243B-A2EA-494E-8B8F-10EBD12580C1}" srcOrd="0" destOrd="0" presId="urn:microsoft.com/office/officeart/2008/layout/HorizontalMultiLevelHierarchy"/>
    <dgm:cxn modelId="{B42D50B5-F374-4E6A-B33A-2DAAE83E50B5}" type="presOf" srcId="{240EDE49-A440-4ED1-9462-56C24C563E00}" destId="{DDE63197-F23B-44E6-B354-47B16D340C6D}" srcOrd="0" destOrd="0" presId="urn:microsoft.com/office/officeart/2008/layout/HorizontalMultiLevelHierarchy"/>
    <dgm:cxn modelId="{ED57F3CF-AB7D-4851-843D-A406BC196A51}" type="presOf" srcId="{BFB19D82-7432-4543-A89C-8248A58E2F67}" destId="{B4227836-6866-4C46-97FD-8BCA8F1DBE74}" srcOrd="0" destOrd="0" presId="urn:microsoft.com/office/officeart/2008/layout/HorizontalMultiLevelHierarchy"/>
    <dgm:cxn modelId="{DFC5F1D9-EFC9-49B2-B6C3-C14341B220E2}" type="presOf" srcId="{8D728352-C929-475D-A614-3FFB4DB2B93A}" destId="{EEF60BE7-1B3E-4505-9E25-350C4DDD85B8}" srcOrd="0" destOrd="0" presId="urn:microsoft.com/office/officeart/2008/layout/HorizontalMultiLevelHierarchy"/>
    <dgm:cxn modelId="{80187928-87F0-46B7-94B1-12B5C965DB2F}" type="presParOf" srcId="{EEF60BE7-1B3E-4505-9E25-350C4DDD85B8}" destId="{562B1CD4-1510-4AD8-AA8C-42B1CB42283E}" srcOrd="0" destOrd="0" presId="urn:microsoft.com/office/officeart/2008/layout/HorizontalMultiLevelHierarchy"/>
    <dgm:cxn modelId="{63C68DB0-C2A7-4B79-90F1-3CD3275230F7}" type="presParOf" srcId="{562B1CD4-1510-4AD8-AA8C-42B1CB42283E}" destId="{16ABC6FC-C5C1-44F9-B432-54F86EC428DA}" srcOrd="0" destOrd="0" presId="urn:microsoft.com/office/officeart/2008/layout/HorizontalMultiLevelHierarchy"/>
    <dgm:cxn modelId="{A4AD0579-22C9-42DD-B5C4-892DBF251AE2}" type="presParOf" srcId="{562B1CD4-1510-4AD8-AA8C-42B1CB42283E}" destId="{2CB834DE-808D-4385-A4AC-409FC639E208}" srcOrd="1" destOrd="0" presId="urn:microsoft.com/office/officeart/2008/layout/HorizontalMultiLevelHierarchy"/>
    <dgm:cxn modelId="{8A2F97D7-50AA-4AB5-A931-EB5833E54DF7}" type="presParOf" srcId="{2CB834DE-808D-4385-A4AC-409FC639E208}" destId="{95D0F79F-CC43-43D3-950A-6953F5F0053D}" srcOrd="0" destOrd="0" presId="urn:microsoft.com/office/officeart/2008/layout/HorizontalMultiLevelHierarchy"/>
    <dgm:cxn modelId="{37AB4026-E876-4903-9252-AC7E2F7FAD25}" type="presParOf" srcId="{95D0F79F-CC43-43D3-950A-6953F5F0053D}" destId="{E21F4D95-BC57-4BFE-A5B2-FD29DFBACE5A}" srcOrd="0" destOrd="0" presId="urn:microsoft.com/office/officeart/2008/layout/HorizontalMultiLevelHierarchy"/>
    <dgm:cxn modelId="{B13DE34B-6330-460A-B8E4-3C2C3003D18D}" type="presParOf" srcId="{2CB834DE-808D-4385-A4AC-409FC639E208}" destId="{C60BC22D-6312-41D2-95A9-0B7A59BCBA65}" srcOrd="1" destOrd="0" presId="urn:microsoft.com/office/officeart/2008/layout/HorizontalMultiLevelHierarchy"/>
    <dgm:cxn modelId="{C00EBE06-C2AA-4182-A9DE-3799EE0E0A69}" type="presParOf" srcId="{C60BC22D-6312-41D2-95A9-0B7A59BCBA65}" destId="{455968F1-706A-46B7-AAF9-567EC537D486}" srcOrd="0" destOrd="0" presId="urn:microsoft.com/office/officeart/2008/layout/HorizontalMultiLevelHierarchy"/>
    <dgm:cxn modelId="{D317234D-350B-4476-892E-E7D6FAEBC3AD}" type="presParOf" srcId="{C60BC22D-6312-41D2-95A9-0B7A59BCBA65}" destId="{E2B865A2-5327-4A10-A554-503F0C23583F}" srcOrd="1" destOrd="0" presId="urn:microsoft.com/office/officeart/2008/layout/HorizontalMultiLevelHierarchy"/>
    <dgm:cxn modelId="{C00FBB61-55AA-4B5A-8F22-C944ED3DE179}" type="presParOf" srcId="{2CB834DE-808D-4385-A4AC-409FC639E208}" destId="{48B31F1A-CD49-4352-9F43-F66E3EA4DFE6}" srcOrd="2" destOrd="0" presId="urn:microsoft.com/office/officeart/2008/layout/HorizontalMultiLevelHierarchy"/>
    <dgm:cxn modelId="{0FADD544-E383-49AB-8099-4619A9F2B141}" type="presParOf" srcId="{48B31F1A-CD49-4352-9F43-F66E3EA4DFE6}" destId="{FF04D828-73F3-469D-9E4F-4B8721F05ECF}" srcOrd="0" destOrd="0" presId="urn:microsoft.com/office/officeart/2008/layout/HorizontalMultiLevelHierarchy"/>
    <dgm:cxn modelId="{BB81185C-EB99-453D-9801-CC00F20287E3}" type="presParOf" srcId="{2CB834DE-808D-4385-A4AC-409FC639E208}" destId="{C1674284-E777-494E-B438-E06A74F51A6C}" srcOrd="3" destOrd="0" presId="urn:microsoft.com/office/officeart/2008/layout/HorizontalMultiLevelHierarchy"/>
    <dgm:cxn modelId="{27FEDD0D-7998-4DC1-86D5-17F1D68B51E6}" type="presParOf" srcId="{C1674284-E777-494E-B438-E06A74F51A6C}" destId="{81EB243B-A2EA-494E-8B8F-10EBD12580C1}" srcOrd="0" destOrd="0" presId="urn:microsoft.com/office/officeart/2008/layout/HorizontalMultiLevelHierarchy"/>
    <dgm:cxn modelId="{1DB546A0-9028-4366-B550-968BE3BC9EB6}" type="presParOf" srcId="{C1674284-E777-494E-B438-E06A74F51A6C}" destId="{FA3F798D-1B4E-43AE-9F44-3997915769AC}" srcOrd="1" destOrd="0" presId="urn:microsoft.com/office/officeart/2008/layout/HorizontalMultiLevelHierarchy"/>
    <dgm:cxn modelId="{5B1718D1-13BC-49EA-88FE-B681CA154567}" type="presParOf" srcId="{2CB834DE-808D-4385-A4AC-409FC639E208}" destId="{DDE63197-F23B-44E6-B354-47B16D340C6D}" srcOrd="4" destOrd="0" presId="urn:microsoft.com/office/officeart/2008/layout/HorizontalMultiLevelHierarchy"/>
    <dgm:cxn modelId="{BE37F102-7527-43F6-9D32-C37FD6A2C5DF}" type="presParOf" srcId="{DDE63197-F23B-44E6-B354-47B16D340C6D}" destId="{9627488F-9051-44FA-A74C-DDAF3FAE1566}" srcOrd="0" destOrd="0" presId="urn:microsoft.com/office/officeart/2008/layout/HorizontalMultiLevelHierarchy"/>
    <dgm:cxn modelId="{B9831C6A-9FD6-483D-9D99-4BEA7A9757A6}" type="presParOf" srcId="{2CB834DE-808D-4385-A4AC-409FC639E208}" destId="{E084A019-336C-41D4-AFEC-FEB01AC96515}" srcOrd="5" destOrd="0" presId="urn:microsoft.com/office/officeart/2008/layout/HorizontalMultiLevelHierarchy"/>
    <dgm:cxn modelId="{F603C379-0270-4508-84EF-1A808DBECA50}" type="presParOf" srcId="{E084A019-336C-41D4-AFEC-FEB01AC96515}" destId="{B4227836-6866-4C46-97FD-8BCA8F1DBE74}" srcOrd="0" destOrd="0" presId="urn:microsoft.com/office/officeart/2008/layout/HorizontalMultiLevelHierarchy"/>
    <dgm:cxn modelId="{CF691245-63BE-4053-B0E6-8B6CAE98837F}" type="presParOf" srcId="{E084A019-336C-41D4-AFEC-FEB01AC96515}" destId="{B6744870-BC6B-4560-AE7C-6DEF9801148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A88669-B8D2-4EBC-B502-D77847CA7F0D}" type="doc">
      <dgm:prSet loTypeId="urn:microsoft.com/office/officeart/2005/8/layout/pyramid2" loCatId="list" qsTypeId="urn:microsoft.com/office/officeart/2005/8/quickstyle/simple1" qsCatId="simple" csTypeId="urn:microsoft.com/office/officeart/2005/8/colors/accent3_5" csCatId="accent3" phldr="1"/>
      <dgm:spPr/>
    </dgm:pt>
    <dgm:pt modelId="{B763B23B-A881-48B2-94ED-FA5301BC4CF3}">
      <dgm:prSet phldrT="[Text]" custT="1"/>
      <dgm:spPr/>
      <dgm:t>
        <a:bodyPr/>
        <a:lstStyle/>
        <a:p>
          <a:r>
            <a:rPr lang="sr-Latn-RS" sz="2800" b="1" dirty="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Sopstveni izvori</a:t>
          </a:r>
        </a:p>
      </dgm:t>
    </dgm:pt>
    <dgm:pt modelId="{4DFC4A0B-06F8-49CF-A903-DDE5CC50A8C5}" type="parTrans" cxnId="{91BDE309-5161-4241-BC18-CDAE9B5C1814}">
      <dgm:prSet/>
      <dgm:spPr/>
      <dgm:t>
        <a:bodyPr/>
        <a:lstStyle/>
        <a:p>
          <a:endParaRPr lang="sr-Latn-RS"/>
        </a:p>
      </dgm:t>
    </dgm:pt>
    <dgm:pt modelId="{B061CFED-8117-4F8C-AD04-098A1CD4CB23}" type="sibTrans" cxnId="{91BDE309-5161-4241-BC18-CDAE9B5C1814}">
      <dgm:prSet/>
      <dgm:spPr/>
      <dgm:t>
        <a:bodyPr/>
        <a:lstStyle/>
        <a:p>
          <a:endParaRPr lang="sr-Latn-RS"/>
        </a:p>
      </dgm:t>
    </dgm:pt>
    <dgm:pt modelId="{8B60CBF9-2BD8-458A-8BD9-51E51D549E58}">
      <dgm:prSet phldrT="[Text]" custT="1"/>
      <dgm:spPr/>
      <dgm:t>
        <a:bodyPr/>
        <a:lstStyle/>
        <a:p>
          <a:r>
            <a:rPr lang="sr-Latn-RS" sz="2800" b="1" dirty="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Dokapitalizacija</a:t>
          </a:r>
        </a:p>
      </dgm:t>
    </dgm:pt>
    <dgm:pt modelId="{C9B0CA3C-7DED-4F59-B0BC-A18996E7C882}" type="parTrans" cxnId="{C7B5CD68-DED0-4387-B1D1-5AF10A2A3827}">
      <dgm:prSet/>
      <dgm:spPr/>
      <dgm:t>
        <a:bodyPr/>
        <a:lstStyle/>
        <a:p>
          <a:endParaRPr lang="sr-Latn-RS"/>
        </a:p>
      </dgm:t>
    </dgm:pt>
    <dgm:pt modelId="{61E8046A-CA05-42E0-AA07-B01E96460058}" type="sibTrans" cxnId="{C7B5CD68-DED0-4387-B1D1-5AF10A2A3827}">
      <dgm:prSet/>
      <dgm:spPr/>
      <dgm:t>
        <a:bodyPr/>
        <a:lstStyle/>
        <a:p>
          <a:endParaRPr lang="sr-Latn-RS"/>
        </a:p>
      </dgm:t>
    </dgm:pt>
    <dgm:pt modelId="{B28CC21D-432B-4852-B780-14A768CA876E}">
      <dgm:prSet phldrT="[Text]" custT="1"/>
      <dgm:spPr/>
      <dgm:t>
        <a:bodyPr/>
        <a:lstStyle/>
        <a:p>
          <a:r>
            <a:rPr lang="sr-Latn-RS" sz="2400" b="1" dirty="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Krediti i Strateška partnerstva</a:t>
          </a:r>
        </a:p>
      </dgm:t>
    </dgm:pt>
    <dgm:pt modelId="{915479D4-893D-454D-80D4-BA132E6BE02E}" type="parTrans" cxnId="{99D34CDB-ED0D-4309-9161-E7BD069584A6}">
      <dgm:prSet/>
      <dgm:spPr/>
      <dgm:t>
        <a:bodyPr/>
        <a:lstStyle/>
        <a:p>
          <a:endParaRPr lang="sr-Latn-RS"/>
        </a:p>
      </dgm:t>
    </dgm:pt>
    <dgm:pt modelId="{C8FD74A7-0923-4341-9BD1-123EB39515D1}" type="sibTrans" cxnId="{99D34CDB-ED0D-4309-9161-E7BD069584A6}">
      <dgm:prSet/>
      <dgm:spPr/>
      <dgm:t>
        <a:bodyPr/>
        <a:lstStyle/>
        <a:p>
          <a:endParaRPr lang="sr-Latn-RS"/>
        </a:p>
      </dgm:t>
    </dgm:pt>
    <dgm:pt modelId="{FB58B610-E0CB-4870-BF25-D3FA00F0A16F}">
      <dgm:prSet/>
      <dgm:spPr/>
      <dgm:t>
        <a:bodyPr/>
        <a:lstStyle/>
        <a:p>
          <a:endParaRPr lang="sr-Latn-RS"/>
        </a:p>
      </dgm:t>
    </dgm:pt>
    <dgm:pt modelId="{91B0F4D0-B187-44A4-B9E0-8FDAAF1D627C}" type="parTrans" cxnId="{38E7618F-51BE-4ED8-9D6C-1A998C07C787}">
      <dgm:prSet/>
      <dgm:spPr/>
      <dgm:t>
        <a:bodyPr/>
        <a:lstStyle/>
        <a:p>
          <a:endParaRPr lang="sr-Latn-RS"/>
        </a:p>
      </dgm:t>
    </dgm:pt>
    <dgm:pt modelId="{082C477C-D46D-416E-B4F2-3C51B017FF7B}" type="sibTrans" cxnId="{38E7618F-51BE-4ED8-9D6C-1A998C07C787}">
      <dgm:prSet/>
      <dgm:spPr/>
      <dgm:t>
        <a:bodyPr/>
        <a:lstStyle/>
        <a:p>
          <a:endParaRPr lang="sr-Latn-RS"/>
        </a:p>
      </dgm:t>
    </dgm:pt>
    <dgm:pt modelId="{5DF4B509-2806-4EEB-B867-061F19B2E1DA}" type="pres">
      <dgm:prSet presAssocID="{88A88669-B8D2-4EBC-B502-D77847CA7F0D}" presName="compositeShape" presStyleCnt="0">
        <dgm:presLayoutVars>
          <dgm:dir/>
          <dgm:resizeHandles/>
        </dgm:presLayoutVars>
      </dgm:prSet>
      <dgm:spPr/>
    </dgm:pt>
    <dgm:pt modelId="{4849B9B3-FB3F-4A19-8375-FA38CC51F462}" type="pres">
      <dgm:prSet presAssocID="{88A88669-B8D2-4EBC-B502-D77847CA7F0D}" presName="pyramid" presStyleLbl="node1" presStyleIdx="0" presStyleCnt="1" custScaleX="208488"/>
      <dgm:spPr>
        <a:solidFill>
          <a:srgbClr val="FFC000">
            <a:alpha val="90000"/>
          </a:srgbClr>
        </a:solidFill>
      </dgm:spPr>
    </dgm:pt>
    <dgm:pt modelId="{013C681B-A7F5-4AEC-906C-232B5BE2EBAC}" type="pres">
      <dgm:prSet presAssocID="{88A88669-B8D2-4EBC-B502-D77847CA7F0D}" presName="theList" presStyleCnt="0"/>
      <dgm:spPr/>
    </dgm:pt>
    <dgm:pt modelId="{4D62E7EB-303F-493E-AC4D-481E4026E497}" type="pres">
      <dgm:prSet presAssocID="{B763B23B-A881-48B2-94ED-FA5301BC4CF3}" presName="aNode" presStyleLbl="fgAcc1" presStyleIdx="0" presStyleCnt="4" custScaleX="184267" custLinFactNeighborX="28396" custLinFactNeighborY="-16859">
        <dgm:presLayoutVars>
          <dgm:bulletEnabled val="1"/>
        </dgm:presLayoutVars>
      </dgm:prSet>
      <dgm:spPr/>
    </dgm:pt>
    <dgm:pt modelId="{8221A947-9BB8-4DC3-92BF-64A68894EB60}" type="pres">
      <dgm:prSet presAssocID="{B763B23B-A881-48B2-94ED-FA5301BC4CF3}" presName="aSpace" presStyleCnt="0"/>
      <dgm:spPr/>
    </dgm:pt>
    <dgm:pt modelId="{287B63AA-EF1D-4B45-8A8E-956300E33297}" type="pres">
      <dgm:prSet presAssocID="{8B60CBF9-2BD8-458A-8BD9-51E51D549E58}" presName="aNode" presStyleLbl="fgAcc1" presStyleIdx="1" presStyleCnt="4" custScaleX="186871" custLinFactNeighborX="28012" custLinFactNeighborY="-33718">
        <dgm:presLayoutVars>
          <dgm:bulletEnabled val="1"/>
        </dgm:presLayoutVars>
      </dgm:prSet>
      <dgm:spPr/>
    </dgm:pt>
    <dgm:pt modelId="{B7C96B5A-084E-49F4-BC08-5BB5692E485E}" type="pres">
      <dgm:prSet presAssocID="{8B60CBF9-2BD8-458A-8BD9-51E51D549E58}" presName="aSpace" presStyleCnt="0"/>
      <dgm:spPr/>
    </dgm:pt>
    <dgm:pt modelId="{8C5AF5E5-7035-44A9-B5DE-12542747BEC1}" type="pres">
      <dgm:prSet presAssocID="{B28CC21D-432B-4852-B780-14A768CA876E}" presName="aNode" presStyleLbl="fgAcc1" presStyleIdx="2" presStyleCnt="4" custScaleX="188596" custLinFactNeighborX="29931" custLinFactNeighborY="-11227">
        <dgm:presLayoutVars>
          <dgm:bulletEnabled val="1"/>
        </dgm:presLayoutVars>
      </dgm:prSet>
      <dgm:spPr/>
    </dgm:pt>
    <dgm:pt modelId="{29266D0D-8C29-4B3C-AEC3-3A627AABB869}" type="pres">
      <dgm:prSet presAssocID="{B28CC21D-432B-4852-B780-14A768CA876E}" presName="aSpace" presStyleCnt="0"/>
      <dgm:spPr/>
    </dgm:pt>
    <dgm:pt modelId="{4362D1D0-5C2D-47E9-953E-08EF0B46FC08}" type="pres">
      <dgm:prSet presAssocID="{FB58B610-E0CB-4870-BF25-D3FA00F0A16F}" presName="aNode" presStyleLbl="fgAcc1" presStyleIdx="3" presStyleCnt="4" custScaleX="188214" custLinFactNeighborX="28780" custLinFactNeighborY="-11227">
        <dgm:presLayoutVars>
          <dgm:bulletEnabled val="1"/>
        </dgm:presLayoutVars>
      </dgm:prSet>
      <dgm:spPr/>
    </dgm:pt>
    <dgm:pt modelId="{D298484A-3A5B-4571-A29B-875CD314E5F8}" type="pres">
      <dgm:prSet presAssocID="{FB58B610-E0CB-4870-BF25-D3FA00F0A16F}" presName="aSpace" presStyleCnt="0"/>
      <dgm:spPr/>
    </dgm:pt>
  </dgm:ptLst>
  <dgm:cxnLst>
    <dgm:cxn modelId="{5FBFB808-2A4A-4081-A396-159BF370B7F7}" type="presOf" srcId="{8B60CBF9-2BD8-458A-8BD9-51E51D549E58}" destId="{287B63AA-EF1D-4B45-8A8E-956300E33297}" srcOrd="0" destOrd="0" presId="urn:microsoft.com/office/officeart/2005/8/layout/pyramid2"/>
    <dgm:cxn modelId="{91BDE309-5161-4241-BC18-CDAE9B5C1814}" srcId="{88A88669-B8D2-4EBC-B502-D77847CA7F0D}" destId="{B763B23B-A881-48B2-94ED-FA5301BC4CF3}" srcOrd="0" destOrd="0" parTransId="{4DFC4A0B-06F8-49CF-A903-DDE5CC50A8C5}" sibTransId="{B061CFED-8117-4F8C-AD04-098A1CD4CB23}"/>
    <dgm:cxn modelId="{3DA4153F-A143-4901-8686-B4B4D8A7F6B5}" type="presOf" srcId="{88A88669-B8D2-4EBC-B502-D77847CA7F0D}" destId="{5DF4B509-2806-4EEB-B867-061F19B2E1DA}" srcOrd="0" destOrd="0" presId="urn:microsoft.com/office/officeart/2005/8/layout/pyramid2"/>
    <dgm:cxn modelId="{C7B5CD68-DED0-4387-B1D1-5AF10A2A3827}" srcId="{88A88669-B8D2-4EBC-B502-D77847CA7F0D}" destId="{8B60CBF9-2BD8-458A-8BD9-51E51D549E58}" srcOrd="1" destOrd="0" parTransId="{C9B0CA3C-7DED-4F59-B0BC-A18996E7C882}" sibTransId="{61E8046A-CA05-42E0-AA07-B01E96460058}"/>
    <dgm:cxn modelId="{46EBFB48-F259-4A03-88AD-7817267FB0B4}" type="presOf" srcId="{B763B23B-A881-48B2-94ED-FA5301BC4CF3}" destId="{4D62E7EB-303F-493E-AC4D-481E4026E497}" srcOrd="0" destOrd="0" presId="urn:microsoft.com/office/officeart/2005/8/layout/pyramid2"/>
    <dgm:cxn modelId="{85B58A8E-9779-419A-9C34-CA2FA25ADCA0}" type="presOf" srcId="{FB58B610-E0CB-4870-BF25-D3FA00F0A16F}" destId="{4362D1D0-5C2D-47E9-953E-08EF0B46FC08}" srcOrd="0" destOrd="0" presId="urn:microsoft.com/office/officeart/2005/8/layout/pyramid2"/>
    <dgm:cxn modelId="{8A77EB8E-5E02-4BFD-AE13-0D916ED1E75F}" type="presOf" srcId="{B28CC21D-432B-4852-B780-14A768CA876E}" destId="{8C5AF5E5-7035-44A9-B5DE-12542747BEC1}" srcOrd="0" destOrd="0" presId="urn:microsoft.com/office/officeart/2005/8/layout/pyramid2"/>
    <dgm:cxn modelId="{38E7618F-51BE-4ED8-9D6C-1A998C07C787}" srcId="{88A88669-B8D2-4EBC-B502-D77847CA7F0D}" destId="{FB58B610-E0CB-4870-BF25-D3FA00F0A16F}" srcOrd="3" destOrd="0" parTransId="{91B0F4D0-B187-44A4-B9E0-8FDAAF1D627C}" sibTransId="{082C477C-D46D-416E-B4F2-3C51B017FF7B}"/>
    <dgm:cxn modelId="{99D34CDB-ED0D-4309-9161-E7BD069584A6}" srcId="{88A88669-B8D2-4EBC-B502-D77847CA7F0D}" destId="{B28CC21D-432B-4852-B780-14A768CA876E}" srcOrd="2" destOrd="0" parTransId="{915479D4-893D-454D-80D4-BA132E6BE02E}" sibTransId="{C8FD74A7-0923-4341-9BD1-123EB39515D1}"/>
    <dgm:cxn modelId="{56F3766F-D36A-487D-B549-CC507E9542ED}" type="presParOf" srcId="{5DF4B509-2806-4EEB-B867-061F19B2E1DA}" destId="{4849B9B3-FB3F-4A19-8375-FA38CC51F462}" srcOrd="0" destOrd="0" presId="urn:microsoft.com/office/officeart/2005/8/layout/pyramid2"/>
    <dgm:cxn modelId="{2E33DC6B-9862-4D2B-AEAB-DF05892DB82A}" type="presParOf" srcId="{5DF4B509-2806-4EEB-B867-061F19B2E1DA}" destId="{013C681B-A7F5-4AEC-906C-232B5BE2EBAC}" srcOrd="1" destOrd="0" presId="urn:microsoft.com/office/officeart/2005/8/layout/pyramid2"/>
    <dgm:cxn modelId="{FEDC9478-A9B5-4636-AB24-4A430E6FF86F}" type="presParOf" srcId="{013C681B-A7F5-4AEC-906C-232B5BE2EBAC}" destId="{4D62E7EB-303F-493E-AC4D-481E4026E497}" srcOrd="0" destOrd="0" presId="urn:microsoft.com/office/officeart/2005/8/layout/pyramid2"/>
    <dgm:cxn modelId="{0848C0E5-D592-4F0A-8761-1B7205D94D39}" type="presParOf" srcId="{013C681B-A7F5-4AEC-906C-232B5BE2EBAC}" destId="{8221A947-9BB8-4DC3-92BF-64A68894EB60}" srcOrd="1" destOrd="0" presId="urn:microsoft.com/office/officeart/2005/8/layout/pyramid2"/>
    <dgm:cxn modelId="{A0CE00BB-7D5E-4092-887F-70DF6EB88D2B}" type="presParOf" srcId="{013C681B-A7F5-4AEC-906C-232B5BE2EBAC}" destId="{287B63AA-EF1D-4B45-8A8E-956300E33297}" srcOrd="2" destOrd="0" presId="urn:microsoft.com/office/officeart/2005/8/layout/pyramid2"/>
    <dgm:cxn modelId="{58CA8C4C-F29C-4E79-805D-A0A95D26B853}" type="presParOf" srcId="{013C681B-A7F5-4AEC-906C-232B5BE2EBAC}" destId="{B7C96B5A-084E-49F4-BC08-5BB5692E485E}" srcOrd="3" destOrd="0" presId="urn:microsoft.com/office/officeart/2005/8/layout/pyramid2"/>
    <dgm:cxn modelId="{CECCA166-92CB-46DD-9A51-CC6F94BD0EFC}" type="presParOf" srcId="{013C681B-A7F5-4AEC-906C-232B5BE2EBAC}" destId="{8C5AF5E5-7035-44A9-B5DE-12542747BEC1}" srcOrd="4" destOrd="0" presId="urn:microsoft.com/office/officeart/2005/8/layout/pyramid2"/>
    <dgm:cxn modelId="{0150A011-B95D-49CA-BE27-78B682CF87BE}" type="presParOf" srcId="{013C681B-A7F5-4AEC-906C-232B5BE2EBAC}" destId="{29266D0D-8C29-4B3C-AEC3-3A627AABB869}" srcOrd="5" destOrd="0" presId="urn:microsoft.com/office/officeart/2005/8/layout/pyramid2"/>
    <dgm:cxn modelId="{808EF9E7-A677-4951-A87E-4097467E8197}" type="presParOf" srcId="{013C681B-A7F5-4AEC-906C-232B5BE2EBAC}" destId="{4362D1D0-5C2D-47E9-953E-08EF0B46FC08}" srcOrd="6" destOrd="0" presId="urn:microsoft.com/office/officeart/2005/8/layout/pyramid2"/>
    <dgm:cxn modelId="{F5430EAA-0FF8-4CB8-A161-74FD74F98B27}" type="presParOf" srcId="{013C681B-A7F5-4AEC-906C-232B5BE2EBAC}" destId="{D298484A-3A5B-4571-A29B-875CD314E5F8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556B8E-32B2-4EBE-9658-C29ACA945FCA}">
      <dsp:nvSpPr>
        <dsp:cNvPr id="0" name=""/>
        <dsp:cNvSpPr/>
      </dsp:nvSpPr>
      <dsp:spPr>
        <a:xfrm>
          <a:off x="2821" y="1654893"/>
          <a:ext cx="2750533" cy="8352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900" kern="1200" dirty="0"/>
            <a:t>1 rizik</a:t>
          </a:r>
        </a:p>
      </dsp:txBody>
      <dsp:txXfrm>
        <a:off x="2821" y="1654893"/>
        <a:ext cx="2750533" cy="835200"/>
      </dsp:txXfrm>
    </dsp:sp>
    <dsp:sp modelId="{94F24229-251E-49A2-A6E6-821285C32CD9}">
      <dsp:nvSpPr>
        <dsp:cNvPr id="0" name=""/>
        <dsp:cNvSpPr/>
      </dsp:nvSpPr>
      <dsp:spPr>
        <a:xfrm>
          <a:off x="2821" y="2490093"/>
          <a:ext cx="2750533" cy="127368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2900" kern="1200" dirty="0"/>
            <a:t>Više  reosiguravača</a:t>
          </a:r>
        </a:p>
      </dsp:txBody>
      <dsp:txXfrm>
        <a:off x="2821" y="2490093"/>
        <a:ext cx="2750533" cy="1273680"/>
      </dsp:txXfrm>
    </dsp:sp>
    <dsp:sp modelId="{F9B3A9E5-8915-4DA0-86D6-3B4B7217060E}">
      <dsp:nvSpPr>
        <dsp:cNvPr id="0" name=""/>
        <dsp:cNvSpPr/>
      </dsp:nvSpPr>
      <dsp:spPr>
        <a:xfrm>
          <a:off x="3138428" y="1654893"/>
          <a:ext cx="2750533" cy="8352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900" kern="1200" dirty="0"/>
            <a:t>Više rizika</a:t>
          </a:r>
        </a:p>
      </dsp:txBody>
      <dsp:txXfrm>
        <a:off x="3138428" y="1654893"/>
        <a:ext cx="2750533" cy="835200"/>
      </dsp:txXfrm>
    </dsp:sp>
    <dsp:sp modelId="{1E6EC49A-DB76-46BD-AD33-468A7092B492}">
      <dsp:nvSpPr>
        <dsp:cNvPr id="0" name=""/>
        <dsp:cNvSpPr/>
      </dsp:nvSpPr>
      <dsp:spPr>
        <a:xfrm>
          <a:off x="3138428" y="2490093"/>
          <a:ext cx="2750533" cy="127368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2900" kern="1200" dirty="0"/>
            <a:t>Jedan reosiguravač</a:t>
          </a:r>
        </a:p>
      </dsp:txBody>
      <dsp:txXfrm>
        <a:off x="3138428" y="2490093"/>
        <a:ext cx="2750533" cy="1273680"/>
      </dsp:txXfrm>
    </dsp:sp>
    <dsp:sp modelId="{1DBF9B18-FCF3-45B9-83D7-84441C640D92}">
      <dsp:nvSpPr>
        <dsp:cNvPr id="0" name=""/>
        <dsp:cNvSpPr/>
      </dsp:nvSpPr>
      <dsp:spPr>
        <a:xfrm>
          <a:off x="6274036" y="1654893"/>
          <a:ext cx="2750533" cy="8352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900" kern="1200" dirty="0"/>
            <a:t>Više rizika</a:t>
          </a:r>
        </a:p>
      </dsp:txBody>
      <dsp:txXfrm>
        <a:off x="6274036" y="1654893"/>
        <a:ext cx="2750533" cy="835200"/>
      </dsp:txXfrm>
    </dsp:sp>
    <dsp:sp modelId="{EAE25007-6D80-40B7-9A7E-A30B57489B4F}">
      <dsp:nvSpPr>
        <dsp:cNvPr id="0" name=""/>
        <dsp:cNvSpPr/>
      </dsp:nvSpPr>
      <dsp:spPr>
        <a:xfrm>
          <a:off x="6274036" y="2490093"/>
          <a:ext cx="2750533" cy="127368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2900" kern="1200" dirty="0"/>
            <a:t>Više  reosiguravača</a:t>
          </a:r>
        </a:p>
      </dsp:txBody>
      <dsp:txXfrm>
        <a:off x="6274036" y="2490093"/>
        <a:ext cx="2750533" cy="12736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757F40-DDB8-43BF-97E3-FD031DC80725}">
      <dsp:nvSpPr>
        <dsp:cNvPr id="0" name=""/>
        <dsp:cNvSpPr/>
      </dsp:nvSpPr>
      <dsp:spPr>
        <a:xfrm rot="5400000">
          <a:off x="6523200" y="-2634670"/>
          <a:ext cx="1080276" cy="664784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2600" kern="12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Fakultativna reosiguranja</a:t>
          </a:r>
          <a:endParaRPr lang="en-US" sz="2600" kern="1200" dirty="0">
            <a:solidFill>
              <a:schemeClr val="bg1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5400000">
        <a:off x="3739415" y="201850"/>
        <a:ext cx="6595113" cy="974806"/>
      </dsp:txXfrm>
    </dsp:sp>
    <dsp:sp modelId="{EC6E002B-C81C-4631-B932-4E3B26A022C7}">
      <dsp:nvSpPr>
        <dsp:cNvPr id="0" name=""/>
        <dsp:cNvSpPr/>
      </dsp:nvSpPr>
      <dsp:spPr>
        <a:xfrm>
          <a:off x="0" y="2045"/>
          <a:ext cx="3739414" cy="135034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49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 rizik</a:t>
          </a:r>
          <a:endParaRPr lang="en-US" sz="49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65918" y="67963"/>
        <a:ext cx="3607578" cy="1218509"/>
      </dsp:txXfrm>
    </dsp:sp>
    <dsp:sp modelId="{BD7B162B-8C49-4387-8273-141F05269FD1}">
      <dsp:nvSpPr>
        <dsp:cNvPr id="0" name=""/>
        <dsp:cNvSpPr/>
      </dsp:nvSpPr>
      <dsp:spPr>
        <a:xfrm rot="5400000">
          <a:off x="6523200" y="-1228842"/>
          <a:ext cx="1080276" cy="6647848"/>
        </a:xfrm>
        <a:prstGeom prst="round2SameRect">
          <a:avLst/>
        </a:prstGeom>
        <a:solidFill>
          <a:schemeClr val="accent2">
            <a:tint val="40000"/>
            <a:alpha val="90000"/>
            <a:hueOff val="123599"/>
            <a:satOff val="-11908"/>
            <a:lumOff val="-1255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123599"/>
              <a:satOff val="-11908"/>
              <a:lumOff val="-12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2600" kern="12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Proporcionalna Q/S reosiguranja</a:t>
          </a:r>
          <a:endParaRPr lang="en-US" sz="2600" kern="1200" dirty="0">
            <a:solidFill>
              <a:schemeClr val="bg1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2600" kern="12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Proporcionalna Surplus reosiguranja</a:t>
          </a:r>
          <a:endParaRPr lang="en-US" sz="2600" kern="1200" dirty="0">
            <a:solidFill>
              <a:schemeClr val="bg1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5400000">
        <a:off x="3739415" y="1607678"/>
        <a:ext cx="6595113" cy="974806"/>
      </dsp:txXfrm>
    </dsp:sp>
    <dsp:sp modelId="{39E6FB58-36E1-4E60-BABB-A971D7BBBA60}">
      <dsp:nvSpPr>
        <dsp:cNvPr id="0" name=""/>
        <dsp:cNvSpPr/>
      </dsp:nvSpPr>
      <dsp:spPr>
        <a:xfrm>
          <a:off x="0" y="1419909"/>
          <a:ext cx="3739414" cy="1350345"/>
        </a:xfrm>
        <a:prstGeom prst="roundRect">
          <a:avLst/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49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Više rizika </a:t>
          </a:r>
          <a:endParaRPr lang="en-US" sz="49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65918" y="1485827"/>
        <a:ext cx="3607578" cy="1218509"/>
      </dsp:txXfrm>
    </dsp:sp>
    <dsp:sp modelId="{CC2CE0C3-E857-462C-AD36-643A56F902B8}">
      <dsp:nvSpPr>
        <dsp:cNvPr id="0" name=""/>
        <dsp:cNvSpPr/>
      </dsp:nvSpPr>
      <dsp:spPr>
        <a:xfrm rot="5400000">
          <a:off x="6523200" y="189020"/>
          <a:ext cx="1080276" cy="6647848"/>
        </a:xfrm>
        <a:prstGeom prst="round2SameRect">
          <a:avLst/>
        </a:prstGeom>
        <a:solidFill>
          <a:schemeClr val="accent2">
            <a:tint val="40000"/>
            <a:alpha val="90000"/>
            <a:hueOff val="247198"/>
            <a:satOff val="-23816"/>
            <a:lumOff val="-2511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247198"/>
              <a:satOff val="-23816"/>
              <a:lumOff val="-25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2600" kern="12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XS reosiguranja viška šteta </a:t>
          </a:r>
          <a:endParaRPr lang="en-US" sz="2600" kern="1200" dirty="0">
            <a:solidFill>
              <a:schemeClr val="bg1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2600" kern="12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SL reosiguranja viška gubitka</a:t>
          </a:r>
          <a:endParaRPr lang="en-US" sz="2600" kern="1200" dirty="0">
            <a:solidFill>
              <a:schemeClr val="bg1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5400000">
        <a:off x="3739415" y="3025541"/>
        <a:ext cx="6595113" cy="974806"/>
      </dsp:txXfrm>
    </dsp:sp>
    <dsp:sp modelId="{03A7F85C-814E-463E-8CE4-C0F6725E8B9C}">
      <dsp:nvSpPr>
        <dsp:cNvPr id="0" name=""/>
        <dsp:cNvSpPr/>
      </dsp:nvSpPr>
      <dsp:spPr>
        <a:xfrm>
          <a:off x="0" y="2837772"/>
          <a:ext cx="3739414" cy="1350345"/>
        </a:xfrm>
        <a:prstGeom prst="roundRect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49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1/n šteta</a:t>
          </a:r>
          <a:endParaRPr lang="en-US" sz="49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65918" y="2903690"/>
        <a:ext cx="3607578" cy="12185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E63197-F23B-44E6-B354-47B16D340C6D}">
      <dsp:nvSpPr>
        <dsp:cNvPr id="0" name=""/>
        <dsp:cNvSpPr/>
      </dsp:nvSpPr>
      <dsp:spPr>
        <a:xfrm>
          <a:off x="626315" y="2142186"/>
          <a:ext cx="506166" cy="10886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3083" y="0"/>
              </a:lnTo>
              <a:lnTo>
                <a:pt x="253083" y="1088619"/>
              </a:lnTo>
              <a:lnTo>
                <a:pt x="506166" y="1088619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849385" y="2656482"/>
        <a:ext cx="60027" cy="60027"/>
      </dsp:txXfrm>
    </dsp:sp>
    <dsp:sp modelId="{48B31F1A-CD49-4352-9F43-F66E3EA4DFE6}">
      <dsp:nvSpPr>
        <dsp:cNvPr id="0" name=""/>
        <dsp:cNvSpPr/>
      </dsp:nvSpPr>
      <dsp:spPr>
        <a:xfrm>
          <a:off x="626315" y="2024473"/>
          <a:ext cx="52891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17712"/>
              </a:moveTo>
              <a:lnTo>
                <a:pt x="264457" y="117712"/>
              </a:lnTo>
              <a:lnTo>
                <a:pt x="264457" y="45720"/>
              </a:lnTo>
              <a:lnTo>
                <a:pt x="528914" y="4572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877428" y="2056848"/>
        <a:ext cx="26689" cy="26689"/>
      </dsp:txXfrm>
    </dsp:sp>
    <dsp:sp modelId="{95D0F79F-CC43-43D3-950A-6953F5F0053D}">
      <dsp:nvSpPr>
        <dsp:cNvPr id="0" name=""/>
        <dsp:cNvSpPr/>
      </dsp:nvSpPr>
      <dsp:spPr>
        <a:xfrm>
          <a:off x="626315" y="828487"/>
          <a:ext cx="520584" cy="1313699"/>
        </a:xfrm>
        <a:custGeom>
          <a:avLst/>
          <a:gdLst/>
          <a:ahLst/>
          <a:cxnLst/>
          <a:rect l="0" t="0" r="0" b="0"/>
          <a:pathLst>
            <a:path>
              <a:moveTo>
                <a:pt x="0" y="1313699"/>
              </a:moveTo>
              <a:lnTo>
                <a:pt x="260292" y="1313699"/>
              </a:lnTo>
              <a:lnTo>
                <a:pt x="260292" y="0"/>
              </a:lnTo>
              <a:lnTo>
                <a:pt x="520584" y="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851280" y="1450009"/>
        <a:ext cx="70654" cy="70654"/>
      </dsp:txXfrm>
    </dsp:sp>
    <dsp:sp modelId="{16ABC6FC-C5C1-44F9-B432-54F86EC428DA}">
      <dsp:nvSpPr>
        <dsp:cNvPr id="0" name=""/>
        <dsp:cNvSpPr/>
      </dsp:nvSpPr>
      <dsp:spPr>
        <a:xfrm rot="16200000">
          <a:off x="-1829028" y="1829028"/>
          <a:ext cx="4284373" cy="6263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DRUŠTVO ZA REOSIGURANJE</a:t>
          </a:r>
          <a:endParaRPr lang="en-US" sz="22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-1829028" y="1829028"/>
        <a:ext cx="4284373" cy="626315"/>
      </dsp:txXfrm>
    </dsp:sp>
    <dsp:sp modelId="{455968F1-706A-46B7-AAF9-567EC537D486}">
      <dsp:nvSpPr>
        <dsp:cNvPr id="0" name=""/>
        <dsp:cNvSpPr/>
      </dsp:nvSpPr>
      <dsp:spPr>
        <a:xfrm>
          <a:off x="1146899" y="421471"/>
          <a:ext cx="2670021" cy="81403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Ocena osnovne delatnosti</a:t>
          </a:r>
          <a:endParaRPr lang="en-US" sz="22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146899" y="421471"/>
        <a:ext cx="2670021" cy="814030"/>
      </dsp:txXfrm>
    </dsp:sp>
    <dsp:sp modelId="{81EB243B-A2EA-494E-8B8F-10EBD12580C1}">
      <dsp:nvSpPr>
        <dsp:cNvPr id="0" name=""/>
        <dsp:cNvSpPr/>
      </dsp:nvSpPr>
      <dsp:spPr>
        <a:xfrm>
          <a:off x="1155230" y="1663178"/>
          <a:ext cx="2670021" cy="81403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Ocena razvojnih sposobnosti</a:t>
          </a:r>
          <a:endParaRPr lang="en-US" sz="22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155230" y="1663178"/>
        <a:ext cx="2670021" cy="814030"/>
      </dsp:txXfrm>
    </dsp:sp>
    <dsp:sp modelId="{B4227836-6866-4C46-97FD-8BCA8F1DBE74}">
      <dsp:nvSpPr>
        <dsp:cNvPr id="0" name=""/>
        <dsp:cNvSpPr/>
      </dsp:nvSpPr>
      <dsp:spPr>
        <a:xfrm>
          <a:off x="1132481" y="2823790"/>
          <a:ext cx="2670021" cy="81403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Finansijska snaga</a:t>
          </a:r>
          <a:endParaRPr lang="en-US" sz="22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132481" y="2823790"/>
        <a:ext cx="2670021" cy="8140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49B9B3-FB3F-4A19-8375-FA38CC51F462}">
      <dsp:nvSpPr>
        <dsp:cNvPr id="0" name=""/>
        <dsp:cNvSpPr/>
      </dsp:nvSpPr>
      <dsp:spPr>
        <a:xfrm>
          <a:off x="835750" y="0"/>
          <a:ext cx="8386898" cy="4022725"/>
        </a:xfrm>
        <a:prstGeom prst="triangle">
          <a:avLst/>
        </a:prstGeom>
        <a:solidFill>
          <a:srgbClr val="FFC000">
            <a:alpha val="90000"/>
          </a:srgb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62E7EB-303F-493E-AC4D-481E4026E497}">
      <dsp:nvSpPr>
        <dsp:cNvPr id="0" name=""/>
        <dsp:cNvSpPr/>
      </dsp:nvSpPr>
      <dsp:spPr>
        <a:xfrm>
          <a:off x="4669995" y="387598"/>
          <a:ext cx="4818160" cy="71497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800" b="1" kern="1200" dirty="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Sopstveni izvori</a:t>
          </a:r>
        </a:p>
      </dsp:txBody>
      <dsp:txXfrm>
        <a:off x="4669995" y="387598"/>
        <a:ext cx="4818160" cy="714976"/>
      </dsp:txXfrm>
    </dsp:sp>
    <dsp:sp modelId="{287B63AA-EF1D-4B45-8A8E-956300E33297}">
      <dsp:nvSpPr>
        <dsp:cNvPr id="0" name=""/>
        <dsp:cNvSpPr/>
      </dsp:nvSpPr>
      <dsp:spPr>
        <a:xfrm>
          <a:off x="4625910" y="1176879"/>
          <a:ext cx="4886249" cy="71497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800" b="1" kern="1200" dirty="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Dokapitalizacija</a:t>
          </a:r>
        </a:p>
      </dsp:txBody>
      <dsp:txXfrm>
        <a:off x="4625910" y="1176879"/>
        <a:ext cx="4886249" cy="714976"/>
      </dsp:txXfrm>
    </dsp:sp>
    <dsp:sp modelId="{8C5AF5E5-7035-44A9-B5DE-12542747BEC1}">
      <dsp:nvSpPr>
        <dsp:cNvPr id="0" name=""/>
        <dsp:cNvSpPr/>
      </dsp:nvSpPr>
      <dsp:spPr>
        <a:xfrm>
          <a:off x="4653535" y="2001328"/>
          <a:ext cx="4931353" cy="71497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400" b="1" kern="1200" dirty="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Krediti i Strateška partnerstva</a:t>
          </a:r>
        </a:p>
      </dsp:txBody>
      <dsp:txXfrm>
        <a:off x="4653535" y="2001328"/>
        <a:ext cx="4931353" cy="714976"/>
      </dsp:txXfrm>
    </dsp:sp>
    <dsp:sp modelId="{4362D1D0-5C2D-47E9-953E-08EF0B46FC08}">
      <dsp:nvSpPr>
        <dsp:cNvPr id="0" name=""/>
        <dsp:cNvSpPr/>
      </dsp:nvSpPr>
      <dsp:spPr>
        <a:xfrm>
          <a:off x="4628434" y="2805677"/>
          <a:ext cx="4921365" cy="71497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2900" kern="1200"/>
        </a:p>
      </dsp:txBody>
      <dsp:txXfrm>
        <a:off x="4628434" y="2805677"/>
        <a:ext cx="4921365" cy="7149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78B40-3EBE-4CBA-AB1C-B9C18696BDAB}" type="datetimeFigureOut">
              <a:rPr lang="sr-Latn-RS" smtClean="0"/>
              <a:pPr/>
              <a:t>19.5.2018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9E6E8-E494-4CDD-B2F2-B0E7E0928BD8}" type="slidenum">
              <a:rPr lang="sr-Latn-RS" smtClean="0"/>
              <a:pPr/>
              <a:t>‹#›</a:t>
            </a:fld>
            <a:endParaRPr lang="sr-Latn-R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5363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78B40-3EBE-4CBA-AB1C-B9C18696BDAB}" type="datetimeFigureOut">
              <a:rPr lang="sr-Latn-RS" smtClean="0"/>
              <a:pPr/>
              <a:t>19.5.2018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9E6E8-E494-4CDD-B2F2-B0E7E0928BD8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04823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78B40-3EBE-4CBA-AB1C-B9C18696BDAB}" type="datetimeFigureOut">
              <a:rPr lang="sr-Latn-RS" smtClean="0"/>
              <a:pPr/>
              <a:t>19.5.2018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9E6E8-E494-4CDD-B2F2-B0E7E0928BD8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68636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78B40-3EBE-4CBA-AB1C-B9C18696BDAB}" type="datetimeFigureOut">
              <a:rPr lang="sr-Latn-RS" smtClean="0"/>
              <a:pPr/>
              <a:t>19.5.2018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9E6E8-E494-4CDD-B2F2-B0E7E0928BD8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66294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78B40-3EBE-4CBA-AB1C-B9C18696BDAB}" type="datetimeFigureOut">
              <a:rPr lang="sr-Latn-RS" smtClean="0"/>
              <a:pPr/>
              <a:t>19.5.2018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9E6E8-E494-4CDD-B2F2-B0E7E0928BD8}" type="slidenum">
              <a:rPr lang="sr-Latn-RS" smtClean="0"/>
              <a:pPr/>
              <a:t>‹#›</a:t>
            </a:fld>
            <a:endParaRPr lang="sr-Latn-R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34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78B40-3EBE-4CBA-AB1C-B9C18696BDAB}" type="datetimeFigureOut">
              <a:rPr lang="sr-Latn-RS" smtClean="0"/>
              <a:pPr/>
              <a:t>19.5.2018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9E6E8-E494-4CDD-B2F2-B0E7E0928BD8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35324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78B40-3EBE-4CBA-AB1C-B9C18696BDAB}" type="datetimeFigureOut">
              <a:rPr lang="sr-Latn-RS" smtClean="0"/>
              <a:pPr/>
              <a:t>19.5.2018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9E6E8-E494-4CDD-B2F2-B0E7E0928BD8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6246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78B40-3EBE-4CBA-AB1C-B9C18696BDAB}" type="datetimeFigureOut">
              <a:rPr lang="sr-Latn-RS" smtClean="0"/>
              <a:pPr/>
              <a:t>19.5.2018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9E6E8-E494-4CDD-B2F2-B0E7E0928BD8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95633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78B40-3EBE-4CBA-AB1C-B9C18696BDAB}" type="datetimeFigureOut">
              <a:rPr lang="sr-Latn-RS" smtClean="0"/>
              <a:pPr/>
              <a:t>19.5.2018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9E6E8-E494-4CDD-B2F2-B0E7E0928BD8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8793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FF78B40-3EBE-4CBA-AB1C-B9C18696BDAB}" type="datetimeFigureOut">
              <a:rPr lang="sr-Latn-RS" smtClean="0"/>
              <a:pPr/>
              <a:t>19.5.2018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99E6E8-E494-4CDD-B2F2-B0E7E0928BD8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70989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78B40-3EBE-4CBA-AB1C-B9C18696BDAB}" type="datetimeFigureOut">
              <a:rPr lang="sr-Latn-RS" smtClean="0"/>
              <a:pPr/>
              <a:t>19.5.2018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9E6E8-E494-4CDD-B2F2-B0E7E0928BD8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9425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FF78B40-3EBE-4CBA-AB1C-B9C18696BDAB}" type="datetimeFigureOut">
              <a:rPr lang="sr-Latn-RS" smtClean="0"/>
              <a:pPr/>
              <a:t>19.5.2018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E99E6E8-E494-4CDD-B2F2-B0E7E0928BD8}" type="slidenum">
              <a:rPr lang="sr-Latn-RS" smtClean="0"/>
              <a:pPr/>
              <a:t>‹#›</a:t>
            </a:fld>
            <a:endParaRPr lang="sr-Latn-R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579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KREDITNI REJTING</a:t>
            </a:r>
            <a:br>
              <a:rPr lang="en-US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DRU</a:t>
            </a:r>
            <a:r>
              <a:rPr lang="sr-Latn-RS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Š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TAVA </a:t>
            </a:r>
            <a:r>
              <a:rPr lang="sr-Latn-RS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sr-Latn-RS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REOSIGURANJE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59579" y="5940135"/>
            <a:ext cx="4126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Zorana Pejčić, CEO Dunav 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13564" y="6452755"/>
            <a:ext cx="2026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Maj 2018</a:t>
            </a:r>
          </a:p>
        </p:txBody>
      </p:sp>
    </p:spTree>
    <p:extLst>
      <p:ext uri="{BB962C8B-B14F-4D97-AF65-F5344CB8AC3E}">
        <p14:creationId xmlns:p14="http://schemas.microsoft.com/office/powerpoint/2010/main" val="1700982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Organizacioni pregled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09" y="1845734"/>
            <a:ext cx="10708871" cy="4023360"/>
          </a:xfrm>
        </p:spPr>
        <p:txBody>
          <a:bodyPr/>
          <a:lstStyle/>
          <a:p>
            <a:endParaRPr lang="sr-Latn-RS" dirty="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r-Latn-RS" sz="28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Vlasnička struktura </a:t>
            </a:r>
          </a:p>
          <a:p>
            <a:r>
              <a:rPr lang="sr-Latn-RS" sz="28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Područje rada</a:t>
            </a:r>
          </a:p>
          <a:p>
            <a:r>
              <a:rPr lang="sr-Latn-RS" sz="28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Slika portfelja </a:t>
            </a:r>
          </a:p>
          <a:p>
            <a:r>
              <a:rPr lang="sr-Latn-RS" sz="28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Menadžment tim </a:t>
            </a:r>
          </a:p>
          <a:p>
            <a:r>
              <a:rPr lang="sr-Latn-RS" sz="28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Strategija</a:t>
            </a:r>
          </a:p>
          <a:p>
            <a:r>
              <a:rPr lang="sr-Latn-RS" sz="28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Prednosti i mane </a:t>
            </a:r>
            <a:endParaRPr lang="en-US" sz="2800" dirty="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30" name="Picture 6" descr="C:\Users\Una\AppData\Local\Microsoft\Windows\Temporary Internet Files\Content.IE5\R1YHFJ64\talent-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918" y="2262496"/>
            <a:ext cx="5225894" cy="270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476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Korporativno upravljanje 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 dirty="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r-Latn-RS" sz="32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Misija </a:t>
            </a:r>
          </a:p>
          <a:p>
            <a:r>
              <a:rPr lang="sr-Latn-RS" sz="32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Vizija</a:t>
            </a:r>
          </a:p>
          <a:p>
            <a:r>
              <a:rPr lang="sr-Latn-RS" sz="32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Ključni rizici</a:t>
            </a:r>
          </a:p>
          <a:p>
            <a:r>
              <a:rPr lang="sr-Latn-RS" sz="32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 internih kontrola</a:t>
            </a:r>
            <a:endParaRPr lang="en-US" sz="3200" dirty="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2" name="Picture 4" descr="C:\Users\Una\AppData\Local\Microsoft\Windows\Temporary Internet Files\Content.IE5\Q554H2HE\image127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0731">
            <a:off x="7334935" y="2239528"/>
            <a:ext cx="2658348" cy="425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1709170">
            <a:off x="8347853" y="2458860"/>
            <a:ext cx="2659140" cy="4975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059876">
            <a:off x="9481770" y="4262582"/>
            <a:ext cx="462844" cy="778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54161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Strategija očuvanja i rasta kapitala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3289434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374117" y="4728120"/>
            <a:ext cx="3973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Reosiguranje</a:t>
            </a:r>
          </a:p>
        </p:txBody>
      </p:sp>
      <p:sp>
        <p:nvSpPr>
          <p:cNvPr id="8" name="Rectangle 7"/>
          <p:cNvSpPr/>
          <p:nvPr/>
        </p:nvSpPr>
        <p:spPr>
          <a:xfrm rot="18595779">
            <a:off x="3597033" y="3946715"/>
            <a:ext cx="2579177" cy="790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9" name="TextBox 8"/>
          <p:cNvSpPr txBox="1"/>
          <p:nvPr/>
        </p:nvSpPr>
        <p:spPr>
          <a:xfrm rot="18874926">
            <a:off x="3439282" y="4137250"/>
            <a:ext cx="2198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KAPITAL</a:t>
            </a:r>
          </a:p>
        </p:txBody>
      </p:sp>
    </p:spTree>
    <p:extLst>
      <p:ext uri="{BB962C8B-B14F-4D97-AF65-F5344CB8AC3E}">
        <p14:creationId xmlns:p14="http://schemas.microsoft.com/office/powerpoint/2010/main" val="494099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Preuzimanje rizika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r-Latn-RS" sz="3200" dirty="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r-Latn-RS" sz="32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Geografska struktura portfelja</a:t>
            </a:r>
          </a:p>
          <a:p>
            <a:r>
              <a:rPr lang="sr-Latn-RS" sz="32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Samopridržaj</a:t>
            </a:r>
          </a:p>
          <a:p>
            <a:r>
              <a:rPr lang="sr-Latn-RS" sz="32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Način određivanja cene reosiguranja</a:t>
            </a:r>
          </a:p>
          <a:p>
            <a:r>
              <a:rPr lang="sr-Latn-RS" sz="32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Eksterni faktori</a:t>
            </a:r>
            <a:endParaRPr lang="en-US" sz="3200" dirty="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5" name="Picture 3" descr="C:\Users\Una\AppData\Local\Microsoft\Windows\Temporary Internet Files\Content.IE5\03AQ65PK\price-tag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4933">
            <a:off x="8943373" y="1780920"/>
            <a:ext cx="2685815" cy="334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645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Štete i rezervisanja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 dirty="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r-Latn-RS" dirty="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r-Latn-RS" sz="28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Frekvencija šteta</a:t>
            </a:r>
          </a:p>
          <a:p>
            <a:r>
              <a:rPr lang="sr-Latn-RS" sz="28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Volatilnost šteta u dugom roku</a:t>
            </a:r>
          </a:p>
          <a:p>
            <a:r>
              <a:rPr lang="sr-Latn-RS" sz="28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Metodologija rezervisanja</a:t>
            </a:r>
            <a:endParaRPr lang="en-US" sz="2800" dirty="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100" name="Picture 4" descr="C:\Users\Una\AppData\Local\Microsoft\Windows\Temporary Internet Files\Content.IE5\PVI5HD4Q\arrow_down_stickman_falling_400_clr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674" y="2556210"/>
            <a:ext cx="3810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287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80" y="0"/>
            <a:ext cx="10058400" cy="1051560"/>
          </a:xfrm>
        </p:spPr>
        <p:txBody>
          <a:bodyPr/>
          <a:lstStyle/>
          <a:p>
            <a:r>
              <a:rPr lang="sr-Latn-RS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Scenario katastrofalnih šteta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09600" y="1215736"/>
            <a:ext cx="10972800" cy="491042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123" name="Picture 3" descr="C:\Users\Una\AppData\Local\Microsoft\Windows\Temporary Internet Files\Content.IE5\Q554H2HE\361px-New_Zealand_Sign_Assembly_-_Flooding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6861">
            <a:off x="823592" y="2824959"/>
            <a:ext cx="2481263" cy="321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Una\AppData\Local\Microsoft\Windows\Temporary Internet Files\Content.IE5\5N3DU96F\Earthquake_Sign_Photo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7421">
            <a:off x="8237689" y="2219964"/>
            <a:ext cx="2732923" cy="346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C:\Users\Una\AppData\Local\Microsoft\Windows\Temporary Internet Files\Content.IE5\AFD77XII\o_croque_0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278" y="2490212"/>
            <a:ext cx="3693695" cy="343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4" name="Picture 24" descr="C:\Users\Una\AppData\Local\Microsoft\Windows\Temporary Internet Files\Content.IE5\Q489IJHG\05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55652">
            <a:off x="3742487" y="1738158"/>
            <a:ext cx="2310062" cy="231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155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Investicije 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164" y="1631374"/>
            <a:ext cx="10972800" cy="4525963"/>
          </a:xfrm>
        </p:spPr>
        <p:txBody>
          <a:bodyPr/>
          <a:lstStyle/>
          <a:p>
            <a:endParaRPr lang="sr-Latn-RS" dirty="0">
              <a:solidFill>
                <a:schemeClr val="bg1">
                  <a:lumMod val="65000"/>
                </a:schemeClr>
              </a:solidFill>
            </a:endParaRPr>
          </a:p>
          <a:p>
            <a:endParaRPr lang="sr-Latn-R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sr-Latn-RS" sz="2800" dirty="0">
                <a:solidFill>
                  <a:schemeClr val="bg1">
                    <a:lumMod val="65000"/>
                  </a:schemeClr>
                </a:solidFill>
              </a:rPr>
              <a:t>Investiciona politika</a:t>
            </a:r>
          </a:p>
          <a:p>
            <a:r>
              <a:rPr lang="sr-Latn-RS" sz="2800" dirty="0">
                <a:solidFill>
                  <a:schemeClr val="bg1">
                    <a:lumMod val="65000"/>
                  </a:schemeClr>
                </a:solidFill>
              </a:rPr>
              <a:t>Kreditni rizik</a:t>
            </a:r>
          </a:p>
          <a:p>
            <a:r>
              <a:rPr lang="sr-Latn-RS" sz="2800" dirty="0">
                <a:solidFill>
                  <a:schemeClr val="bg1">
                    <a:lumMod val="65000"/>
                  </a:schemeClr>
                </a:solidFill>
              </a:rPr>
              <a:t>Rizik promene kamatnih stopa</a:t>
            </a:r>
          </a:p>
          <a:p>
            <a:r>
              <a:rPr lang="sr-Latn-RS" sz="2800" dirty="0">
                <a:solidFill>
                  <a:schemeClr val="bg1">
                    <a:lumMod val="65000"/>
                  </a:schemeClr>
                </a:solidFill>
              </a:rPr>
              <a:t>Rizik promene deviznog kursa</a:t>
            </a:r>
          </a:p>
          <a:p>
            <a:r>
              <a:rPr lang="sr-Latn-RS" sz="2800" dirty="0">
                <a:solidFill>
                  <a:schemeClr val="bg1">
                    <a:lumMod val="65000"/>
                  </a:schemeClr>
                </a:solidFill>
              </a:rPr>
              <a:t>Rizik promene cena HoV</a:t>
            </a:r>
          </a:p>
          <a:p>
            <a:r>
              <a:rPr lang="sr-Latn-RS" sz="2800" dirty="0">
                <a:solidFill>
                  <a:schemeClr val="bg1">
                    <a:lumMod val="65000"/>
                  </a:schemeClr>
                </a:solidFill>
              </a:rPr>
              <a:t>Plan investicionih prihoda za period od  3-5godina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146" name="Picture 2" descr="C:\Users\Una\AppData\Local\Microsoft\Windows\Temporary Internet Files\Content.IE5\5N3DU96F\profit-or-loss-keys-showing-returns-for-internet-businesses-1024x85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140" y="2458654"/>
            <a:ext cx="2492281" cy="208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xplosion 1 3"/>
          <p:cNvSpPr/>
          <p:nvPr/>
        </p:nvSpPr>
        <p:spPr>
          <a:xfrm rot="20525874">
            <a:off x="7245343" y="939536"/>
            <a:ext cx="4663838" cy="4715651"/>
          </a:xfrm>
          <a:prstGeom prst="irregularSeal1">
            <a:avLst/>
          </a:prstGeom>
          <a:noFill/>
          <a:ln>
            <a:solidFill>
              <a:srgbClr val="92D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2300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29133"/>
          </a:xfrm>
        </p:spPr>
        <p:txBody>
          <a:bodyPr/>
          <a:lstStyle/>
          <a:p>
            <a:r>
              <a:rPr lang="sr-Latn-RS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Pravni okvir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835" y="1887298"/>
            <a:ext cx="1005840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24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Regulativa i regulatorna tela</a:t>
            </a:r>
          </a:p>
          <a:p>
            <a:pPr marL="0" indent="0">
              <a:buNone/>
            </a:pPr>
            <a:r>
              <a:rPr lang="sr-Latn-RS" sz="24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Zakoni</a:t>
            </a:r>
          </a:p>
          <a:p>
            <a:pPr marL="0" indent="0">
              <a:buNone/>
            </a:pPr>
            <a:r>
              <a:rPr lang="sr-Latn-RS" sz="24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Podzakonska akta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173" name="Picture 5" descr="C:\Users\Una\AppData\Local\Microsoft\Windows\Temporary Internet Files\Content.IE5\CDJ9CAQG\gavel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746" y="2313323"/>
            <a:ext cx="5127959" cy="40545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756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336" y="286604"/>
            <a:ext cx="11720945" cy="638188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Ocene agencija za kreditni rejting 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0755445"/>
              </p:ext>
            </p:extLst>
          </p:nvPr>
        </p:nvGraphicFramePr>
        <p:xfrm>
          <a:off x="469945" y="1023309"/>
          <a:ext cx="10752238" cy="5149293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16977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77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77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954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636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95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400" spc="7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</a:t>
                      </a:r>
                      <a:r>
                        <a:rPr lang="sr-Latn-RS" sz="1400" spc="75" baseline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&amp; </a:t>
                      </a:r>
                      <a:r>
                        <a:rPr lang="sr-Latn-RS" sz="1400" spc="7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</a:t>
                      </a:r>
                      <a:endParaRPr lang="sr-Latn-RS" sz="1400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8575" marR="2857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400" spc="7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Fitch Ratings</a:t>
                      </a:r>
                      <a:endParaRPr lang="sr-Latn-RS" sz="1400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8575" marR="2857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400" spc="7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Moody's</a:t>
                      </a:r>
                      <a:endParaRPr lang="sr-Latn-RS" sz="1400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8575" marR="2857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400" spc="7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Kategorija</a:t>
                      </a:r>
                      <a:r>
                        <a:rPr lang="sr-Latn-RS" sz="1400" spc="75" baseline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rejtinga</a:t>
                      </a:r>
                      <a:endParaRPr lang="sr-Latn-RS" sz="1400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8575" marR="2857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400" spc="7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NIVO</a:t>
                      </a:r>
                      <a:endParaRPr lang="sr-Latn-RS" sz="1400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8575" marR="28575" marT="9525" marB="95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180"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sr-Latn-RS" sz="1200" spc="75" dirty="0">
                          <a:effectLst/>
                        </a:rPr>
                        <a:t>AAA</a:t>
                      </a:r>
                      <a:endParaRPr lang="sr-Latn-RS" sz="1200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8575" marR="2857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sr-Latn-RS" sz="1400" spc="75" dirty="0">
                          <a:effectLst/>
                        </a:rPr>
                        <a:t>AAA</a:t>
                      </a:r>
                      <a:endParaRPr lang="sr-Latn-RS" sz="1400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8575" marR="2857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sr-Latn-RS" sz="1400" spc="75" dirty="0">
                          <a:effectLst/>
                        </a:rPr>
                        <a:t>Aaa</a:t>
                      </a:r>
                      <a:endParaRPr lang="sr-Latn-RS" sz="1400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8575" marR="2857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sr-Latn-RS" sz="1100" spc="75" dirty="0">
                          <a:effectLst/>
                        </a:rPr>
                        <a:t>Najbolјa ocena, izuzetno visoka sposobnost izvršenja finansijskih obaveza, minimalan kreditni rizik.</a:t>
                      </a:r>
                      <a:endParaRPr lang="sr-Latn-RS" sz="1100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8575" marR="28575" marT="9525" marB="9525" anchor="ctr"/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endParaRPr lang="sr-Latn-RS" sz="2000" spc="75" dirty="0">
                        <a:effectLst/>
                      </a:endParaRPr>
                    </a:p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endParaRPr lang="sr-Latn-RS" sz="2000" spc="75" dirty="0">
                        <a:effectLst/>
                      </a:endParaRPr>
                    </a:p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sr-Latn-RS" sz="2000" spc="75" dirty="0">
                          <a:effectLst/>
                        </a:rPr>
                        <a:t>INVESTICIONI </a:t>
                      </a:r>
                    </a:p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endParaRPr lang="sr-Latn-RS" sz="2000" spc="75" dirty="0">
                        <a:effectLst/>
                      </a:endParaRPr>
                    </a:p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endParaRPr lang="sr-Latn-RS" sz="2000" spc="75" dirty="0">
                        <a:effectLst/>
                      </a:endParaRPr>
                    </a:p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sr-Latn-RS" sz="2000" spc="75" dirty="0">
                          <a:effectLst/>
                        </a:rPr>
                        <a:t>NIVO</a:t>
                      </a:r>
                      <a:endParaRPr lang="sr-Latn-RS" sz="2000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8575" marR="28575" marT="9525" marB="95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545"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sr-Latn-RS" sz="1200" spc="75" dirty="0">
                          <a:effectLst/>
                        </a:rPr>
                        <a:t>AA+</a:t>
                      </a:r>
                      <a:endParaRPr lang="sr-Latn-RS" sz="1200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8575" marR="2857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sr-Latn-RS" sz="1400" spc="75" dirty="0">
                          <a:effectLst/>
                        </a:rPr>
                        <a:t>AA+</a:t>
                      </a:r>
                      <a:endParaRPr lang="sr-Latn-RS" sz="1400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8575" marR="2857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sr-Latn-RS" sz="1400" spc="75" dirty="0">
                          <a:effectLst/>
                        </a:rPr>
                        <a:t>Aa1</a:t>
                      </a:r>
                      <a:endParaRPr lang="sr-Latn-RS" sz="1400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8575" marR="28575" marT="9525" marB="9525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sr-Latn-RS" sz="1100" spc="75" dirty="0">
                          <a:effectLst/>
                        </a:rPr>
                        <a:t>Veoma visoka kreditna sposobnost, veoma nizak kreditni rizik.</a:t>
                      </a:r>
                      <a:endParaRPr lang="sr-Latn-RS" sz="1100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8575" marR="28575" marT="9525" marB="9525" anchor="ctr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545"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sr-Latn-RS" sz="1200" spc="75">
                          <a:effectLst/>
                        </a:rPr>
                        <a:t>AA</a:t>
                      </a:r>
                      <a:endParaRPr lang="sr-Latn-RS" sz="1200" b="1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8575" marR="2857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sr-Latn-RS" sz="1400" spc="75" dirty="0">
                          <a:effectLst/>
                        </a:rPr>
                        <a:t>AA</a:t>
                      </a:r>
                      <a:endParaRPr lang="sr-Latn-RS" sz="1400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8575" marR="2857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sr-Latn-RS" sz="1400" spc="75" dirty="0">
                          <a:effectLst/>
                        </a:rPr>
                        <a:t>Aa2</a:t>
                      </a:r>
                      <a:endParaRPr lang="sr-Latn-RS" sz="1400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8575" marR="28575" marT="9525" marB="9525" anchor="ctr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1545"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sr-Latn-RS" sz="1200" spc="75">
                          <a:effectLst/>
                        </a:rPr>
                        <a:t>AA-</a:t>
                      </a:r>
                      <a:endParaRPr lang="sr-Latn-RS" sz="1200" b="1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8575" marR="2857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sr-Latn-RS" sz="1400" spc="75">
                          <a:effectLst/>
                        </a:rPr>
                        <a:t>AA-</a:t>
                      </a:r>
                      <a:endParaRPr lang="sr-Latn-RS" sz="1400" b="1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8575" marR="2857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sr-Latn-RS" sz="1400" spc="75" dirty="0">
                          <a:effectLst/>
                        </a:rPr>
                        <a:t>Aa3</a:t>
                      </a:r>
                      <a:endParaRPr lang="sr-Latn-RS" sz="1400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8575" marR="28575" marT="9525" marB="9525" anchor="ctr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1545"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sr-Latn-RS" sz="1200" spc="75">
                          <a:effectLst/>
                        </a:rPr>
                        <a:t>A+</a:t>
                      </a:r>
                      <a:endParaRPr lang="sr-Latn-RS" sz="1200" b="1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8575" marR="2857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sr-Latn-RS" sz="1400" spc="75">
                          <a:effectLst/>
                        </a:rPr>
                        <a:t>A+</a:t>
                      </a:r>
                      <a:endParaRPr lang="sr-Latn-RS" sz="1400" b="1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8575" marR="2857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sr-Latn-RS" sz="1400" spc="75" dirty="0">
                          <a:effectLst/>
                        </a:rPr>
                        <a:t>A1</a:t>
                      </a:r>
                      <a:endParaRPr lang="sr-Latn-RS" sz="1400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8575" marR="28575" marT="9525" marB="9525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100" spc="75" dirty="0">
                          <a:effectLst/>
                        </a:rPr>
                        <a:t>Visoka sposobnost izvršenja finansijskih obaveza, nizak kreditni rizik.</a:t>
                      </a:r>
                      <a:endParaRPr lang="sr-Latn-RS" sz="1100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1545"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sr-Latn-RS" sz="1200" spc="75">
                          <a:effectLst/>
                        </a:rPr>
                        <a:t>A</a:t>
                      </a:r>
                      <a:endParaRPr lang="sr-Latn-RS" sz="1200" b="1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8575" marR="2857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sr-Latn-RS" sz="1400" spc="75">
                          <a:effectLst/>
                        </a:rPr>
                        <a:t>A</a:t>
                      </a:r>
                      <a:endParaRPr lang="sr-Latn-RS" sz="1400" b="1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8575" marR="2857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sr-Latn-RS" sz="1400" spc="75" dirty="0">
                          <a:effectLst/>
                        </a:rPr>
                        <a:t>A2</a:t>
                      </a:r>
                      <a:endParaRPr lang="sr-Latn-RS" sz="1400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8575" marR="28575" marT="9525" marB="9525" anchor="ctr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1545"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sr-Latn-RS" sz="1200" spc="75">
                          <a:effectLst/>
                        </a:rPr>
                        <a:t>A-</a:t>
                      </a:r>
                      <a:endParaRPr lang="sr-Latn-RS" sz="1200" b="1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8575" marR="2857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sr-Latn-RS" sz="1400" spc="75" dirty="0">
                          <a:effectLst/>
                        </a:rPr>
                        <a:t>A-</a:t>
                      </a:r>
                      <a:endParaRPr lang="sr-Latn-RS" sz="1400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8575" marR="2857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sr-Latn-RS" sz="1400" spc="75" dirty="0">
                          <a:effectLst/>
                        </a:rPr>
                        <a:t>A3</a:t>
                      </a:r>
                      <a:endParaRPr lang="sr-Latn-RS" sz="1400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8575" marR="28575" marT="9525" marB="9525" anchor="ctr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1545"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sr-Latn-RS" sz="1200" spc="75">
                          <a:effectLst/>
                        </a:rPr>
                        <a:t>BBB+</a:t>
                      </a:r>
                      <a:endParaRPr lang="sr-Latn-RS" sz="1200" b="1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8575" marR="2857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sr-Latn-RS" sz="1400" spc="75">
                          <a:effectLst/>
                        </a:rPr>
                        <a:t>BBB+</a:t>
                      </a:r>
                      <a:endParaRPr lang="sr-Latn-RS" sz="1400" b="1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8575" marR="2857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sr-Latn-RS" sz="1400" spc="75" dirty="0">
                          <a:effectLst/>
                        </a:rPr>
                        <a:t>Baa1</a:t>
                      </a:r>
                      <a:endParaRPr lang="sr-Latn-RS" sz="1400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8575" marR="28575" marT="9525" marB="9525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sr-Latn-RS" sz="1100" spc="75" dirty="0">
                          <a:effectLst/>
                        </a:rPr>
                        <a:t>Zadovolјavajuća sposobnost izvršenja finansijskih obaveza, umeren kreditni rizik.</a:t>
                      </a:r>
                      <a:endParaRPr lang="sr-Latn-RS" sz="1100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8575" marR="28575" marT="9525" marB="9525" anchor="ctr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1545"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sr-Latn-RS" sz="1200" spc="75">
                          <a:effectLst/>
                        </a:rPr>
                        <a:t>BBB</a:t>
                      </a:r>
                      <a:endParaRPr lang="sr-Latn-RS" sz="1200" b="1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8575" marR="2857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sr-Latn-RS" sz="1400" spc="75">
                          <a:effectLst/>
                        </a:rPr>
                        <a:t>BBB</a:t>
                      </a:r>
                      <a:endParaRPr lang="sr-Latn-RS" sz="1400" b="1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8575" marR="2857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sr-Latn-RS" sz="1400" spc="75" dirty="0">
                          <a:effectLst/>
                        </a:rPr>
                        <a:t>Baa2</a:t>
                      </a:r>
                      <a:endParaRPr lang="sr-Latn-RS" sz="1400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8575" marR="28575" marT="9525" marB="9525" anchor="ctr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1545"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sr-Latn-RS" sz="1200" spc="75">
                          <a:effectLst/>
                        </a:rPr>
                        <a:t>BBB-</a:t>
                      </a:r>
                      <a:endParaRPr lang="sr-Latn-RS" sz="1200" b="1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8575" marR="2857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sr-Latn-RS" sz="1400" spc="75">
                          <a:effectLst/>
                        </a:rPr>
                        <a:t>BBB-</a:t>
                      </a:r>
                      <a:endParaRPr lang="sr-Latn-RS" sz="1400" b="1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8575" marR="2857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sr-Latn-RS" sz="1400" spc="75" dirty="0">
                          <a:effectLst/>
                        </a:rPr>
                        <a:t>Baa3</a:t>
                      </a:r>
                      <a:endParaRPr lang="sr-Latn-RS" sz="1400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8575" marR="28575" marT="9525" marB="9525" anchor="ctr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1545"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sr-Latn-RS" sz="1200" spc="75">
                          <a:effectLst/>
                        </a:rPr>
                        <a:t>BB+</a:t>
                      </a:r>
                      <a:endParaRPr lang="sr-Latn-RS" sz="1200" b="1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8575" marR="2857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sr-Latn-RS" sz="1400" spc="75">
                          <a:effectLst/>
                        </a:rPr>
                        <a:t>BB+</a:t>
                      </a:r>
                      <a:endParaRPr lang="sr-Latn-RS" sz="1400" b="1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8575" marR="2857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sr-Latn-RS" sz="1400" spc="75" dirty="0">
                          <a:effectLst/>
                        </a:rPr>
                        <a:t>Ba1</a:t>
                      </a:r>
                      <a:endParaRPr lang="sr-Latn-RS" sz="1400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8575" marR="28575" marT="9525" marB="9525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sr-Latn-RS" sz="1100" spc="75" dirty="0">
                          <a:effectLst/>
                        </a:rPr>
                        <a:t>Postoji sposobnost izvršenja finansijskih obaveza, ali je prisutan rizik promene poslovne klime i ekonomskih uslova, kao i znatan kreditni rizik.</a:t>
                      </a:r>
                      <a:endParaRPr lang="sr-Latn-RS" sz="1100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8575" marR="28575" marT="9525" marB="9525" anchor="ctr"/>
                </a:tc>
                <a:tc rowSpan="14"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endParaRPr lang="sr-Latn-RS" sz="2000" spc="75" dirty="0">
                        <a:effectLst/>
                      </a:endParaRPr>
                    </a:p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endParaRPr lang="sr-Latn-RS" sz="1800" spc="75" dirty="0">
                        <a:effectLst/>
                      </a:endParaRPr>
                    </a:p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sr-Latn-RS" sz="1800" spc="75" dirty="0">
                          <a:effectLst/>
                        </a:rPr>
                        <a:t>NEINVESTICIONI</a:t>
                      </a:r>
                    </a:p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sr-Latn-RS" sz="1800" spc="75" dirty="0">
                          <a:effectLst/>
                        </a:rPr>
                        <a:t> </a:t>
                      </a:r>
                      <a:br>
                        <a:rPr lang="sr-Latn-RS" sz="1800" spc="75" dirty="0">
                          <a:effectLst/>
                        </a:rPr>
                      </a:br>
                      <a:r>
                        <a:rPr lang="sr-Latn-RS" sz="1800" spc="75" dirty="0">
                          <a:effectLst/>
                        </a:rPr>
                        <a:t>(ŠPEKULATIVNI</a:t>
                      </a:r>
                    </a:p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endParaRPr lang="sr-Latn-RS" sz="1800" spc="75" dirty="0">
                        <a:effectLst/>
                      </a:endParaRPr>
                    </a:p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sr-Latn-RS" sz="1800" spc="75" dirty="0">
                          <a:effectLst/>
                        </a:rPr>
                        <a:t> NIVO)</a:t>
                      </a:r>
                      <a:endParaRPr lang="sr-Latn-RS" sz="1800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8575" marR="28575" marT="9525" marB="95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1545"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sr-Latn-RS" sz="1200" spc="75">
                          <a:effectLst/>
                        </a:rPr>
                        <a:t>BB</a:t>
                      </a:r>
                      <a:endParaRPr lang="sr-Latn-RS" sz="1200" b="1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8575" marR="2857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sr-Latn-RS" sz="1400" spc="75">
                          <a:effectLst/>
                        </a:rPr>
                        <a:t>BB</a:t>
                      </a:r>
                      <a:endParaRPr lang="sr-Latn-RS" sz="1400" b="1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8575" marR="2857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sr-Latn-RS" sz="1400" spc="75" dirty="0">
                          <a:effectLst/>
                        </a:rPr>
                        <a:t>Ba2</a:t>
                      </a:r>
                      <a:endParaRPr lang="sr-Latn-RS" sz="1400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8575" marR="28575" marT="9525" marB="9525" anchor="ctr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1545"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sr-Latn-RS" sz="1200" spc="75">
                          <a:effectLst/>
                        </a:rPr>
                        <a:t>BB-</a:t>
                      </a:r>
                      <a:endParaRPr lang="sr-Latn-RS" sz="1200" b="1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8575" marR="2857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sr-Latn-RS" sz="1400" spc="75">
                          <a:effectLst/>
                        </a:rPr>
                        <a:t>BB-</a:t>
                      </a:r>
                      <a:endParaRPr lang="sr-Latn-RS" sz="1400" b="1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8575" marR="2857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sr-Latn-RS" sz="1400" spc="75" dirty="0">
                          <a:effectLst/>
                        </a:rPr>
                        <a:t>Ba3</a:t>
                      </a:r>
                      <a:endParaRPr lang="sr-Latn-RS" sz="1400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8575" marR="28575" marT="9525" marB="9525" anchor="ctr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1545"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sr-Latn-RS" sz="1200" spc="75">
                          <a:effectLst/>
                        </a:rPr>
                        <a:t>B+</a:t>
                      </a:r>
                      <a:endParaRPr lang="sr-Latn-RS" sz="1200" b="1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8575" marR="2857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sr-Latn-RS" sz="1400" spc="75">
                          <a:effectLst/>
                        </a:rPr>
                        <a:t>B+</a:t>
                      </a:r>
                      <a:endParaRPr lang="sr-Latn-RS" sz="1400" b="1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8575" marR="2857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sr-Latn-RS" sz="1400" spc="75" dirty="0">
                          <a:effectLst/>
                        </a:rPr>
                        <a:t>B1</a:t>
                      </a:r>
                      <a:endParaRPr lang="sr-Latn-RS" sz="1400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8575" marR="28575" marT="9525" marB="9525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sr-Latn-RS" sz="1100" spc="75" dirty="0">
                          <a:effectLst/>
                        </a:rPr>
                        <a:t>Trenutno postoji sposobnost izvršenja finansijskih obaveza, ali je prisutan visok rizik promene poslovne klime i ekonomskih uslova,kao i visok kreditni rizik.</a:t>
                      </a:r>
                      <a:endParaRPr lang="sr-Latn-RS" sz="1100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8575" marR="28575" marT="9525" marB="9525" anchor="ctr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1545"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sr-Latn-RS" sz="1200" spc="75">
                          <a:effectLst/>
                        </a:rPr>
                        <a:t>B</a:t>
                      </a:r>
                      <a:endParaRPr lang="sr-Latn-RS" sz="1200" b="1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8575" marR="2857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sr-Latn-RS" sz="1400" spc="75">
                          <a:effectLst/>
                        </a:rPr>
                        <a:t>B</a:t>
                      </a:r>
                      <a:endParaRPr lang="sr-Latn-RS" sz="1400" b="1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8575" marR="2857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sr-Latn-RS" sz="1400" spc="75" dirty="0">
                          <a:effectLst/>
                        </a:rPr>
                        <a:t>B2</a:t>
                      </a:r>
                      <a:endParaRPr lang="sr-Latn-RS" sz="1400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8575" marR="28575" marT="9525" marB="9525" anchor="ctr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1545"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sr-Latn-RS" sz="1200" spc="75">
                          <a:effectLst/>
                        </a:rPr>
                        <a:t>B-</a:t>
                      </a:r>
                      <a:endParaRPr lang="sr-Latn-RS" sz="1200" b="1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8575" marR="2857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sr-Latn-RS" sz="1400" spc="75">
                          <a:effectLst/>
                        </a:rPr>
                        <a:t>B-</a:t>
                      </a:r>
                      <a:endParaRPr lang="sr-Latn-RS" sz="1400" b="1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8575" marR="2857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sr-Latn-RS" sz="1400" spc="75" dirty="0">
                          <a:effectLst/>
                        </a:rPr>
                        <a:t>B3</a:t>
                      </a:r>
                      <a:endParaRPr lang="sr-Latn-RS" sz="1400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8575" marR="28575" marT="9525" marB="9525" anchor="ctr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1545"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sr-Latn-RS" sz="1200" spc="75">
                          <a:effectLst/>
                        </a:rPr>
                        <a:t>CCC+</a:t>
                      </a:r>
                      <a:endParaRPr lang="sr-Latn-RS" sz="1200" b="1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8575" marR="2857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sr-Latn-RS" sz="1400" spc="75">
                          <a:effectLst/>
                        </a:rPr>
                        <a:t>CCC+</a:t>
                      </a:r>
                      <a:endParaRPr lang="sr-Latn-RS" sz="1400" b="1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8575" marR="2857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sr-Latn-RS" sz="1400" spc="75" dirty="0">
                          <a:effectLst/>
                        </a:rPr>
                        <a:t>Caa1</a:t>
                      </a:r>
                      <a:endParaRPr lang="sr-Latn-RS" sz="1400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8575" marR="28575" marT="9525" marB="9525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sr-Latn-RS" sz="1100" spc="75" dirty="0">
                          <a:effectLst/>
                        </a:rPr>
                        <a:t>Loša sposobnost izvršenja finansijskih obaveza, veoma visok kreditni rizik.</a:t>
                      </a:r>
                      <a:endParaRPr lang="sr-Latn-RS" sz="1100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8575" marR="28575" marT="9525" marB="9525" anchor="ctr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1545"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sr-Latn-RS" sz="1200" spc="75">
                          <a:effectLst/>
                        </a:rPr>
                        <a:t>CCC</a:t>
                      </a:r>
                      <a:endParaRPr lang="sr-Latn-RS" sz="1200" b="1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8575" marR="2857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sr-Latn-RS" sz="1400" spc="75">
                          <a:effectLst/>
                        </a:rPr>
                        <a:t>CCC</a:t>
                      </a:r>
                      <a:endParaRPr lang="sr-Latn-RS" sz="1400" b="1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8575" marR="2857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sr-Latn-RS" sz="1400" spc="75" dirty="0">
                          <a:effectLst/>
                        </a:rPr>
                        <a:t>Caa2</a:t>
                      </a:r>
                      <a:endParaRPr lang="sr-Latn-RS" sz="1400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8575" marR="28575" marT="9525" marB="9525" anchor="ctr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1545"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sr-Latn-RS" sz="1200" spc="75">
                          <a:effectLst/>
                        </a:rPr>
                        <a:t>CCC-</a:t>
                      </a:r>
                      <a:endParaRPr lang="sr-Latn-RS" sz="1200" b="1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8575" marR="2857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sr-Latn-RS" sz="1400" spc="75">
                          <a:effectLst/>
                        </a:rPr>
                        <a:t>CCC-</a:t>
                      </a:r>
                      <a:endParaRPr lang="sr-Latn-RS" sz="1400" b="1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8575" marR="2857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sr-Latn-RS" sz="1400" spc="75" dirty="0">
                          <a:effectLst/>
                        </a:rPr>
                        <a:t>Caa3</a:t>
                      </a:r>
                      <a:endParaRPr lang="sr-Latn-RS" sz="1400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8575" marR="28575" marT="9525" marB="9525" anchor="ctr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1545"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sr-Latn-RS" sz="1200" spc="75">
                          <a:effectLst/>
                        </a:rPr>
                        <a:t>CC</a:t>
                      </a:r>
                      <a:endParaRPr lang="sr-Latn-RS" sz="1200" b="1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8575" marR="2857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sr-Latn-RS" sz="1400" spc="75">
                          <a:effectLst/>
                        </a:rPr>
                        <a:t>CC</a:t>
                      </a:r>
                      <a:endParaRPr lang="sr-Latn-RS" sz="1400" b="1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8575" marR="28575" marT="9525" marB="9525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sr-Latn-RS" sz="1400" spc="75" dirty="0">
                          <a:effectLst/>
                        </a:rPr>
                        <a:t>Ca</a:t>
                      </a:r>
                      <a:endParaRPr lang="sr-Latn-RS" sz="1400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8575" marR="28575" marT="9525" marB="9525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sr-Latn-RS" sz="1100" spc="75" dirty="0">
                          <a:effectLst/>
                        </a:rPr>
                        <a:t>Nesposobnost ili veoma loša sposobnost izvršenja finansijskih obaveza, bankrot ili visoka verovatnoća bankrota</a:t>
                      </a:r>
                      <a:endParaRPr lang="sr-Latn-RS" sz="1100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8575" marR="28575" marT="9525" marB="9525" anchor="ctr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8635"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sr-Latn-RS" sz="1200" spc="75">
                          <a:effectLst/>
                        </a:rPr>
                        <a:t>C</a:t>
                      </a:r>
                      <a:endParaRPr lang="sr-Latn-RS" sz="1200" b="1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8575" marR="2857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sr-Latn-RS" sz="1400" spc="75" dirty="0">
                          <a:effectLst/>
                        </a:rPr>
                        <a:t>C</a:t>
                      </a:r>
                      <a:endParaRPr lang="sr-Latn-RS" sz="1400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8575" marR="28575" marT="9525" marB="9525" anchor="ctr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1545"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sr-Latn-RS" sz="1200" spc="75">
                          <a:effectLst/>
                        </a:rPr>
                        <a:t>SD</a:t>
                      </a:r>
                      <a:endParaRPr lang="sr-Latn-RS" sz="1200" b="1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8575" marR="2857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sr-Latn-RS" sz="1400" spc="75">
                          <a:effectLst/>
                        </a:rPr>
                        <a:t>DDD</a:t>
                      </a:r>
                      <a:endParaRPr lang="sr-Latn-RS" sz="1400" b="1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8575" marR="28575" marT="9525" marB="9525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sr-Latn-RS" sz="1400" spc="75" dirty="0">
                          <a:effectLst/>
                        </a:rPr>
                        <a:t>C</a:t>
                      </a:r>
                      <a:endParaRPr lang="sr-Latn-RS" sz="1400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8575" marR="28575" marT="9525" marB="9525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sr-Latn-RS" sz="1100" spc="75" dirty="0">
                          <a:effectLst/>
                        </a:rPr>
                        <a:t>Nesposobnost izvršenja finansijskih obaveza, bankrot</a:t>
                      </a:r>
                      <a:endParaRPr lang="sr-Latn-RS" sz="1100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8575" marR="28575" marT="9525" marB="9525" anchor="ctr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1545">
                <a:tc rowSpan="2"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sr-Latn-RS" sz="1200" spc="75" dirty="0">
                          <a:effectLst/>
                        </a:rPr>
                        <a:t>D</a:t>
                      </a:r>
                      <a:endParaRPr lang="sr-Latn-RS" sz="1200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8575" marR="2857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sr-Latn-RS" sz="1400" spc="75" dirty="0">
                          <a:effectLst/>
                        </a:rPr>
                        <a:t>DD</a:t>
                      </a:r>
                      <a:endParaRPr lang="sr-Latn-RS" sz="1400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8575" marR="28575" marT="9525" marB="9525" anchor="ctr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1545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sr-Latn-RS" sz="1400" spc="75" dirty="0">
                          <a:effectLst/>
                        </a:rPr>
                        <a:t>D</a:t>
                      </a:r>
                      <a:endParaRPr lang="sr-Latn-RS" sz="1400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8575" marR="28575" marT="9525" marB="9525" anchor="ctr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29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Kreditni rejting Republike Srbije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 dirty="0">
              <a:solidFill>
                <a:schemeClr val="bg1">
                  <a:lumMod val="65000"/>
                </a:schemeClr>
              </a:solidFill>
            </a:endParaRPr>
          </a:p>
          <a:p>
            <a:pPr algn="just"/>
            <a:r>
              <a:rPr lang="sr-Latn-RS" sz="2400" dirty="0">
                <a:solidFill>
                  <a:schemeClr val="bg1">
                    <a:lumMod val="65000"/>
                  </a:schemeClr>
                </a:solidFill>
              </a:rPr>
              <a:t>Republika Srbija sarađuje sa rejting agencijama S&amp;P, Fitch i Moody’s koje ocenjuju njen kreditni rejting za kratkoročno i dugoročno zaduživanje </a:t>
            </a:r>
          </a:p>
          <a:p>
            <a:pPr algn="just"/>
            <a:r>
              <a:rPr lang="sr-Latn-RS" sz="2400" dirty="0">
                <a:solidFill>
                  <a:schemeClr val="bg1">
                    <a:lumMod val="65000"/>
                  </a:schemeClr>
                </a:solidFill>
              </a:rPr>
              <a:t>Prvi kreditni rejting (B+, stabilni izgledi) Republici Srbiji dodeljen je 1.novembra 2004. godine od strane agencije S&amp;P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881399"/>
              </p:ext>
            </p:extLst>
          </p:nvPr>
        </p:nvGraphicFramePr>
        <p:xfrm>
          <a:off x="2063719" y="4096711"/>
          <a:ext cx="8128000" cy="148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Standard&amp;Poor's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Fitch Ratings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Moody’s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Rejting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BB/ Stabilni izgledi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 BB/ Stabilni</a:t>
                      </a:r>
                      <a:r>
                        <a:rPr lang="sr-Latn-RS" baseline="0" dirty="0"/>
                        <a:t> </a:t>
                      </a:r>
                      <a:r>
                        <a:rPr lang="sr-Latn-RS" dirty="0"/>
                        <a:t>izgledi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Ba3/ Stabilni izgledi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Datum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15.12.2017.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15.12.2017.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17.03.2017.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Aktivnost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Povećan rejting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Povećan rejting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Povećan rejting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60306" y="5869224"/>
            <a:ext cx="1847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Izvor: www.nbs.rs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628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016" y="494422"/>
            <a:ext cx="10058400" cy="825224"/>
          </a:xfrm>
        </p:spPr>
        <p:txBody>
          <a:bodyPr/>
          <a:lstStyle/>
          <a:p>
            <a:r>
              <a:rPr lang="sr-Latn-RS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Kreditni rejting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r-Latn-RS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r-Latn-RS" sz="2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Kreditni rejting predstavlja ocenu snage društva za reosiguranje</a:t>
            </a:r>
          </a:p>
          <a:p>
            <a:endParaRPr lang="sr-Latn-RS" sz="24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r-Latn-RS" sz="2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 ocene uključuje čitav niz naučnih disciplina</a:t>
            </a:r>
          </a:p>
          <a:p>
            <a:endParaRPr lang="sr-Latn-RS" sz="24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sr-Latn-RS" sz="2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 osiguranju / reosiguranju fokus je prebačen sa tehničkog aspekta usluge na potencijalne buduće događaje i mogućnost učesnika da ispune obaveze u budućnosti</a:t>
            </a:r>
          </a:p>
        </p:txBody>
      </p:sp>
    </p:spTree>
    <p:extLst>
      <p:ext uri="{BB962C8B-B14F-4D97-AF65-F5344CB8AC3E}">
        <p14:creationId xmlns:p14="http://schemas.microsoft.com/office/powerpoint/2010/main" val="7478802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803357"/>
            <a:ext cx="10363200" cy="1058779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Hvala na pažnji!</a:t>
            </a:r>
            <a:endParaRPr lang="en-US" dirty="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890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Kreditni rejting kroz vekove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Ideja o oceni kreditne sposobnosti poslovnih partnera javila se sredinom XIX veka</a:t>
            </a:r>
          </a:p>
          <a:p>
            <a:endParaRPr lang="sr-Latn-RS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r-Latn-RS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Brz razvoj američke ekonomije uslovio je i potrebu za novim izvorima kapitala</a:t>
            </a:r>
          </a:p>
          <a:p>
            <a:endParaRPr lang="sr-Latn-RS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r-Latn-RS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Dolazak evropskih investitora u Ameriku pokazao je da  tradicionalni način prikupljanja određenih podataka preko porodičnih i poslovnih veza nije davao kvalitet informacija kakav je tada bio potreban</a:t>
            </a:r>
          </a:p>
          <a:p>
            <a:pPr marL="0" indent="0">
              <a:buNone/>
            </a:pPr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928398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7672" y="561109"/>
            <a:ext cx="10058400" cy="812569"/>
          </a:xfrm>
        </p:spPr>
        <p:txBody>
          <a:bodyPr/>
          <a:lstStyle/>
          <a:p>
            <a:r>
              <a:rPr lang="sr-Latn-RS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Preteče rejting agencija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022" y="2118978"/>
            <a:ext cx="10972800" cy="305569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sr-Latn-RS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1849</a:t>
            </a:r>
            <a:r>
              <a:rPr lang="sr-Latn-RS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American Railroad Journal – prvi nezavisni, sistematizovani podaci vezani za imovinu, obaveze, potraživanja i poslovanje američkih železničkih preduzeća (Henri Varnum Poor)</a:t>
            </a:r>
          </a:p>
          <a:p>
            <a:pPr algn="just"/>
            <a:endParaRPr lang="sr-Latn-RS" b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sr-Latn-RS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1865</a:t>
            </a:r>
            <a:r>
              <a:rPr lang="sr-Latn-RS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Poor´s Manual of the Railroads of the United States – prva zvanična publikacija </a:t>
            </a:r>
          </a:p>
          <a:p>
            <a:pPr algn="just"/>
            <a:r>
              <a:rPr lang="sr-Latn-RS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Početak XX veka prvo zvanično Mišljenje o kreditnoj sposobnosti železničkih preduzeća (John Moody)</a:t>
            </a:r>
          </a:p>
          <a:p>
            <a:pPr algn="just"/>
            <a:endParaRPr lang="sr-Latn-RS" b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sr-Latn-RS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1913 – 1924</a:t>
            </a:r>
            <a:r>
              <a:rPr lang="sr-Latn-RS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formirana je velika četvorka kreditnih agencija Mood´s, Standard and Poor´s, Fitch i AM Best.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555620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Efekti kreditnog rejtinga na poslove reosiguranja</a:t>
            </a: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997874311"/>
              </p:ext>
            </p:extLst>
          </p:nvPr>
        </p:nvGraphicFramePr>
        <p:xfrm>
          <a:off x="1189054" y="1439333"/>
          <a:ext cx="902739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0510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Efekti kreditnog rejtinga na poslove reosiguranja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1695034"/>
              </p:ext>
            </p:extLst>
          </p:nvPr>
        </p:nvGraphicFramePr>
        <p:xfrm>
          <a:off x="790074" y="1885783"/>
          <a:ext cx="10387263" cy="4190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9560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Rejting metodologija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0141194"/>
              </p:ext>
            </p:extLst>
          </p:nvPr>
        </p:nvGraphicFramePr>
        <p:xfrm>
          <a:off x="1096963" y="1846263"/>
          <a:ext cx="10058400" cy="4284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7367188" y="3104444"/>
            <a:ext cx="25146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19622" y="3110004"/>
            <a:ext cx="2514600" cy="1200329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Upravljanje</a:t>
            </a:r>
          </a:p>
          <a:p>
            <a:pPr algn="ctr"/>
            <a:r>
              <a:rPr lang="sr-Latn-R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</a:t>
            </a:r>
          </a:p>
          <a:p>
            <a:pPr algn="ctr"/>
            <a:r>
              <a:rPr lang="sr-Latn-R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Rizik zemlje</a:t>
            </a:r>
            <a:endParaRPr lang="en-US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 rot="1243836">
            <a:off x="5463821" y="2630311"/>
            <a:ext cx="1049867" cy="711200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" name="Right Arrow 6"/>
          <p:cNvSpPr/>
          <p:nvPr/>
        </p:nvSpPr>
        <p:spPr>
          <a:xfrm>
            <a:off x="5339645" y="3488266"/>
            <a:ext cx="1049867" cy="711200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8" name="Right Arrow 7"/>
          <p:cNvSpPr/>
          <p:nvPr/>
        </p:nvSpPr>
        <p:spPr>
          <a:xfrm rot="19909558">
            <a:off x="5514623" y="4329289"/>
            <a:ext cx="1049867" cy="711200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46597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Latn-RS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Najbolja procena adekvatnosti kapitala-BCAR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3600" dirty="0">
                <a:solidFill>
                  <a:schemeClr val="bg1">
                    <a:lumMod val="65000"/>
                  </a:schemeClr>
                </a:solidFill>
              </a:rPr>
              <a:t>Ključne komponente</a:t>
            </a:r>
            <a:endParaRPr lang="en-US" sz="3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1082842" y="2743200"/>
            <a:ext cx="3994484" cy="2225842"/>
          </a:xfrm>
          <a:prstGeom prst="wedgeRectCallou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845135" y="2867890"/>
            <a:ext cx="2774737" cy="21011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05419" y="2932735"/>
            <a:ext cx="39944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Raspoloživi kapital</a:t>
            </a:r>
          </a:p>
          <a:p>
            <a:r>
              <a:rPr lang="sr-Latn-R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Osnovni kapital </a:t>
            </a:r>
          </a:p>
          <a:p>
            <a:r>
              <a:rPr lang="sr-Latn-R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Potraživanja</a:t>
            </a:r>
          </a:p>
          <a:p>
            <a:r>
              <a:rPr lang="sr-Latn-R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Rezerve </a:t>
            </a:r>
            <a:endParaRPr lang="en-US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1127" y="1818408"/>
            <a:ext cx="4957362" cy="4933831"/>
          </a:xfrm>
          <a:prstGeom prst="wedgeEllipseCallout">
            <a:avLst>
              <a:gd name="adj1" fmla="val -117042"/>
              <a:gd name="adj2" fmla="val 18542"/>
            </a:avLst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endParaRPr lang="sr-Latn-RS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sr-Latn-R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Zahtevani kapital</a:t>
            </a:r>
          </a:p>
          <a:p>
            <a:pPr algn="ctr"/>
            <a:endParaRPr lang="sr-Latn-R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sr-Latn-R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Investicioni  prihodi sa fiksnom kamatnom stopom</a:t>
            </a:r>
          </a:p>
          <a:p>
            <a:pPr algn="ctr"/>
            <a:r>
              <a:rPr lang="sr-Latn-R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Prihodi od dividendi</a:t>
            </a:r>
          </a:p>
          <a:p>
            <a:pPr algn="ctr"/>
            <a:r>
              <a:rPr lang="sr-Latn-R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Krediti</a:t>
            </a:r>
          </a:p>
          <a:p>
            <a:pPr algn="ctr"/>
            <a:r>
              <a:rPr lang="sr-Latn-R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Rezerve</a:t>
            </a:r>
          </a:p>
          <a:p>
            <a:pPr algn="ctr"/>
            <a:r>
              <a:rPr lang="sr-Latn-R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Premije</a:t>
            </a:r>
          </a:p>
          <a:p>
            <a:pPr algn="ctr"/>
            <a:r>
              <a:rPr lang="sr-Latn-R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Poslovni rizik</a:t>
            </a:r>
          </a:p>
          <a:p>
            <a:pPr algn="ctr"/>
            <a:r>
              <a:rPr lang="sr-Latn-R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Potencijalne katastrofalne štete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108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Najbolja procena adekvatnosti kapitala-BCAR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sr-Latn-RS" sz="28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Procena 4 scenarija</a:t>
            </a:r>
          </a:p>
          <a:p>
            <a:pPr marL="0" indent="0" algn="just">
              <a:buNone/>
            </a:pPr>
            <a:r>
              <a:rPr lang="sr-Latn-RS" sz="28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događaj u 20 godina (varijacija 95%)/1 događaj u 100 godina (varijacija 99%)/ 1 događaj u 200 godina (varijacija 99.5%) / 1 događaj u 250 godina (varijacija 99.6%)</a:t>
            </a:r>
          </a:p>
          <a:p>
            <a:pPr marL="0" indent="0" algn="ctr">
              <a:buNone/>
            </a:pPr>
            <a:endParaRPr lang="sr-Latn-RS" dirty="0"/>
          </a:p>
          <a:p>
            <a:pPr marL="0" indent="0" algn="ctr">
              <a:buNone/>
            </a:pPr>
            <a:endParaRPr lang="sr-Latn-RS" dirty="0"/>
          </a:p>
          <a:p>
            <a:pPr algn="ctr">
              <a:buFontTx/>
              <a:buChar char="-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6027" y="4229099"/>
            <a:ext cx="11363549" cy="1757075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4987" y="4443719"/>
            <a:ext cx="112663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</a:t>
            </a:r>
          </a:p>
          <a:p>
            <a:r>
              <a:rPr lang="sr-Latn-RS" sz="24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(RASPOLOŽIVI KAPITAL-NETO ZAHTEVANI KAPITAL)</a:t>
            </a:r>
          </a:p>
          <a:p>
            <a:r>
              <a:rPr lang="sr-Latn-RS" sz="24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BCAR=                                                                                  X 100</a:t>
            </a:r>
          </a:p>
          <a:p>
            <a:pPr algn="ctr"/>
            <a:r>
              <a:rPr lang="sr-Latn-RS" sz="24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RASPOLOŽIVI KAPITAL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088444" y="5294490"/>
            <a:ext cx="8207022" cy="11288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18720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4877</TotalTime>
  <Words>772</Words>
  <Application>Microsoft Office PowerPoint</Application>
  <PresentationFormat>Widescreen</PresentationFormat>
  <Paragraphs>235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Calibri</vt:lpstr>
      <vt:lpstr>Calibri Light</vt:lpstr>
      <vt:lpstr>Verdana</vt:lpstr>
      <vt:lpstr>Retrospect</vt:lpstr>
      <vt:lpstr>KREDITNI REJTING DRUŠTAVA ZA REOSIGURANJE</vt:lpstr>
      <vt:lpstr>Kreditni rejting</vt:lpstr>
      <vt:lpstr>Kreditni rejting kroz vekove</vt:lpstr>
      <vt:lpstr>Preteče rejting agencija</vt:lpstr>
      <vt:lpstr>Efekti kreditnog rejtinga na poslove reosiguranja</vt:lpstr>
      <vt:lpstr>Efekti kreditnog rejtinga na poslove reosiguranja</vt:lpstr>
      <vt:lpstr>Rejting metodologija</vt:lpstr>
      <vt:lpstr>Najbolja procena adekvatnosti kapitala-BCAR</vt:lpstr>
      <vt:lpstr>Najbolja procena adekvatnosti kapitala-BCAR</vt:lpstr>
      <vt:lpstr>Organizacioni pregled</vt:lpstr>
      <vt:lpstr>Korporativno upravljanje </vt:lpstr>
      <vt:lpstr>Strategija očuvanja i rasta kapitala</vt:lpstr>
      <vt:lpstr>Preuzimanje rizika</vt:lpstr>
      <vt:lpstr>Štete i rezervisanja</vt:lpstr>
      <vt:lpstr>Scenario katastrofalnih šteta</vt:lpstr>
      <vt:lpstr>Investicije </vt:lpstr>
      <vt:lpstr>Pravni okvir</vt:lpstr>
      <vt:lpstr>Ocene agencija za kreditni rejting </vt:lpstr>
      <vt:lpstr>Kreditni rejting Republike Srbije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KREDITNI REJTING DRUŠTAVA ZA REOSIGURANJE</dc:title>
  <dc:creator>Zorana Pejcic | Dunav Re</dc:creator>
  <cp:lastModifiedBy>Gosti Hotela</cp:lastModifiedBy>
  <cp:revision>34</cp:revision>
  <dcterms:created xsi:type="dcterms:W3CDTF">2018-05-08T10:59:53Z</dcterms:created>
  <dcterms:modified xsi:type="dcterms:W3CDTF">2018-05-19T07:53:57Z</dcterms:modified>
</cp:coreProperties>
</file>