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10.xml" ContentType="application/vnd.openxmlformats-officedocument.themeOverr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Override8.xml" ContentType="application/vnd.openxmlformats-officedocument.themeOverride+xml"/>
  <Override PartName="/ppt/theme/themeOverride11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sldIdLst>
    <p:sldId id="298" r:id="rId3"/>
    <p:sldId id="257" r:id="rId4"/>
    <p:sldId id="258" r:id="rId5"/>
    <p:sldId id="259" r:id="rId6"/>
    <p:sldId id="260" r:id="rId7"/>
    <p:sldId id="262" r:id="rId8"/>
    <p:sldId id="261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371" autoAdjust="0"/>
  </p:normalViewPr>
  <p:slideViewPr>
    <p:cSldViewPr snapToGrid="0">
      <p:cViewPr varScale="1">
        <p:scale>
          <a:sx n="70" d="100"/>
          <a:sy n="70" d="100"/>
        </p:scale>
        <p:origin x="-1061" y="-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White"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B606331D-02FF-4374-A08B-5D2C6BD1D388}" type="datetimeFigureOut">
              <a:rPr lang="en-US" smtClean="0"/>
              <a:pPr/>
              <a:t>6/1/2022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5C443215-D8FC-45BE-BD33-C0FD4A15B0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7642609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6331D-02FF-4374-A08B-5D2C6BD1D388}" type="datetimeFigureOut">
              <a:rPr lang="en-US" smtClean="0"/>
              <a:pPr/>
              <a:t>6/1/2022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43215-D8FC-45BE-BD33-C0FD4A15B0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7073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6331D-02FF-4374-A08B-5D2C6BD1D388}" type="datetimeFigureOut">
              <a:rPr lang="en-US" smtClean="0"/>
              <a:pPr/>
              <a:t>6/1/2022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43215-D8FC-45BE-BD33-C0FD4A15B0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461512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9"/>
          <p:cNvSpPr>
            <a:spLocks noGrp="1"/>
          </p:cNvSpPr>
          <p:nvPr>
            <p:ph type="title" hasCustomPrompt="1"/>
          </p:nvPr>
        </p:nvSpPr>
        <p:spPr>
          <a:xfrm>
            <a:off x="720000" y="540001"/>
            <a:ext cx="10752000" cy="2496888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algn="l">
              <a:defRPr sz="4200" b="1" i="0">
                <a:solidFill>
                  <a:schemeClr val="bg2"/>
                </a:solidFill>
                <a:latin typeface="Triglav TheSans"/>
                <a:cs typeface="Triglav TheSans"/>
              </a:defRPr>
            </a:lvl1pPr>
          </a:lstStyle>
          <a:p>
            <a:r>
              <a:rPr lang="x-none" dirty="0"/>
              <a:t>Klikni in uredi Naslov predstavitve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720000" y="3765090"/>
            <a:ext cx="10752000" cy="707143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marL="0" indent="0">
              <a:buNone/>
              <a:defRPr sz="2000" b="1"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r>
              <a:rPr lang="x-none" dirty="0"/>
              <a:t>Klikni in uredi Priimek in Ime predavatelja</a:t>
            </a:r>
            <a:br>
              <a:rPr lang="x-none" dirty="0"/>
            </a:br>
            <a:r>
              <a:rPr lang="x-none" dirty="0"/>
              <a:t>Kraj, datum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777537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9"/>
          <p:cNvSpPr>
            <a:spLocks noGrp="1"/>
          </p:cNvSpPr>
          <p:nvPr>
            <p:ph type="title" hasCustomPrompt="1"/>
          </p:nvPr>
        </p:nvSpPr>
        <p:spPr>
          <a:xfrm>
            <a:off x="720000" y="540001"/>
            <a:ext cx="10752000" cy="2496888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algn="l">
              <a:defRPr sz="4200" b="1" i="0">
                <a:solidFill>
                  <a:schemeClr val="bg2"/>
                </a:solidFill>
                <a:latin typeface="Triglav TheSans"/>
                <a:cs typeface="Triglav TheSans"/>
              </a:defRPr>
            </a:lvl1pPr>
          </a:lstStyle>
          <a:p>
            <a:r>
              <a:rPr lang="x-none" dirty="0"/>
              <a:t>Klikni in uredi Naslov predstavitve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720000" y="3765090"/>
            <a:ext cx="10752000" cy="707143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marL="0" indent="0">
              <a:buNone/>
              <a:defRPr sz="2000" b="1"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r>
              <a:rPr lang="x-none" dirty="0"/>
              <a:t>Klikni in uredi Priimek in Ime predavatelja</a:t>
            </a:r>
            <a:br>
              <a:rPr lang="x-none" dirty="0"/>
            </a:br>
            <a:r>
              <a:rPr lang="x-none" dirty="0"/>
              <a:t>Kraj, datum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46797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6331D-02FF-4374-A08B-5D2C6BD1D388}" type="datetimeFigureOut">
              <a:rPr lang="en-US" smtClean="0"/>
              <a:pPr/>
              <a:t>6/1/2022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43215-D8FC-45BE-BD33-C0FD4A15B0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8875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6331D-02FF-4374-A08B-5D2C6BD1D388}" type="datetimeFigureOut">
              <a:rPr lang="en-US" smtClean="0"/>
              <a:pPr/>
              <a:t>6/1/2022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43215-D8FC-45BE-BD33-C0FD4A15B0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1487968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6331D-02FF-4374-A08B-5D2C6BD1D388}" type="datetimeFigureOut">
              <a:rPr lang="en-US" smtClean="0"/>
              <a:pPr/>
              <a:t>6/1/2022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43215-D8FC-45BE-BD33-C0FD4A15B0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2015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6331D-02FF-4374-A08B-5D2C6BD1D388}" type="datetimeFigureOut">
              <a:rPr lang="en-US" smtClean="0"/>
              <a:pPr/>
              <a:t>6/1/2022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43215-D8FC-45BE-BD33-C0FD4A15B0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6595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6331D-02FF-4374-A08B-5D2C6BD1D388}" type="datetimeFigureOut">
              <a:rPr lang="en-US" smtClean="0"/>
              <a:pPr/>
              <a:t>6/1/2022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43215-D8FC-45BE-BD33-C0FD4A15B0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6464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6331D-02FF-4374-A08B-5D2C6BD1D388}" type="datetimeFigureOut">
              <a:rPr lang="en-US" smtClean="0"/>
              <a:pPr/>
              <a:t>6/1/2022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43215-D8FC-45BE-BD33-C0FD4A15B0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300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6331D-02FF-4374-A08B-5D2C6BD1D388}" type="datetimeFigureOut">
              <a:rPr lang="en-US" smtClean="0"/>
              <a:pPr/>
              <a:t>6/1/2022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43215-D8FC-45BE-BD33-C0FD4A15B0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8819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6331D-02FF-4374-A08B-5D2C6BD1D388}" type="datetimeFigureOut">
              <a:rPr lang="en-US" smtClean="0"/>
              <a:pPr/>
              <a:t>6/1/2022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43215-D8FC-45BE-BD33-C0FD4A15B0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9768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B606331D-02FF-4374-A08B-5D2C6BD1D388}" type="datetimeFigureOut">
              <a:rPr lang="en-US" smtClean="0"/>
              <a:pPr/>
              <a:t>6/1/2022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5C443215-D8FC-45BE-BD33-C0FD4A15B0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0402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/>
          </p:cNvSpPr>
          <p:nvPr/>
        </p:nvSpPr>
        <p:spPr bwMode="auto">
          <a:xfrm>
            <a:off x="0" y="0"/>
            <a:ext cx="12192000" cy="4968000"/>
          </a:xfrm>
          <a:prstGeom prst="rect">
            <a:avLst/>
          </a:prstGeom>
          <a:gradFill rotWithShape="0">
            <a:gsLst>
              <a:gs pos="0">
                <a:srgbClr val="410000"/>
              </a:gs>
              <a:gs pos="25319">
                <a:srgbClr val="A00000"/>
              </a:gs>
              <a:gs pos="100000">
                <a:srgbClr val="FF0000"/>
              </a:gs>
            </a:gsLst>
            <a:lin ang="2700000" scaled="0"/>
          </a:gradFill>
          <a:ln>
            <a:noFill/>
          </a:ln>
        </p:spPr>
        <p:txBody>
          <a:bodyPr lIns="0" tIns="0" rIns="0" bIns="0"/>
          <a:lstStyle/>
          <a:p>
            <a:endParaRPr lang="en-US" sz="1800"/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xmlns="" id="{ECB527B1-D589-443A-861A-2AAC8C90A5F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-57150" y="4949826"/>
            <a:ext cx="3115735" cy="1892300"/>
            <a:chOff x="-27" y="3118"/>
            <a:chExt cx="1472" cy="1192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xmlns="" id="{F7A2D088-519A-41FE-B8EC-5311F68D322F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-27" y="3118"/>
              <a:ext cx="1472" cy="1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RS" sz="1800" dirty="0"/>
            </a:p>
          </p:txBody>
        </p:sp>
        <p:sp>
          <p:nvSpPr>
            <p:cNvPr id="31" name="Freeform 29">
              <a:extLst>
                <a:ext uri="{FF2B5EF4-FFF2-40B4-BE49-F238E27FC236}">
                  <a16:creationId xmlns:a16="http://schemas.microsoft.com/office/drawing/2014/main" xmlns="" id="{CABDB713-0D92-4702-B597-0B7E753FDDE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0" y="3467"/>
              <a:ext cx="340" cy="343"/>
            </a:xfrm>
            <a:custGeom>
              <a:avLst/>
              <a:gdLst>
                <a:gd name="T0" fmla="*/ 566 w 566"/>
                <a:gd name="T1" fmla="*/ 566 h 566"/>
                <a:gd name="T2" fmla="*/ 566 w 566"/>
                <a:gd name="T3" fmla="*/ 566 h 566"/>
                <a:gd name="T4" fmla="*/ 0 w 566"/>
                <a:gd name="T5" fmla="*/ 566 h 566"/>
                <a:gd name="T6" fmla="*/ 0 w 566"/>
                <a:gd name="T7" fmla="*/ 0 h 566"/>
                <a:gd name="T8" fmla="*/ 566 w 566"/>
                <a:gd name="T9" fmla="*/ 0 h 566"/>
                <a:gd name="T10" fmla="*/ 566 w 566"/>
                <a:gd name="T11" fmla="*/ 566 h 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6" h="566">
                  <a:moveTo>
                    <a:pt x="566" y="566"/>
                  </a:moveTo>
                  <a:lnTo>
                    <a:pt x="566" y="566"/>
                  </a:lnTo>
                  <a:lnTo>
                    <a:pt x="0" y="566"/>
                  </a:lnTo>
                  <a:lnTo>
                    <a:pt x="0" y="0"/>
                  </a:lnTo>
                  <a:lnTo>
                    <a:pt x="566" y="0"/>
                  </a:lnTo>
                  <a:lnTo>
                    <a:pt x="566" y="566"/>
                  </a:lnTo>
                  <a:close/>
                </a:path>
              </a:pathLst>
            </a:custGeom>
            <a:solidFill>
              <a:srgbClr val="EC1C24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RS" sz="1800"/>
            </a:p>
          </p:txBody>
        </p:sp>
        <p:sp>
          <p:nvSpPr>
            <p:cNvPr id="32" name="Freeform 30">
              <a:extLst>
                <a:ext uri="{FF2B5EF4-FFF2-40B4-BE49-F238E27FC236}">
                  <a16:creationId xmlns:a16="http://schemas.microsoft.com/office/drawing/2014/main" xmlns="" id="{3CA40D83-5BB4-4BBE-98D0-4E5FAC9B1C0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17" y="3545"/>
              <a:ext cx="185" cy="187"/>
            </a:xfrm>
            <a:custGeom>
              <a:avLst/>
              <a:gdLst>
                <a:gd name="T0" fmla="*/ 77 w 308"/>
                <a:gd name="T1" fmla="*/ 155 h 309"/>
                <a:gd name="T2" fmla="*/ 77 w 308"/>
                <a:gd name="T3" fmla="*/ 155 h 309"/>
                <a:gd name="T4" fmla="*/ 77 w 308"/>
                <a:gd name="T5" fmla="*/ 155 h 309"/>
                <a:gd name="T6" fmla="*/ 154 w 308"/>
                <a:gd name="T7" fmla="*/ 232 h 309"/>
                <a:gd name="T8" fmla="*/ 232 w 308"/>
                <a:gd name="T9" fmla="*/ 155 h 309"/>
                <a:gd name="T10" fmla="*/ 180 w 308"/>
                <a:gd name="T11" fmla="*/ 155 h 309"/>
                <a:gd name="T12" fmla="*/ 154 w 308"/>
                <a:gd name="T13" fmla="*/ 180 h 309"/>
                <a:gd name="T14" fmla="*/ 128 w 308"/>
                <a:gd name="T15" fmla="*/ 155 h 309"/>
                <a:gd name="T16" fmla="*/ 128 w 308"/>
                <a:gd name="T17" fmla="*/ 155 h 309"/>
                <a:gd name="T18" fmla="*/ 128 w 308"/>
                <a:gd name="T19" fmla="*/ 129 h 309"/>
                <a:gd name="T20" fmla="*/ 308 w 308"/>
                <a:gd name="T21" fmla="*/ 129 h 309"/>
                <a:gd name="T22" fmla="*/ 308 w 308"/>
                <a:gd name="T23" fmla="*/ 78 h 309"/>
                <a:gd name="T24" fmla="*/ 77 w 308"/>
                <a:gd name="T25" fmla="*/ 78 h 309"/>
                <a:gd name="T26" fmla="*/ 77 w 308"/>
                <a:gd name="T27" fmla="*/ 155 h 309"/>
                <a:gd name="T28" fmla="*/ 0 w 308"/>
                <a:gd name="T29" fmla="*/ 0 h 309"/>
                <a:gd name="T30" fmla="*/ 0 w 308"/>
                <a:gd name="T31" fmla="*/ 0 h 309"/>
                <a:gd name="T32" fmla="*/ 0 w 308"/>
                <a:gd name="T33" fmla="*/ 155 h 309"/>
                <a:gd name="T34" fmla="*/ 154 w 308"/>
                <a:gd name="T35" fmla="*/ 309 h 309"/>
                <a:gd name="T36" fmla="*/ 308 w 308"/>
                <a:gd name="T37" fmla="*/ 155 h 309"/>
                <a:gd name="T38" fmla="*/ 257 w 308"/>
                <a:gd name="T39" fmla="*/ 155 h 309"/>
                <a:gd name="T40" fmla="*/ 257 w 308"/>
                <a:gd name="T41" fmla="*/ 155 h 309"/>
                <a:gd name="T42" fmla="*/ 154 w 308"/>
                <a:gd name="T43" fmla="*/ 258 h 309"/>
                <a:gd name="T44" fmla="*/ 51 w 308"/>
                <a:gd name="T45" fmla="*/ 155 h 309"/>
                <a:gd name="T46" fmla="*/ 51 w 308"/>
                <a:gd name="T47" fmla="*/ 155 h 309"/>
                <a:gd name="T48" fmla="*/ 51 w 308"/>
                <a:gd name="T49" fmla="*/ 52 h 309"/>
                <a:gd name="T50" fmla="*/ 308 w 308"/>
                <a:gd name="T51" fmla="*/ 52 h 309"/>
                <a:gd name="T52" fmla="*/ 308 w 308"/>
                <a:gd name="T53" fmla="*/ 0 h 309"/>
                <a:gd name="T54" fmla="*/ 0 w 308"/>
                <a:gd name="T55" fmla="*/ 0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08" h="309">
                  <a:moveTo>
                    <a:pt x="77" y="155"/>
                  </a:moveTo>
                  <a:lnTo>
                    <a:pt x="77" y="155"/>
                  </a:lnTo>
                  <a:lnTo>
                    <a:pt x="77" y="155"/>
                  </a:lnTo>
                  <a:cubicBezTo>
                    <a:pt x="77" y="198"/>
                    <a:pt x="112" y="232"/>
                    <a:pt x="154" y="232"/>
                  </a:cubicBezTo>
                  <a:cubicBezTo>
                    <a:pt x="197" y="232"/>
                    <a:pt x="232" y="197"/>
                    <a:pt x="232" y="155"/>
                  </a:cubicBezTo>
                  <a:lnTo>
                    <a:pt x="180" y="155"/>
                  </a:lnTo>
                  <a:cubicBezTo>
                    <a:pt x="180" y="169"/>
                    <a:pt x="168" y="180"/>
                    <a:pt x="154" y="180"/>
                  </a:cubicBezTo>
                  <a:cubicBezTo>
                    <a:pt x="140" y="180"/>
                    <a:pt x="128" y="169"/>
                    <a:pt x="128" y="155"/>
                  </a:cubicBezTo>
                  <a:lnTo>
                    <a:pt x="128" y="155"/>
                  </a:lnTo>
                  <a:lnTo>
                    <a:pt x="128" y="129"/>
                  </a:lnTo>
                  <a:lnTo>
                    <a:pt x="308" y="129"/>
                  </a:lnTo>
                  <a:lnTo>
                    <a:pt x="308" y="78"/>
                  </a:lnTo>
                  <a:lnTo>
                    <a:pt x="77" y="78"/>
                  </a:lnTo>
                  <a:lnTo>
                    <a:pt x="77" y="155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155"/>
                  </a:lnTo>
                  <a:cubicBezTo>
                    <a:pt x="0" y="240"/>
                    <a:pt x="69" y="309"/>
                    <a:pt x="154" y="309"/>
                  </a:cubicBezTo>
                  <a:cubicBezTo>
                    <a:pt x="239" y="309"/>
                    <a:pt x="308" y="240"/>
                    <a:pt x="308" y="155"/>
                  </a:cubicBezTo>
                  <a:lnTo>
                    <a:pt x="257" y="155"/>
                  </a:lnTo>
                  <a:lnTo>
                    <a:pt x="257" y="155"/>
                  </a:lnTo>
                  <a:cubicBezTo>
                    <a:pt x="257" y="212"/>
                    <a:pt x="211" y="258"/>
                    <a:pt x="154" y="258"/>
                  </a:cubicBezTo>
                  <a:cubicBezTo>
                    <a:pt x="97" y="258"/>
                    <a:pt x="51" y="212"/>
                    <a:pt x="51" y="155"/>
                  </a:cubicBezTo>
                  <a:lnTo>
                    <a:pt x="51" y="155"/>
                  </a:lnTo>
                  <a:lnTo>
                    <a:pt x="51" y="52"/>
                  </a:lnTo>
                  <a:lnTo>
                    <a:pt x="308" y="52"/>
                  </a:lnTo>
                  <a:lnTo>
                    <a:pt x="30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FEFE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RS" sz="1800"/>
            </a:p>
          </p:txBody>
        </p:sp>
      </p:grpSp>
      <p:grpSp>
        <p:nvGrpSpPr>
          <p:cNvPr id="33" name="Group 33">
            <a:extLst>
              <a:ext uri="{FF2B5EF4-FFF2-40B4-BE49-F238E27FC236}">
                <a16:creationId xmlns:a16="http://schemas.microsoft.com/office/drawing/2014/main" xmlns="" id="{9F6BA87E-9B27-42C5-97A2-D736C705FE20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9671051" y="4967288"/>
            <a:ext cx="2523067" cy="1892300"/>
            <a:chOff x="4569" y="3129"/>
            <a:chExt cx="1192" cy="1192"/>
          </a:xfrm>
        </p:grpSpPr>
        <p:sp>
          <p:nvSpPr>
            <p:cNvPr id="34" name="AutoShape 32">
              <a:extLst>
                <a:ext uri="{FF2B5EF4-FFF2-40B4-BE49-F238E27FC236}">
                  <a16:creationId xmlns:a16="http://schemas.microsoft.com/office/drawing/2014/main" xmlns="" id="{EDF5514E-AD1E-44A9-BADF-4272CCB73CB5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4569" y="3129"/>
              <a:ext cx="1192" cy="1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RS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xmlns="" id="{5DC393DF-F450-4ADB-B85C-C27926E3C74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27" y="3546"/>
              <a:ext cx="87" cy="181"/>
            </a:xfrm>
            <a:custGeom>
              <a:avLst/>
              <a:gdLst>
                <a:gd name="T0" fmla="*/ 143 w 143"/>
                <a:gd name="T1" fmla="*/ 291 h 299"/>
                <a:gd name="T2" fmla="*/ 143 w 143"/>
                <a:gd name="T3" fmla="*/ 291 h 299"/>
                <a:gd name="T4" fmla="*/ 143 w 143"/>
                <a:gd name="T5" fmla="*/ 238 h 299"/>
                <a:gd name="T6" fmla="*/ 119 w 143"/>
                <a:gd name="T7" fmla="*/ 243 h 299"/>
                <a:gd name="T8" fmla="*/ 97 w 143"/>
                <a:gd name="T9" fmla="*/ 214 h 299"/>
                <a:gd name="T10" fmla="*/ 97 w 143"/>
                <a:gd name="T11" fmla="*/ 131 h 299"/>
                <a:gd name="T12" fmla="*/ 143 w 143"/>
                <a:gd name="T13" fmla="*/ 131 h 299"/>
                <a:gd name="T14" fmla="*/ 143 w 143"/>
                <a:gd name="T15" fmla="*/ 81 h 299"/>
                <a:gd name="T16" fmla="*/ 97 w 143"/>
                <a:gd name="T17" fmla="*/ 81 h 299"/>
                <a:gd name="T18" fmla="*/ 97 w 143"/>
                <a:gd name="T19" fmla="*/ 0 h 299"/>
                <a:gd name="T20" fmla="*/ 32 w 143"/>
                <a:gd name="T21" fmla="*/ 18 h 299"/>
                <a:gd name="T22" fmla="*/ 32 w 143"/>
                <a:gd name="T23" fmla="*/ 81 h 299"/>
                <a:gd name="T24" fmla="*/ 0 w 143"/>
                <a:gd name="T25" fmla="*/ 81 h 299"/>
                <a:gd name="T26" fmla="*/ 0 w 143"/>
                <a:gd name="T27" fmla="*/ 131 h 299"/>
                <a:gd name="T28" fmla="*/ 32 w 143"/>
                <a:gd name="T29" fmla="*/ 131 h 299"/>
                <a:gd name="T30" fmla="*/ 32 w 143"/>
                <a:gd name="T31" fmla="*/ 230 h 299"/>
                <a:gd name="T32" fmla="*/ 97 w 143"/>
                <a:gd name="T33" fmla="*/ 299 h 299"/>
                <a:gd name="T34" fmla="*/ 143 w 143"/>
                <a:gd name="T35" fmla="*/ 291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3" h="299">
                  <a:moveTo>
                    <a:pt x="143" y="291"/>
                  </a:moveTo>
                  <a:lnTo>
                    <a:pt x="143" y="291"/>
                  </a:lnTo>
                  <a:lnTo>
                    <a:pt x="143" y="238"/>
                  </a:lnTo>
                  <a:cubicBezTo>
                    <a:pt x="136" y="241"/>
                    <a:pt x="127" y="243"/>
                    <a:pt x="119" y="243"/>
                  </a:cubicBezTo>
                  <a:cubicBezTo>
                    <a:pt x="103" y="243"/>
                    <a:pt x="97" y="236"/>
                    <a:pt x="97" y="214"/>
                  </a:cubicBezTo>
                  <a:lnTo>
                    <a:pt x="97" y="131"/>
                  </a:lnTo>
                  <a:lnTo>
                    <a:pt x="143" y="131"/>
                  </a:lnTo>
                  <a:lnTo>
                    <a:pt x="143" y="81"/>
                  </a:lnTo>
                  <a:lnTo>
                    <a:pt x="97" y="81"/>
                  </a:lnTo>
                  <a:lnTo>
                    <a:pt x="97" y="0"/>
                  </a:lnTo>
                  <a:lnTo>
                    <a:pt x="32" y="18"/>
                  </a:lnTo>
                  <a:lnTo>
                    <a:pt x="32" y="81"/>
                  </a:lnTo>
                  <a:lnTo>
                    <a:pt x="0" y="81"/>
                  </a:lnTo>
                  <a:lnTo>
                    <a:pt x="0" y="131"/>
                  </a:lnTo>
                  <a:lnTo>
                    <a:pt x="32" y="131"/>
                  </a:lnTo>
                  <a:lnTo>
                    <a:pt x="32" y="230"/>
                  </a:lnTo>
                  <a:cubicBezTo>
                    <a:pt x="32" y="282"/>
                    <a:pt x="47" y="299"/>
                    <a:pt x="97" y="299"/>
                  </a:cubicBezTo>
                  <a:cubicBezTo>
                    <a:pt x="112" y="299"/>
                    <a:pt x="129" y="296"/>
                    <a:pt x="143" y="291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RS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xmlns="" id="{E671DCA4-290C-4B07-BB83-87E1E7C8822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33" y="3591"/>
              <a:ext cx="74" cy="133"/>
            </a:xfrm>
            <a:custGeom>
              <a:avLst/>
              <a:gdLst>
                <a:gd name="T0" fmla="*/ 121 w 121"/>
                <a:gd name="T1" fmla="*/ 64 h 219"/>
                <a:gd name="T2" fmla="*/ 121 w 121"/>
                <a:gd name="T3" fmla="*/ 64 h 219"/>
                <a:gd name="T4" fmla="*/ 121 w 121"/>
                <a:gd name="T5" fmla="*/ 1 h 219"/>
                <a:gd name="T6" fmla="*/ 60 w 121"/>
                <a:gd name="T7" fmla="*/ 40 h 219"/>
                <a:gd name="T8" fmla="*/ 60 w 121"/>
                <a:gd name="T9" fmla="*/ 40 h 219"/>
                <a:gd name="T10" fmla="*/ 62 w 121"/>
                <a:gd name="T11" fmla="*/ 6 h 219"/>
                <a:gd name="T12" fmla="*/ 0 w 121"/>
                <a:gd name="T13" fmla="*/ 6 h 219"/>
                <a:gd name="T14" fmla="*/ 0 w 121"/>
                <a:gd name="T15" fmla="*/ 219 h 219"/>
                <a:gd name="T16" fmla="*/ 66 w 121"/>
                <a:gd name="T17" fmla="*/ 219 h 219"/>
                <a:gd name="T18" fmla="*/ 66 w 121"/>
                <a:gd name="T19" fmla="*/ 129 h 219"/>
                <a:gd name="T20" fmla="*/ 121 w 121"/>
                <a:gd name="T21" fmla="*/ 64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1" h="219">
                  <a:moveTo>
                    <a:pt x="121" y="64"/>
                  </a:moveTo>
                  <a:lnTo>
                    <a:pt x="121" y="64"/>
                  </a:lnTo>
                  <a:lnTo>
                    <a:pt x="121" y="1"/>
                  </a:lnTo>
                  <a:cubicBezTo>
                    <a:pt x="89" y="0"/>
                    <a:pt x="70" y="18"/>
                    <a:pt x="60" y="40"/>
                  </a:cubicBezTo>
                  <a:lnTo>
                    <a:pt x="60" y="40"/>
                  </a:lnTo>
                  <a:cubicBezTo>
                    <a:pt x="61" y="29"/>
                    <a:pt x="62" y="14"/>
                    <a:pt x="62" y="6"/>
                  </a:cubicBezTo>
                  <a:lnTo>
                    <a:pt x="0" y="6"/>
                  </a:lnTo>
                  <a:lnTo>
                    <a:pt x="0" y="219"/>
                  </a:lnTo>
                  <a:lnTo>
                    <a:pt x="66" y="219"/>
                  </a:lnTo>
                  <a:lnTo>
                    <a:pt x="66" y="129"/>
                  </a:lnTo>
                  <a:cubicBezTo>
                    <a:pt x="66" y="74"/>
                    <a:pt x="87" y="57"/>
                    <a:pt x="121" y="64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RS" sz="1800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xmlns="" id="{913A0760-D8E0-49CC-94E6-62316E870CF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917" y="3534"/>
              <a:ext cx="48" cy="190"/>
            </a:xfrm>
            <a:custGeom>
              <a:avLst/>
              <a:gdLst>
                <a:gd name="T0" fmla="*/ 39 w 79"/>
                <a:gd name="T1" fmla="*/ 0 h 313"/>
                <a:gd name="T2" fmla="*/ 39 w 79"/>
                <a:gd name="T3" fmla="*/ 0 h 313"/>
                <a:gd name="T4" fmla="*/ 0 w 79"/>
                <a:gd name="T5" fmla="*/ 39 h 313"/>
                <a:gd name="T6" fmla="*/ 39 w 79"/>
                <a:gd name="T7" fmla="*/ 78 h 313"/>
                <a:gd name="T8" fmla="*/ 79 w 79"/>
                <a:gd name="T9" fmla="*/ 39 h 313"/>
                <a:gd name="T10" fmla="*/ 39 w 79"/>
                <a:gd name="T11" fmla="*/ 0 h 313"/>
                <a:gd name="T12" fmla="*/ 72 w 79"/>
                <a:gd name="T13" fmla="*/ 100 h 313"/>
                <a:gd name="T14" fmla="*/ 72 w 79"/>
                <a:gd name="T15" fmla="*/ 100 h 313"/>
                <a:gd name="T16" fmla="*/ 7 w 79"/>
                <a:gd name="T17" fmla="*/ 100 h 313"/>
                <a:gd name="T18" fmla="*/ 7 w 79"/>
                <a:gd name="T19" fmla="*/ 313 h 313"/>
                <a:gd name="T20" fmla="*/ 72 w 79"/>
                <a:gd name="T21" fmla="*/ 313 h 313"/>
                <a:gd name="T22" fmla="*/ 72 w 79"/>
                <a:gd name="T23" fmla="*/ 100 h 313"/>
                <a:gd name="T24" fmla="*/ 72 w 79"/>
                <a:gd name="T25" fmla="*/ 313 h 313"/>
                <a:gd name="T26" fmla="*/ 72 w 79"/>
                <a:gd name="T27" fmla="*/ 313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9" h="313">
                  <a:moveTo>
                    <a:pt x="39" y="0"/>
                  </a:moveTo>
                  <a:lnTo>
                    <a:pt x="39" y="0"/>
                  </a:lnTo>
                  <a:cubicBezTo>
                    <a:pt x="18" y="0"/>
                    <a:pt x="0" y="18"/>
                    <a:pt x="0" y="39"/>
                  </a:cubicBezTo>
                  <a:cubicBezTo>
                    <a:pt x="0" y="61"/>
                    <a:pt x="18" y="78"/>
                    <a:pt x="39" y="78"/>
                  </a:cubicBezTo>
                  <a:cubicBezTo>
                    <a:pt x="62" y="78"/>
                    <a:pt x="79" y="60"/>
                    <a:pt x="79" y="39"/>
                  </a:cubicBezTo>
                  <a:cubicBezTo>
                    <a:pt x="79" y="18"/>
                    <a:pt x="62" y="0"/>
                    <a:pt x="39" y="0"/>
                  </a:cubicBezTo>
                  <a:close/>
                  <a:moveTo>
                    <a:pt x="72" y="100"/>
                  </a:moveTo>
                  <a:lnTo>
                    <a:pt x="72" y="100"/>
                  </a:lnTo>
                  <a:lnTo>
                    <a:pt x="7" y="100"/>
                  </a:lnTo>
                  <a:lnTo>
                    <a:pt x="7" y="313"/>
                  </a:lnTo>
                  <a:lnTo>
                    <a:pt x="72" y="313"/>
                  </a:lnTo>
                  <a:lnTo>
                    <a:pt x="72" y="100"/>
                  </a:lnTo>
                  <a:close/>
                  <a:moveTo>
                    <a:pt x="72" y="313"/>
                  </a:moveTo>
                  <a:lnTo>
                    <a:pt x="72" y="31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RS" sz="1800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xmlns="" id="{E1461742-CBAF-4491-840D-3ED701153B1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979" y="3592"/>
              <a:ext cx="122" cy="198"/>
            </a:xfrm>
            <a:custGeom>
              <a:avLst/>
              <a:gdLst>
                <a:gd name="T0" fmla="*/ 136 w 201"/>
                <a:gd name="T1" fmla="*/ 106 h 327"/>
                <a:gd name="T2" fmla="*/ 136 w 201"/>
                <a:gd name="T3" fmla="*/ 106 h 327"/>
                <a:gd name="T4" fmla="*/ 98 w 201"/>
                <a:gd name="T5" fmla="*/ 169 h 327"/>
                <a:gd name="T6" fmla="*/ 69 w 201"/>
                <a:gd name="T7" fmla="*/ 116 h 327"/>
                <a:gd name="T8" fmla="*/ 113 w 201"/>
                <a:gd name="T9" fmla="*/ 52 h 327"/>
                <a:gd name="T10" fmla="*/ 136 w 201"/>
                <a:gd name="T11" fmla="*/ 55 h 327"/>
                <a:gd name="T12" fmla="*/ 136 w 201"/>
                <a:gd name="T13" fmla="*/ 106 h 327"/>
                <a:gd name="T14" fmla="*/ 201 w 201"/>
                <a:gd name="T15" fmla="*/ 222 h 327"/>
                <a:gd name="T16" fmla="*/ 201 w 201"/>
                <a:gd name="T17" fmla="*/ 222 h 327"/>
                <a:gd name="T18" fmla="*/ 201 w 201"/>
                <a:gd name="T19" fmla="*/ 7 h 327"/>
                <a:gd name="T20" fmla="*/ 119 w 201"/>
                <a:gd name="T21" fmla="*/ 0 h 327"/>
                <a:gd name="T22" fmla="*/ 0 w 201"/>
                <a:gd name="T23" fmla="*/ 123 h 327"/>
                <a:gd name="T24" fmla="*/ 79 w 201"/>
                <a:gd name="T25" fmla="*/ 223 h 327"/>
                <a:gd name="T26" fmla="*/ 138 w 201"/>
                <a:gd name="T27" fmla="*/ 189 h 327"/>
                <a:gd name="T28" fmla="*/ 138 w 201"/>
                <a:gd name="T29" fmla="*/ 189 h 327"/>
                <a:gd name="T30" fmla="*/ 136 w 201"/>
                <a:gd name="T31" fmla="*/ 220 h 327"/>
                <a:gd name="T32" fmla="*/ 136 w 201"/>
                <a:gd name="T33" fmla="*/ 227 h 327"/>
                <a:gd name="T34" fmla="*/ 81 w 201"/>
                <a:gd name="T35" fmla="*/ 272 h 327"/>
                <a:gd name="T36" fmla="*/ 15 w 201"/>
                <a:gd name="T37" fmla="*/ 256 h 327"/>
                <a:gd name="T38" fmla="*/ 12 w 201"/>
                <a:gd name="T39" fmla="*/ 316 h 327"/>
                <a:gd name="T40" fmla="*/ 79 w 201"/>
                <a:gd name="T41" fmla="*/ 327 h 327"/>
                <a:gd name="T42" fmla="*/ 201 w 201"/>
                <a:gd name="T43" fmla="*/ 222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1" h="327">
                  <a:moveTo>
                    <a:pt x="136" y="106"/>
                  </a:moveTo>
                  <a:lnTo>
                    <a:pt x="136" y="106"/>
                  </a:lnTo>
                  <a:cubicBezTo>
                    <a:pt x="136" y="143"/>
                    <a:pt x="120" y="169"/>
                    <a:pt x="98" y="169"/>
                  </a:cubicBezTo>
                  <a:cubicBezTo>
                    <a:pt x="78" y="169"/>
                    <a:pt x="69" y="152"/>
                    <a:pt x="69" y="116"/>
                  </a:cubicBezTo>
                  <a:cubicBezTo>
                    <a:pt x="69" y="69"/>
                    <a:pt x="88" y="52"/>
                    <a:pt x="113" y="52"/>
                  </a:cubicBezTo>
                  <a:cubicBezTo>
                    <a:pt x="122" y="52"/>
                    <a:pt x="129" y="54"/>
                    <a:pt x="136" y="55"/>
                  </a:cubicBezTo>
                  <a:lnTo>
                    <a:pt x="136" y="106"/>
                  </a:lnTo>
                  <a:close/>
                  <a:moveTo>
                    <a:pt x="201" y="222"/>
                  </a:moveTo>
                  <a:lnTo>
                    <a:pt x="201" y="222"/>
                  </a:lnTo>
                  <a:lnTo>
                    <a:pt x="201" y="7"/>
                  </a:lnTo>
                  <a:cubicBezTo>
                    <a:pt x="177" y="3"/>
                    <a:pt x="152" y="0"/>
                    <a:pt x="119" y="0"/>
                  </a:cubicBezTo>
                  <a:cubicBezTo>
                    <a:pt x="41" y="0"/>
                    <a:pt x="0" y="53"/>
                    <a:pt x="0" y="123"/>
                  </a:cubicBezTo>
                  <a:cubicBezTo>
                    <a:pt x="0" y="187"/>
                    <a:pt x="28" y="223"/>
                    <a:pt x="79" y="223"/>
                  </a:cubicBezTo>
                  <a:cubicBezTo>
                    <a:pt x="105" y="223"/>
                    <a:pt x="127" y="210"/>
                    <a:pt x="138" y="189"/>
                  </a:cubicBezTo>
                  <a:lnTo>
                    <a:pt x="138" y="189"/>
                  </a:lnTo>
                  <a:cubicBezTo>
                    <a:pt x="137" y="199"/>
                    <a:pt x="136" y="209"/>
                    <a:pt x="136" y="220"/>
                  </a:cubicBezTo>
                  <a:lnTo>
                    <a:pt x="136" y="227"/>
                  </a:lnTo>
                  <a:cubicBezTo>
                    <a:pt x="136" y="258"/>
                    <a:pt x="119" y="272"/>
                    <a:pt x="81" y="272"/>
                  </a:cubicBezTo>
                  <a:cubicBezTo>
                    <a:pt x="62" y="272"/>
                    <a:pt x="36" y="265"/>
                    <a:pt x="15" y="256"/>
                  </a:cubicBezTo>
                  <a:lnTo>
                    <a:pt x="12" y="316"/>
                  </a:lnTo>
                  <a:cubicBezTo>
                    <a:pt x="31" y="322"/>
                    <a:pt x="55" y="327"/>
                    <a:pt x="79" y="327"/>
                  </a:cubicBezTo>
                  <a:cubicBezTo>
                    <a:pt x="175" y="327"/>
                    <a:pt x="201" y="278"/>
                    <a:pt x="201" y="222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RS" sz="1800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xmlns="" id="{AD63B5E1-D140-43EE-855A-61A2149ED9E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123" y="3534"/>
              <a:ext cx="40" cy="190"/>
            </a:xfrm>
            <a:custGeom>
              <a:avLst/>
              <a:gdLst>
                <a:gd name="T0" fmla="*/ 65 w 65"/>
                <a:gd name="T1" fmla="*/ 0 h 313"/>
                <a:gd name="T2" fmla="*/ 65 w 65"/>
                <a:gd name="T3" fmla="*/ 0 h 313"/>
                <a:gd name="T4" fmla="*/ 0 w 65"/>
                <a:gd name="T5" fmla="*/ 0 h 313"/>
                <a:gd name="T6" fmla="*/ 0 w 65"/>
                <a:gd name="T7" fmla="*/ 313 h 313"/>
                <a:gd name="T8" fmla="*/ 65 w 65"/>
                <a:gd name="T9" fmla="*/ 313 h 313"/>
                <a:gd name="T10" fmla="*/ 65 w 65"/>
                <a:gd name="T11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313">
                  <a:moveTo>
                    <a:pt x="65" y="0"/>
                  </a:moveTo>
                  <a:lnTo>
                    <a:pt x="65" y="0"/>
                  </a:lnTo>
                  <a:lnTo>
                    <a:pt x="0" y="0"/>
                  </a:lnTo>
                  <a:lnTo>
                    <a:pt x="0" y="313"/>
                  </a:lnTo>
                  <a:lnTo>
                    <a:pt x="65" y="313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RS" sz="1800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xmlns="" id="{5F59157F-FC38-4021-8FA2-96BC91018A7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180" y="3592"/>
              <a:ext cx="114" cy="135"/>
            </a:xfrm>
            <a:custGeom>
              <a:avLst/>
              <a:gdLst>
                <a:gd name="T0" fmla="*/ 120 w 187"/>
                <a:gd name="T1" fmla="*/ 133 h 223"/>
                <a:gd name="T2" fmla="*/ 120 w 187"/>
                <a:gd name="T3" fmla="*/ 133 h 223"/>
                <a:gd name="T4" fmla="*/ 83 w 187"/>
                <a:gd name="T5" fmla="*/ 173 h 223"/>
                <a:gd name="T6" fmla="*/ 62 w 187"/>
                <a:gd name="T7" fmla="*/ 154 h 223"/>
                <a:gd name="T8" fmla="*/ 120 w 187"/>
                <a:gd name="T9" fmla="*/ 126 h 223"/>
                <a:gd name="T10" fmla="*/ 120 w 187"/>
                <a:gd name="T11" fmla="*/ 133 h 223"/>
                <a:gd name="T12" fmla="*/ 187 w 187"/>
                <a:gd name="T13" fmla="*/ 218 h 223"/>
                <a:gd name="T14" fmla="*/ 187 w 187"/>
                <a:gd name="T15" fmla="*/ 218 h 223"/>
                <a:gd name="T16" fmla="*/ 185 w 187"/>
                <a:gd name="T17" fmla="*/ 167 h 223"/>
                <a:gd name="T18" fmla="*/ 185 w 187"/>
                <a:gd name="T19" fmla="*/ 76 h 223"/>
                <a:gd name="T20" fmla="*/ 90 w 187"/>
                <a:gd name="T21" fmla="*/ 0 h 223"/>
                <a:gd name="T22" fmla="*/ 17 w 187"/>
                <a:gd name="T23" fmla="*/ 12 h 223"/>
                <a:gd name="T24" fmla="*/ 17 w 187"/>
                <a:gd name="T25" fmla="*/ 70 h 223"/>
                <a:gd name="T26" fmla="*/ 82 w 187"/>
                <a:gd name="T27" fmla="*/ 53 h 223"/>
                <a:gd name="T28" fmla="*/ 120 w 187"/>
                <a:gd name="T29" fmla="*/ 79 h 223"/>
                <a:gd name="T30" fmla="*/ 120 w 187"/>
                <a:gd name="T31" fmla="*/ 86 h 223"/>
                <a:gd name="T32" fmla="*/ 0 w 187"/>
                <a:gd name="T33" fmla="*/ 164 h 223"/>
                <a:gd name="T34" fmla="*/ 62 w 187"/>
                <a:gd name="T35" fmla="*/ 223 h 223"/>
                <a:gd name="T36" fmla="*/ 126 w 187"/>
                <a:gd name="T37" fmla="*/ 187 h 223"/>
                <a:gd name="T38" fmla="*/ 126 w 187"/>
                <a:gd name="T39" fmla="*/ 187 h 223"/>
                <a:gd name="T40" fmla="*/ 125 w 187"/>
                <a:gd name="T41" fmla="*/ 218 h 223"/>
                <a:gd name="T42" fmla="*/ 187 w 187"/>
                <a:gd name="T43" fmla="*/ 218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7" h="223">
                  <a:moveTo>
                    <a:pt x="120" y="133"/>
                  </a:moveTo>
                  <a:lnTo>
                    <a:pt x="120" y="133"/>
                  </a:lnTo>
                  <a:cubicBezTo>
                    <a:pt x="120" y="154"/>
                    <a:pt x="105" y="173"/>
                    <a:pt x="83" y="173"/>
                  </a:cubicBezTo>
                  <a:cubicBezTo>
                    <a:pt x="70" y="173"/>
                    <a:pt x="62" y="166"/>
                    <a:pt x="62" y="154"/>
                  </a:cubicBezTo>
                  <a:cubicBezTo>
                    <a:pt x="62" y="137"/>
                    <a:pt x="80" y="126"/>
                    <a:pt x="120" y="126"/>
                  </a:cubicBezTo>
                  <a:lnTo>
                    <a:pt x="120" y="133"/>
                  </a:lnTo>
                  <a:close/>
                  <a:moveTo>
                    <a:pt x="187" y="218"/>
                  </a:moveTo>
                  <a:lnTo>
                    <a:pt x="187" y="218"/>
                  </a:lnTo>
                  <a:cubicBezTo>
                    <a:pt x="185" y="199"/>
                    <a:pt x="185" y="179"/>
                    <a:pt x="185" y="167"/>
                  </a:cubicBezTo>
                  <a:lnTo>
                    <a:pt x="185" y="76"/>
                  </a:lnTo>
                  <a:cubicBezTo>
                    <a:pt x="185" y="25"/>
                    <a:pt x="165" y="0"/>
                    <a:pt x="90" y="0"/>
                  </a:cubicBezTo>
                  <a:cubicBezTo>
                    <a:pt x="65" y="0"/>
                    <a:pt x="39" y="5"/>
                    <a:pt x="17" y="12"/>
                  </a:cubicBezTo>
                  <a:lnTo>
                    <a:pt x="17" y="70"/>
                  </a:lnTo>
                  <a:cubicBezTo>
                    <a:pt x="36" y="60"/>
                    <a:pt x="63" y="53"/>
                    <a:pt x="82" y="53"/>
                  </a:cubicBezTo>
                  <a:cubicBezTo>
                    <a:pt x="113" y="53"/>
                    <a:pt x="120" y="61"/>
                    <a:pt x="120" y="79"/>
                  </a:cubicBezTo>
                  <a:lnTo>
                    <a:pt x="120" y="86"/>
                  </a:lnTo>
                  <a:cubicBezTo>
                    <a:pt x="55" y="86"/>
                    <a:pt x="0" y="109"/>
                    <a:pt x="0" y="164"/>
                  </a:cubicBezTo>
                  <a:cubicBezTo>
                    <a:pt x="0" y="198"/>
                    <a:pt x="20" y="223"/>
                    <a:pt x="62" y="223"/>
                  </a:cubicBezTo>
                  <a:cubicBezTo>
                    <a:pt x="92" y="223"/>
                    <a:pt x="117" y="208"/>
                    <a:pt x="126" y="187"/>
                  </a:cubicBezTo>
                  <a:lnTo>
                    <a:pt x="126" y="187"/>
                  </a:lnTo>
                  <a:cubicBezTo>
                    <a:pt x="125" y="196"/>
                    <a:pt x="125" y="208"/>
                    <a:pt x="125" y="218"/>
                  </a:cubicBezTo>
                  <a:lnTo>
                    <a:pt x="187" y="21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RS" sz="1800"/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xmlns="" id="{9AD20017-691D-4801-A78E-ECD2E3AF18D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299" y="3595"/>
              <a:ext cx="133" cy="129"/>
            </a:xfrm>
            <a:custGeom>
              <a:avLst/>
              <a:gdLst>
                <a:gd name="T0" fmla="*/ 220 w 220"/>
                <a:gd name="T1" fmla="*/ 0 h 213"/>
                <a:gd name="T2" fmla="*/ 220 w 220"/>
                <a:gd name="T3" fmla="*/ 0 h 213"/>
                <a:gd name="T4" fmla="*/ 150 w 220"/>
                <a:gd name="T5" fmla="*/ 0 h 213"/>
                <a:gd name="T6" fmla="*/ 125 w 220"/>
                <a:gd name="T7" fmla="*/ 75 h 213"/>
                <a:gd name="T8" fmla="*/ 112 w 220"/>
                <a:gd name="T9" fmla="*/ 128 h 213"/>
                <a:gd name="T10" fmla="*/ 111 w 220"/>
                <a:gd name="T11" fmla="*/ 128 h 213"/>
                <a:gd name="T12" fmla="*/ 97 w 220"/>
                <a:gd name="T13" fmla="*/ 73 h 213"/>
                <a:gd name="T14" fmla="*/ 72 w 220"/>
                <a:gd name="T15" fmla="*/ 0 h 213"/>
                <a:gd name="T16" fmla="*/ 0 w 220"/>
                <a:gd name="T17" fmla="*/ 0 h 213"/>
                <a:gd name="T18" fmla="*/ 75 w 220"/>
                <a:gd name="T19" fmla="*/ 213 h 213"/>
                <a:gd name="T20" fmla="*/ 144 w 220"/>
                <a:gd name="T21" fmla="*/ 213 h 213"/>
                <a:gd name="T22" fmla="*/ 220 w 220"/>
                <a:gd name="T23" fmla="*/ 0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20" h="213">
                  <a:moveTo>
                    <a:pt x="220" y="0"/>
                  </a:moveTo>
                  <a:lnTo>
                    <a:pt x="220" y="0"/>
                  </a:lnTo>
                  <a:lnTo>
                    <a:pt x="150" y="0"/>
                  </a:lnTo>
                  <a:lnTo>
                    <a:pt x="125" y="75"/>
                  </a:lnTo>
                  <a:cubicBezTo>
                    <a:pt x="120" y="92"/>
                    <a:pt x="116" y="106"/>
                    <a:pt x="112" y="128"/>
                  </a:cubicBezTo>
                  <a:lnTo>
                    <a:pt x="111" y="128"/>
                  </a:lnTo>
                  <a:cubicBezTo>
                    <a:pt x="106" y="105"/>
                    <a:pt x="102" y="89"/>
                    <a:pt x="97" y="73"/>
                  </a:cubicBezTo>
                  <a:lnTo>
                    <a:pt x="72" y="0"/>
                  </a:lnTo>
                  <a:lnTo>
                    <a:pt x="0" y="0"/>
                  </a:lnTo>
                  <a:lnTo>
                    <a:pt x="75" y="213"/>
                  </a:lnTo>
                  <a:lnTo>
                    <a:pt x="144" y="213"/>
                  </a:lnTo>
                  <a:lnTo>
                    <a:pt x="22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RS" sz="1800"/>
            </a:p>
          </p:txBody>
        </p:sp>
      </p:grp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F99609C7-6B86-41C7-98D5-DCD681BEDFE9}"/>
              </a:ext>
            </a:extLst>
          </p:cNvPr>
          <p:cNvSpPr txBox="1"/>
          <p:nvPr/>
        </p:nvSpPr>
        <p:spPr>
          <a:xfrm>
            <a:off x="258927" y="6137474"/>
            <a:ext cx="26489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600" b="1" dirty="0"/>
              <a:t>Sve će biti u redu</a:t>
            </a:r>
            <a:r>
              <a:rPr lang="sr-Latn-RS" sz="1400" b="1" dirty="0"/>
              <a:t>.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xmlns="" id="{8BE64400-0EB0-44E1-A98B-4B4FBABE24B0}"/>
              </a:ext>
            </a:extLst>
          </p:cNvPr>
          <p:cNvSpPr txBox="1"/>
          <p:nvPr/>
        </p:nvSpPr>
        <p:spPr>
          <a:xfrm>
            <a:off x="9548135" y="6146810"/>
            <a:ext cx="25230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600" b="1" dirty="0">
                <a:solidFill>
                  <a:srgbClr val="FF0000"/>
                </a:solidFill>
              </a:rPr>
              <a:t>www.triglav.rs</a:t>
            </a:r>
          </a:p>
        </p:txBody>
      </p:sp>
    </p:spTree>
    <p:extLst>
      <p:ext uri="{BB962C8B-B14F-4D97-AF65-F5344CB8AC3E}">
        <p14:creationId xmlns:p14="http://schemas.microsoft.com/office/powerpoint/2010/main" xmlns="" val="4238408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ctr" defTabSz="321457" rtl="0" eaLnBrk="1" latinLnBrk="0" hangingPunct="1">
        <a:spcBef>
          <a:spcPct val="0"/>
        </a:spcBef>
        <a:buNone/>
        <a:defRPr sz="3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1093" indent="-241093" algn="l" defTabSz="321457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22368" indent="-200911" algn="l" defTabSz="321457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3643" indent="-160729" algn="l" defTabSz="321457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125101" indent="-160729" algn="l" defTabSz="321457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46558" indent="-160729" algn="l" defTabSz="321457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68015" indent="-160729" algn="l" defTabSz="321457" rtl="0" eaLnBrk="1" latinLnBrk="0" hangingPunct="1">
        <a:spcBef>
          <a:spcPct val="20000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89473" indent="-160729" algn="l" defTabSz="321457" rtl="0" eaLnBrk="1" latinLnBrk="0" hangingPunct="1">
        <a:spcBef>
          <a:spcPct val="20000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10930" indent="-160729" algn="l" defTabSz="321457" rtl="0" eaLnBrk="1" latinLnBrk="0" hangingPunct="1">
        <a:spcBef>
          <a:spcPct val="20000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32387" indent="-160729" algn="l" defTabSz="321457" rtl="0" eaLnBrk="1" latinLnBrk="0" hangingPunct="1">
        <a:spcBef>
          <a:spcPct val="20000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1457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2915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4372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5829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7287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28744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50201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71659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1.png"/><Relationship Id="rId9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20000" y="807867"/>
            <a:ext cx="10752000" cy="1625339"/>
          </a:xfrm>
        </p:spPr>
        <p:txBody>
          <a:bodyPr anchor="b" anchorCtr="0"/>
          <a:lstStyle/>
          <a:p>
            <a:pPr algn="ctr"/>
            <a:r>
              <a:rPr lang="sr-Latn-RS" sz="4000" dirty="0">
                <a:latin typeface="Century" panose="02040604050505020304" pitchFamily="18" charset="0"/>
              </a:rPr>
              <a:t>Generalizovani linearni modeli i primena u određivanju premije osiguranja</a:t>
            </a:r>
            <a:endParaRPr lang="en-US" dirty="0">
              <a:latin typeface="Century" panose="02040604050505020304" pitchFamily="18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sr-Latn-RS" dirty="0">
                <a:latin typeface="Century" panose="02040604050505020304" pitchFamily="18" charset="0"/>
              </a:rPr>
              <a:t>Petar Jovanović</a:t>
            </a:r>
            <a:endParaRPr lang="en-US" dirty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93101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E4FD59F0-2FE5-4ACC-B8EE-BDC95C2F524F}"/>
              </a:ext>
            </a:extLst>
          </p:cNvPr>
          <p:cNvSpPr txBox="1">
            <a:spLocks/>
          </p:cNvSpPr>
          <p:nvPr/>
        </p:nvSpPr>
        <p:spPr>
          <a:xfrm>
            <a:off x="2942889" y="513543"/>
            <a:ext cx="5194347" cy="5394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sz="2700" dirty="0">
                <a:solidFill>
                  <a:schemeClr val="bg1"/>
                </a:solidFill>
              </a:rPr>
              <a:t>Zaključak i dalja implementacija</a:t>
            </a:r>
            <a:endParaRPr lang="en-US" sz="2700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537F9B7D-1F82-415D-A177-2EFB20A4DB97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505767" y="6118514"/>
            <a:ext cx="485775" cy="4953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xmlns="" id="{7275B518-4026-4970-B548-4E55D53BFB84}"/>
              </a:ext>
            </a:extLst>
          </p:cNvPr>
          <p:cNvSpPr txBox="1">
            <a:spLocks/>
          </p:cNvSpPr>
          <p:nvPr/>
        </p:nvSpPr>
        <p:spPr>
          <a:xfrm>
            <a:off x="5330488" y="5854223"/>
            <a:ext cx="4903402" cy="38273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sz="2000" dirty="0">
                <a:solidFill>
                  <a:schemeClr val="bg1"/>
                </a:solidFill>
              </a:rPr>
              <a:t>kontakt e-mail: petar.jovanovic@triglav.rs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596A5595-25E5-4A21-9D18-8ED9D37A2893}"/>
              </a:ext>
            </a:extLst>
          </p:cNvPr>
          <p:cNvSpPr txBox="1">
            <a:spLocks/>
          </p:cNvSpPr>
          <p:nvPr/>
        </p:nvSpPr>
        <p:spPr>
          <a:xfrm>
            <a:off x="1275723" y="1912159"/>
            <a:ext cx="8958167" cy="38273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</a:rPr>
              <a:t>“</a:t>
            </a:r>
            <a:r>
              <a:rPr lang="sr-Latn-RS" sz="2000" dirty="0">
                <a:solidFill>
                  <a:schemeClr val="bg1"/>
                </a:solidFill>
              </a:rPr>
              <a:t>Svi modeli su pogrešni, ali neki od njih mogu biti korisni.</a:t>
            </a:r>
            <a:r>
              <a:rPr lang="en-US" sz="2000" dirty="0">
                <a:solidFill>
                  <a:schemeClr val="bg1"/>
                </a:solidFill>
              </a:rPr>
              <a:t>”</a:t>
            </a:r>
            <a:r>
              <a:rPr lang="sr-Latn-RS" sz="2000" dirty="0">
                <a:solidFill>
                  <a:schemeClr val="bg1"/>
                </a:solidFill>
              </a:rPr>
              <a:t> (Džordž Boks)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B39A733B-2904-4777-B9ED-7C121AC39F63}"/>
              </a:ext>
            </a:extLst>
          </p:cNvPr>
          <p:cNvSpPr txBox="1">
            <a:spLocks/>
          </p:cNvSpPr>
          <p:nvPr/>
        </p:nvSpPr>
        <p:spPr>
          <a:xfrm>
            <a:off x="1275723" y="2895485"/>
            <a:ext cx="8958167" cy="15476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sz="2000" dirty="0">
                <a:solidFill>
                  <a:schemeClr val="bg1"/>
                </a:solidFill>
              </a:rPr>
              <a:t>Generalizovani linearni modeli se mogu primeniti kod:</a:t>
            </a:r>
          </a:p>
          <a:p>
            <a:endParaRPr lang="sr-Latn-RS" sz="20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r-Latn-RS" sz="2000" dirty="0">
                <a:solidFill>
                  <a:schemeClr val="bg1"/>
                </a:solidFill>
              </a:rPr>
              <a:t>određivanje riziko premije zdravstvenog osiguranja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r-Latn-RS" sz="2000" dirty="0">
                <a:solidFill>
                  <a:schemeClr val="bg1"/>
                </a:solidFill>
              </a:rPr>
              <a:t>postavljanja pretpostavki o smrtnosti, stopi odustajanja kod testa adekvatnosti životnih osiguranja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08344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1C2FAB-BDE7-4F62-92A8-F63240BEC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1654" y="2459182"/>
            <a:ext cx="9692640" cy="969818"/>
          </a:xfrm>
        </p:spPr>
        <p:txBody>
          <a:bodyPr>
            <a:normAutofit/>
          </a:bodyPr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Hvala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na</a:t>
            </a:r>
            <a:r>
              <a:rPr lang="en-US" dirty="0">
                <a:solidFill>
                  <a:schemeClr val="bg1"/>
                </a:solidFill>
              </a:rPr>
              <a:t> pa</a:t>
            </a:r>
            <a:r>
              <a:rPr lang="sr-Latn-RS" dirty="0">
                <a:solidFill>
                  <a:schemeClr val="bg1"/>
                </a:solidFill>
              </a:rPr>
              <a:t>ž</a:t>
            </a:r>
            <a:r>
              <a:rPr lang="en-US" dirty="0" err="1">
                <a:solidFill>
                  <a:schemeClr val="bg1"/>
                </a:solidFill>
              </a:rPr>
              <a:t>nji</a:t>
            </a:r>
            <a:r>
              <a:rPr lang="en-US" dirty="0">
                <a:solidFill>
                  <a:schemeClr val="bg1"/>
                </a:solidFill>
              </a:rPr>
              <a:t>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2EEB124-D926-4D78-BC28-088270F8C5B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505767" y="6118514"/>
            <a:ext cx="485775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334418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5D0D56-B569-45CA-9C09-BDF513AE2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65760"/>
            <a:ext cx="7678928" cy="871913"/>
          </a:xfrm>
        </p:spPr>
        <p:txBody>
          <a:bodyPr>
            <a:normAutofit/>
          </a:bodyPr>
          <a:lstStyle/>
          <a:p>
            <a:r>
              <a:rPr lang="sr-Latn-RS" sz="3200" dirty="0">
                <a:solidFill>
                  <a:schemeClr val="bg2"/>
                </a:solidFill>
                <a:latin typeface="Century" panose="02040604050505020304" pitchFamily="18" charset="0"/>
              </a:rPr>
              <a:t>Sadržaj rada</a:t>
            </a:r>
            <a:endParaRPr lang="en-US" sz="3200" dirty="0">
              <a:solidFill>
                <a:schemeClr val="bg2"/>
              </a:solidFill>
              <a:latin typeface="Century" panose="020406040505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9DFE014-553B-45B6-A252-FD4F3FB1D3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2115127"/>
            <a:ext cx="8595360" cy="3426691"/>
          </a:xfrm>
        </p:spPr>
        <p:txBody>
          <a:bodyPr/>
          <a:lstStyle/>
          <a:p>
            <a:r>
              <a:rPr lang="sr-Latn-RS" dirty="0">
                <a:solidFill>
                  <a:schemeClr val="bg2"/>
                </a:solidFill>
                <a:latin typeface="Century" panose="02040604050505020304" pitchFamily="18" charset="0"/>
              </a:rPr>
              <a:t>- uvod</a:t>
            </a:r>
          </a:p>
          <a:p>
            <a:r>
              <a:rPr lang="sr-Latn-RS" dirty="0">
                <a:solidFill>
                  <a:schemeClr val="bg2"/>
                </a:solidFill>
                <a:latin typeface="Century" panose="02040604050505020304" pitchFamily="18" charset="0"/>
              </a:rPr>
              <a:t>- teorijski koncept Generalizovanih linearnih modela</a:t>
            </a:r>
          </a:p>
          <a:p>
            <a:r>
              <a:rPr lang="sr-Latn-RS" dirty="0">
                <a:solidFill>
                  <a:schemeClr val="bg2"/>
                </a:solidFill>
                <a:latin typeface="Century" panose="02040604050505020304" pitchFamily="18" charset="0"/>
              </a:rPr>
              <a:t>- karakteristike Genralizovanih linernih modela za frekvenciju šteta, iznos šteta i riziko premiju</a:t>
            </a:r>
          </a:p>
          <a:p>
            <a:r>
              <a:rPr lang="sr-Latn-RS" dirty="0">
                <a:solidFill>
                  <a:schemeClr val="bg2"/>
                </a:solidFill>
                <a:latin typeface="Century" panose="02040604050505020304" pitchFamily="18" charset="0"/>
              </a:rPr>
              <a:t>- primena navedenih modela u statističkom software R</a:t>
            </a:r>
          </a:p>
          <a:p>
            <a:r>
              <a:rPr lang="sr-Latn-RS" dirty="0">
                <a:solidFill>
                  <a:schemeClr val="bg2"/>
                </a:solidFill>
                <a:latin typeface="Century" panose="02040604050505020304" pitchFamily="18" charset="0"/>
              </a:rPr>
              <a:t>- predikcije na osnovu navedenih modela</a:t>
            </a:r>
          </a:p>
          <a:p>
            <a:r>
              <a:rPr lang="sr-Latn-RS" dirty="0">
                <a:solidFill>
                  <a:schemeClr val="bg2"/>
                </a:solidFill>
                <a:latin typeface="Century" panose="02040604050505020304" pitchFamily="18" charset="0"/>
              </a:rPr>
              <a:t>- zaključak </a:t>
            </a:r>
            <a:endParaRPr lang="en-US" dirty="0">
              <a:solidFill>
                <a:schemeClr val="bg2"/>
              </a:solidFill>
              <a:latin typeface="Century" panose="020406040505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05B4C11A-6F7A-4448-ACE8-77986F62DDB8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505767" y="6118514"/>
            <a:ext cx="485775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222943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5D0D56-B569-45CA-9C09-BDF513AE2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073" y="332736"/>
            <a:ext cx="9679709" cy="461818"/>
          </a:xfrm>
        </p:spPr>
        <p:txBody>
          <a:bodyPr>
            <a:noAutofit/>
          </a:bodyPr>
          <a:lstStyle/>
          <a:p>
            <a:pPr algn="ctr"/>
            <a:r>
              <a:rPr lang="sr-Latn-RS" sz="2400" dirty="0">
                <a:solidFill>
                  <a:schemeClr val="bg2"/>
                </a:solidFill>
              </a:rPr>
              <a:t>Linearni model            /          Generalizovani linearni model</a:t>
            </a:r>
            <a:endParaRPr lang="en-US" sz="2400" dirty="0">
              <a:solidFill>
                <a:schemeClr val="bg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9DFE014-553B-45B6-A252-FD4F3FB1D3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4073" y="2276731"/>
            <a:ext cx="3457910" cy="1773382"/>
          </a:xfrm>
        </p:spPr>
        <p:txBody>
          <a:bodyPr>
            <a:normAutofit fontScale="77500" lnSpcReduction="20000"/>
          </a:bodyPr>
          <a:lstStyle/>
          <a:p>
            <a:r>
              <a:rPr lang="sr-Latn-RS" dirty="0">
                <a:solidFill>
                  <a:schemeClr val="bg2"/>
                </a:solidFill>
              </a:rPr>
              <a:t>- zavisne promenljiva koju model opisuje pripada eksponencijalnoj familiji raspodela (kojoj pripadaju Normalna, Poasonova, Gama,…)	</a:t>
            </a:r>
          </a:p>
          <a:p>
            <a:r>
              <a:rPr lang="sr-Latn-RS" dirty="0">
                <a:solidFill>
                  <a:schemeClr val="bg2"/>
                </a:solidFill>
              </a:rPr>
              <a:t>- link funkcija opisuje vezu između linearnog prediktora i zavisne promenljive, ova funkcija je monotona i diferencijabilna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05B4C11A-6F7A-4448-ACE8-77986F62DDB8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505767" y="6118514"/>
            <a:ext cx="485775" cy="4953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417E375-770A-432A-A6E6-F51FC2738029}"/>
                  </a:ext>
                </a:extLst>
              </p:cNvPr>
              <p:cNvSpPr txBox="1"/>
              <p:nvPr/>
            </p:nvSpPr>
            <p:spPr>
              <a:xfrm>
                <a:off x="831273" y="1313949"/>
                <a:ext cx="4064001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sr-Latn-RS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sr-Latn-RS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𝐼𝑋</m:t>
                      </m:r>
                      <m:r>
                        <a:rPr lang="sr-Latn-RS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i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i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i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i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i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+…+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2"/>
                  </a:solidFill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3417E375-770A-432A-A6E6-F51FC27380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273" y="1313949"/>
                <a:ext cx="4064001" cy="369332"/>
              </a:xfrm>
              <a:prstGeom prst="rect">
                <a:avLst/>
              </a:prstGeom>
              <a:blipFill>
                <a:blip r:embed="rId4" cstate="print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Arrow: Right 7">
            <a:extLst>
              <a:ext uri="{FF2B5EF4-FFF2-40B4-BE49-F238E27FC236}">
                <a16:creationId xmlns:a16="http://schemas.microsoft.com/office/drawing/2014/main" xmlns="" id="{2DB984BE-07CA-43F6-B589-BF375F3E7EB6}"/>
              </a:ext>
            </a:extLst>
          </p:cNvPr>
          <p:cNvSpPr/>
          <p:nvPr/>
        </p:nvSpPr>
        <p:spPr>
          <a:xfrm rot="18642416">
            <a:off x="1074767" y="1712268"/>
            <a:ext cx="337360" cy="2550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xmlns="" id="{38797590-B702-4681-9ACE-2526D94E5E55}"/>
              </a:ext>
            </a:extLst>
          </p:cNvPr>
          <p:cNvSpPr/>
          <p:nvPr/>
        </p:nvSpPr>
        <p:spPr>
          <a:xfrm>
            <a:off x="8153401" y="1953521"/>
            <a:ext cx="1159164" cy="1094478"/>
          </a:xfrm>
          <a:prstGeom prst="rightBrace">
            <a:avLst>
              <a:gd name="adj1" fmla="val 6856"/>
              <a:gd name="adj2" fmla="val 86288"/>
            </a:avLst>
          </a:prstGeom>
          <a:ln>
            <a:solidFill>
              <a:schemeClr val="accent1">
                <a:alpha val="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ight Brace 13">
            <a:extLst>
              <a:ext uri="{FF2B5EF4-FFF2-40B4-BE49-F238E27FC236}">
                <a16:creationId xmlns:a16="http://schemas.microsoft.com/office/drawing/2014/main" xmlns="" id="{4A465273-79D9-4FED-9FB7-2AF7BE95F7CE}"/>
              </a:ext>
            </a:extLst>
          </p:cNvPr>
          <p:cNvSpPr/>
          <p:nvPr/>
        </p:nvSpPr>
        <p:spPr>
          <a:xfrm rot="5400000">
            <a:off x="3233321" y="648337"/>
            <a:ext cx="251678" cy="2464973"/>
          </a:xfrm>
          <a:prstGeom prst="rightBrace">
            <a:avLst>
              <a:gd name="adj1" fmla="val 8333"/>
              <a:gd name="adj2" fmla="val 49018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5B84195-9B3F-4AB6-A2A5-ADF03E5217BE}"/>
                  </a:ext>
                </a:extLst>
              </p:cNvPr>
              <p:cNvSpPr txBox="1"/>
              <p:nvPr/>
            </p:nvSpPr>
            <p:spPr>
              <a:xfrm>
                <a:off x="5728852" y="1313949"/>
                <a:ext cx="4193313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sr-Latn-RS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sr-Latn-RS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sr-Latn-RS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sr-Latn-RS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𝐼𝑋</m:t>
                      </m:r>
                      <m:r>
                        <a:rPr lang="sr-Latn-RS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))</m:t>
                      </m:r>
                      <m:r>
                        <a:rPr lang="en-US" i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i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i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i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i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+…+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2"/>
                  </a:solidFill>
                </a:endParaRP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55B84195-9B3F-4AB6-A2A5-ADF03E5217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8852" y="1313949"/>
                <a:ext cx="4193313" cy="369332"/>
              </a:xfrm>
              <a:prstGeom prst="rect">
                <a:avLst/>
              </a:prstGeom>
              <a:blipFill>
                <a:blip r:embed="rId5" cstate="print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Content Placeholder 2">
            <a:extLst>
              <a:ext uri="{FF2B5EF4-FFF2-40B4-BE49-F238E27FC236}">
                <a16:creationId xmlns:a16="http://schemas.microsoft.com/office/drawing/2014/main" xmlns="" id="{76313AED-BE07-425E-9FF8-2560DD78D17D}"/>
              </a:ext>
            </a:extLst>
          </p:cNvPr>
          <p:cNvSpPr txBox="1">
            <a:spLocks/>
          </p:cNvSpPr>
          <p:nvPr/>
        </p:nvSpPr>
        <p:spPr>
          <a:xfrm>
            <a:off x="1241064" y="2643923"/>
            <a:ext cx="3457910" cy="17733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RS" sz="1400" dirty="0">
                <a:solidFill>
                  <a:schemeClr val="bg2"/>
                </a:solidFill>
              </a:rPr>
              <a:t>- zavisne promenljiva koju model opisuje prati normalnu raspodelu verovatnoća</a:t>
            </a:r>
          </a:p>
          <a:p>
            <a:r>
              <a:rPr lang="sr-Latn-RS" sz="1400" dirty="0">
                <a:solidFill>
                  <a:schemeClr val="bg2"/>
                </a:solidFill>
              </a:rPr>
              <a:t>- link funkcija je identična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xmlns="" id="{17327014-88B7-4714-BE97-D22D7E1969B5}"/>
              </a:ext>
            </a:extLst>
          </p:cNvPr>
          <p:cNvSpPr txBox="1">
            <a:spLocks/>
          </p:cNvSpPr>
          <p:nvPr/>
        </p:nvSpPr>
        <p:spPr>
          <a:xfrm>
            <a:off x="2267527" y="2004351"/>
            <a:ext cx="1946566" cy="3787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RS" sz="1400" dirty="0">
                <a:solidFill>
                  <a:schemeClr val="bg2"/>
                </a:solidFill>
              </a:rPr>
              <a:t>linearni prediktor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xmlns="" id="{8333CF3B-8002-4A3C-8BF4-0A0E0D06F456}"/>
              </a:ext>
            </a:extLst>
          </p:cNvPr>
          <p:cNvSpPr txBox="1">
            <a:spLocks/>
          </p:cNvSpPr>
          <p:nvPr/>
        </p:nvSpPr>
        <p:spPr>
          <a:xfrm>
            <a:off x="63499" y="2016220"/>
            <a:ext cx="1946566" cy="37876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RS" sz="1400" dirty="0">
                <a:solidFill>
                  <a:schemeClr val="bg2"/>
                </a:solidFill>
              </a:rPr>
              <a:t>očekivanje zavisne prmenljive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xmlns="" id="{26F10E48-6561-4D75-B26A-DB67A2ABF6FB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450112" y="4170860"/>
            <a:ext cx="3253698" cy="2340454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xmlns="" id="{F57A42EA-A1A0-49B5-B6EA-8354466E5D62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010536" y="4170860"/>
            <a:ext cx="3373408" cy="223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898385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5D0D56-B569-45CA-9C09-BDF513AE2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073" y="332736"/>
            <a:ext cx="9679709" cy="461818"/>
          </a:xfrm>
        </p:spPr>
        <p:txBody>
          <a:bodyPr>
            <a:noAutofit/>
          </a:bodyPr>
          <a:lstStyle/>
          <a:p>
            <a:pPr algn="ctr"/>
            <a:r>
              <a:rPr lang="sr-Latn-RS" sz="2400" dirty="0">
                <a:solidFill>
                  <a:schemeClr val="bg2"/>
                </a:solidFill>
              </a:rPr>
              <a:t>Šta je Generalizovani linearni model u pogledu premije osiguranja?</a:t>
            </a:r>
            <a:endParaRPr lang="en-US" sz="2400" dirty="0">
              <a:solidFill>
                <a:schemeClr val="bg2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05B4C11A-6F7A-4448-ACE8-77986F62DDB8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505767" y="6118514"/>
            <a:ext cx="485775" cy="495300"/>
          </a:xfrm>
          <a:prstGeom prst="rect">
            <a:avLst/>
          </a:prstGeom>
        </p:spPr>
      </p:pic>
      <p:sp>
        <p:nvSpPr>
          <p:cNvPr id="10" name="Right Brace 9">
            <a:extLst>
              <a:ext uri="{FF2B5EF4-FFF2-40B4-BE49-F238E27FC236}">
                <a16:creationId xmlns:a16="http://schemas.microsoft.com/office/drawing/2014/main" xmlns="" id="{38797590-B702-4681-9ACE-2526D94E5E55}"/>
              </a:ext>
            </a:extLst>
          </p:cNvPr>
          <p:cNvSpPr/>
          <p:nvPr/>
        </p:nvSpPr>
        <p:spPr>
          <a:xfrm>
            <a:off x="8166738" y="2640020"/>
            <a:ext cx="1159164" cy="1094478"/>
          </a:xfrm>
          <a:prstGeom prst="rightBrace">
            <a:avLst>
              <a:gd name="adj1" fmla="val 6856"/>
              <a:gd name="adj2" fmla="val 86288"/>
            </a:avLst>
          </a:prstGeom>
          <a:ln>
            <a:solidFill>
              <a:schemeClr val="accent1">
                <a:alpha val="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ight Brace 13">
            <a:extLst>
              <a:ext uri="{FF2B5EF4-FFF2-40B4-BE49-F238E27FC236}">
                <a16:creationId xmlns:a16="http://schemas.microsoft.com/office/drawing/2014/main" xmlns="" id="{4A465273-79D9-4FED-9FB7-2AF7BE95F7CE}"/>
              </a:ext>
            </a:extLst>
          </p:cNvPr>
          <p:cNvSpPr/>
          <p:nvPr/>
        </p:nvSpPr>
        <p:spPr>
          <a:xfrm rot="10800000">
            <a:off x="606052" y="1585646"/>
            <a:ext cx="251678" cy="4605800"/>
          </a:xfrm>
          <a:prstGeom prst="rightBrace">
            <a:avLst>
              <a:gd name="adj1" fmla="val 8333"/>
              <a:gd name="adj2" fmla="val 49018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xmlns="" id="{76313AED-BE07-425E-9FF8-2560DD78D17D}"/>
              </a:ext>
            </a:extLst>
          </p:cNvPr>
          <p:cNvSpPr txBox="1">
            <a:spLocks/>
          </p:cNvSpPr>
          <p:nvPr/>
        </p:nvSpPr>
        <p:spPr>
          <a:xfrm>
            <a:off x="857730" y="1585646"/>
            <a:ext cx="2797536" cy="140619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RS" sz="1400" b="1" dirty="0">
                <a:solidFill>
                  <a:schemeClr val="bg2"/>
                </a:solidFill>
              </a:rPr>
              <a:t>Karakteristike osiguranika</a:t>
            </a: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sr-Latn-RS" sz="1400" spc="0" dirty="0">
                <a:solidFill>
                  <a:schemeClr val="bg2"/>
                </a:solidFill>
              </a:rPr>
              <a:t>Starost vozača</a:t>
            </a: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sr-Latn-RS" sz="1400" spc="0" dirty="0">
                <a:solidFill>
                  <a:schemeClr val="bg2"/>
                </a:solidFill>
              </a:rPr>
              <a:t>Region</a:t>
            </a: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sr-Latn-RS" sz="1400" spc="0" dirty="0">
                <a:solidFill>
                  <a:schemeClr val="bg2"/>
                </a:solidFill>
              </a:rPr>
              <a:t>Popust vozački staž</a:t>
            </a: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sr-Latn-RS" sz="1400" spc="0" dirty="0">
                <a:solidFill>
                  <a:schemeClr val="bg2"/>
                </a:solidFill>
              </a:rPr>
              <a:t>Bonus/malus klasa</a:t>
            </a: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sr-Latn-RS" sz="1400" spc="0" dirty="0">
                <a:solidFill>
                  <a:schemeClr val="bg2"/>
                </a:solidFill>
              </a:rPr>
              <a:t>…</a:t>
            </a:r>
          </a:p>
          <a:p>
            <a:endParaRPr lang="sr-Latn-RS" sz="1400" dirty="0">
              <a:solidFill>
                <a:schemeClr val="bg2"/>
              </a:solidFill>
            </a:endParaRP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xmlns="" id="{B72772DE-B7CD-4481-B7E5-5CE3614C3EC9}"/>
              </a:ext>
            </a:extLst>
          </p:cNvPr>
          <p:cNvSpPr txBox="1">
            <a:spLocks/>
          </p:cNvSpPr>
          <p:nvPr/>
        </p:nvSpPr>
        <p:spPr>
          <a:xfrm>
            <a:off x="857730" y="3111432"/>
            <a:ext cx="2797536" cy="140619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RS" sz="1400" b="1" dirty="0">
                <a:solidFill>
                  <a:schemeClr val="bg2"/>
                </a:solidFill>
              </a:rPr>
              <a:t>Karakteristike vozila</a:t>
            </a: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sr-Latn-RS" sz="1400" spc="0" dirty="0">
                <a:solidFill>
                  <a:schemeClr val="bg2"/>
                </a:solidFill>
              </a:rPr>
              <a:t>Starost vozila</a:t>
            </a: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sr-Latn-RS" sz="1400" spc="0" dirty="0">
                <a:solidFill>
                  <a:schemeClr val="bg2"/>
                </a:solidFill>
              </a:rPr>
              <a:t>Snaga motora</a:t>
            </a: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sr-Latn-RS" sz="1400" spc="0" dirty="0">
                <a:solidFill>
                  <a:schemeClr val="bg2"/>
                </a:solidFill>
              </a:rPr>
              <a:t>Kubikaža</a:t>
            </a: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sr-Latn-RS" sz="1400" spc="0" dirty="0">
                <a:solidFill>
                  <a:schemeClr val="bg2"/>
                </a:solidFill>
              </a:rPr>
              <a:t>Marka</a:t>
            </a: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sr-Latn-RS" sz="1400" spc="0" dirty="0">
                <a:solidFill>
                  <a:schemeClr val="bg2"/>
                </a:solidFill>
              </a:rPr>
              <a:t>…</a:t>
            </a:r>
          </a:p>
          <a:p>
            <a:endParaRPr lang="sr-Latn-RS" sz="1400" dirty="0">
              <a:solidFill>
                <a:schemeClr val="bg2"/>
              </a:solidFill>
            </a:endParaRP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xmlns="" id="{70D75AC5-0ECD-42F3-935B-AAE73226F886}"/>
              </a:ext>
            </a:extLst>
          </p:cNvPr>
          <p:cNvSpPr txBox="1">
            <a:spLocks/>
          </p:cNvSpPr>
          <p:nvPr/>
        </p:nvSpPr>
        <p:spPr>
          <a:xfrm>
            <a:off x="857730" y="4723215"/>
            <a:ext cx="2797536" cy="369332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RS" sz="1400" b="1" dirty="0">
                <a:solidFill>
                  <a:schemeClr val="bg2"/>
                </a:solidFill>
              </a:rPr>
              <a:t>Izloženost</a:t>
            </a:r>
            <a:endParaRPr lang="sr-Latn-RS" sz="1400" spc="0" dirty="0">
              <a:solidFill>
                <a:schemeClr val="bg2"/>
              </a:solidFill>
            </a:endParaRPr>
          </a:p>
          <a:p>
            <a:endParaRPr lang="sr-Latn-RS" sz="1400" dirty="0">
              <a:solidFill>
                <a:schemeClr val="bg2"/>
              </a:solidFill>
            </a:endParaRP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xmlns="" id="{BBFDED81-294C-4F76-9566-9D41A4F080F2}"/>
              </a:ext>
            </a:extLst>
          </p:cNvPr>
          <p:cNvSpPr txBox="1">
            <a:spLocks/>
          </p:cNvSpPr>
          <p:nvPr/>
        </p:nvSpPr>
        <p:spPr>
          <a:xfrm>
            <a:off x="857730" y="5267333"/>
            <a:ext cx="2797536" cy="924113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RS" sz="1400" b="1" dirty="0">
                <a:solidFill>
                  <a:schemeClr val="bg2"/>
                </a:solidFill>
              </a:rPr>
              <a:t>Podaci o štetama</a:t>
            </a: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sr-Latn-RS" sz="1400" spc="0" dirty="0">
                <a:solidFill>
                  <a:schemeClr val="bg2"/>
                </a:solidFill>
              </a:rPr>
              <a:t>Broj šteta</a:t>
            </a: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sr-Latn-RS" sz="1400" spc="0" dirty="0">
                <a:solidFill>
                  <a:schemeClr val="bg2"/>
                </a:solidFill>
              </a:rPr>
              <a:t>Iznos štete</a:t>
            </a:r>
          </a:p>
          <a:p>
            <a:endParaRPr lang="sr-Latn-RS" sz="1400" dirty="0">
              <a:solidFill>
                <a:schemeClr val="bg2"/>
              </a:solidFill>
            </a:endParaRP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xmlns="" id="{739BD2EA-90CF-4579-964E-9D8164BDE589}"/>
              </a:ext>
            </a:extLst>
          </p:cNvPr>
          <p:cNvSpPr txBox="1">
            <a:spLocks/>
          </p:cNvSpPr>
          <p:nvPr/>
        </p:nvSpPr>
        <p:spPr>
          <a:xfrm rot="16200000">
            <a:off x="-600259" y="3629861"/>
            <a:ext cx="2034148" cy="369332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RS" sz="1400" b="1" dirty="0">
                <a:solidFill>
                  <a:schemeClr val="bg2"/>
                </a:solidFill>
              </a:rPr>
              <a:t>Istorisjki podaci</a:t>
            </a:r>
            <a:endParaRPr lang="sr-Latn-RS" sz="1400" dirty="0">
              <a:solidFill>
                <a:schemeClr val="bg2"/>
              </a:solidFill>
            </a:endParaRP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xmlns="" id="{79206F33-6560-4A52-9DE2-D60409BF779F}"/>
              </a:ext>
            </a:extLst>
          </p:cNvPr>
          <p:cNvSpPr/>
          <p:nvPr/>
        </p:nvSpPr>
        <p:spPr>
          <a:xfrm>
            <a:off x="3742777" y="3449690"/>
            <a:ext cx="1044852" cy="7296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82C08604-BCBC-47A5-B536-BD93A9129A4A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34962" y="2975240"/>
            <a:ext cx="3829050" cy="1952625"/>
          </a:xfrm>
          <a:prstGeom prst="rect">
            <a:avLst/>
          </a:prstGeom>
        </p:spPr>
      </p:pic>
      <p:sp>
        <p:nvSpPr>
          <p:cNvPr id="25" name="Content Placeholder 2">
            <a:extLst>
              <a:ext uri="{FF2B5EF4-FFF2-40B4-BE49-F238E27FC236}">
                <a16:creationId xmlns:a16="http://schemas.microsoft.com/office/drawing/2014/main" xmlns="" id="{826549F9-29C1-413D-A7E7-D4BD6EA42175}"/>
              </a:ext>
            </a:extLst>
          </p:cNvPr>
          <p:cNvSpPr txBox="1">
            <a:spLocks/>
          </p:cNvSpPr>
          <p:nvPr/>
        </p:nvSpPr>
        <p:spPr>
          <a:xfrm>
            <a:off x="8881434" y="2991836"/>
            <a:ext cx="1726012" cy="1504665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sr-Latn-RS" sz="1100" b="1" spc="0" dirty="0">
                <a:solidFill>
                  <a:schemeClr val="bg2"/>
                </a:solidFill>
              </a:rPr>
              <a:t>Frekvencija šteta</a:t>
            </a: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sr-Latn-RS" sz="1100" spc="0" dirty="0">
                <a:solidFill>
                  <a:schemeClr val="bg2"/>
                </a:solidFill>
              </a:rPr>
              <a:t>ili</a:t>
            </a: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sr-Latn-RS" sz="1100" b="1" spc="0" dirty="0">
                <a:solidFill>
                  <a:schemeClr val="bg2"/>
                </a:solidFill>
              </a:rPr>
              <a:t>Iznos šteta</a:t>
            </a: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sr-Latn-RS" sz="1100" spc="0" dirty="0">
                <a:solidFill>
                  <a:schemeClr val="bg2"/>
                </a:solidFill>
              </a:rPr>
              <a:t>ili</a:t>
            </a: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sr-Latn-RS" sz="1100" b="1" spc="0" dirty="0">
                <a:solidFill>
                  <a:schemeClr val="bg2"/>
                </a:solidFill>
              </a:rPr>
              <a:t>Riziko premija</a:t>
            </a: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sr-Latn-RS" sz="1100" spc="0" dirty="0">
                <a:solidFill>
                  <a:schemeClr val="bg2"/>
                </a:solidFill>
              </a:rPr>
              <a:t>…</a:t>
            </a:r>
          </a:p>
          <a:p>
            <a:endParaRPr lang="sr-Latn-RS" sz="1400" dirty="0">
              <a:solidFill>
                <a:schemeClr val="bg2"/>
              </a:solidFill>
            </a:endParaRP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xmlns="" id="{458564A4-925F-4E4F-80D0-C8DE94B900C8}"/>
              </a:ext>
            </a:extLst>
          </p:cNvPr>
          <p:cNvSpPr txBox="1">
            <a:spLocks/>
          </p:cNvSpPr>
          <p:nvPr/>
        </p:nvSpPr>
        <p:spPr>
          <a:xfrm>
            <a:off x="731890" y="1001288"/>
            <a:ext cx="2923375" cy="3787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RS" sz="1400" dirty="0">
                <a:solidFill>
                  <a:schemeClr val="bg2"/>
                </a:solidFill>
              </a:rPr>
              <a:t>X – nezavisne promenljive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xmlns="" id="{1BD5E788-CDCF-437A-A413-7BA41F08F1C9}"/>
              </a:ext>
            </a:extLst>
          </p:cNvPr>
          <p:cNvSpPr txBox="1">
            <a:spLocks/>
          </p:cNvSpPr>
          <p:nvPr/>
        </p:nvSpPr>
        <p:spPr>
          <a:xfrm>
            <a:off x="8582093" y="2613071"/>
            <a:ext cx="2324694" cy="37876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RS" sz="1400" dirty="0">
                <a:solidFill>
                  <a:schemeClr val="bg2"/>
                </a:solidFill>
              </a:rPr>
              <a:t>Y – zavisna promenljiva</a:t>
            </a:r>
          </a:p>
        </p:txBody>
      </p:sp>
    </p:spTree>
    <p:extLst>
      <p:ext uri="{BB962C8B-B14F-4D97-AF65-F5344CB8AC3E}">
        <p14:creationId xmlns:p14="http://schemas.microsoft.com/office/powerpoint/2010/main" xmlns="" val="40875460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5D0D56-B569-45CA-9C09-BDF513AE2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741" y="603619"/>
            <a:ext cx="9679709" cy="461818"/>
          </a:xfrm>
        </p:spPr>
        <p:txBody>
          <a:bodyPr>
            <a:noAutofit/>
          </a:bodyPr>
          <a:lstStyle/>
          <a:p>
            <a:pPr algn="ctr"/>
            <a:r>
              <a:rPr lang="sr-Latn-RS" sz="2400" dirty="0">
                <a:solidFill>
                  <a:schemeClr val="bg2"/>
                </a:solidFill>
              </a:rPr>
              <a:t>Struktura Generalizovanog linearnog modela</a:t>
            </a:r>
            <a:endParaRPr lang="en-US" sz="2400" dirty="0">
              <a:solidFill>
                <a:schemeClr val="bg2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05B4C11A-6F7A-4448-ACE8-77986F62DDB8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505767" y="6118514"/>
            <a:ext cx="485775" cy="495300"/>
          </a:xfrm>
          <a:prstGeom prst="rect">
            <a:avLst/>
          </a:prstGeom>
        </p:spPr>
      </p:pic>
      <p:sp>
        <p:nvSpPr>
          <p:cNvPr id="10" name="Right Brace 9">
            <a:extLst>
              <a:ext uri="{FF2B5EF4-FFF2-40B4-BE49-F238E27FC236}">
                <a16:creationId xmlns:a16="http://schemas.microsoft.com/office/drawing/2014/main" xmlns="" id="{38797590-B702-4681-9ACE-2526D94E5E55}"/>
              </a:ext>
            </a:extLst>
          </p:cNvPr>
          <p:cNvSpPr/>
          <p:nvPr/>
        </p:nvSpPr>
        <p:spPr>
          <a:xfrm>
            <a:off x="7557139" y="3037184"/>
            <a:ext cx="1159164" cy="1094478"/>
          </a:xfrm>
          <a:prstGeom prst="rightBrace">
            <a:avLst>
              <a:gd name="adj1" fmla="val 6856"/>
              <a:gd name="adj2" fmla="val 86288"/>
            </a:avLst>
          </a:prstGeom>
          <a:ln>
            <a:solidFill>
              <a:schemeClr val="accent1">
                <a:alpha val="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xmlns="" id="{79206F33-6560-4A52-9DE2-D60409BF779F}"/>
              </a:ext>
            </a:extLst>
          </p:cNvPr>
          <p:cNvSpPr/>
          <p:nvPr/>
        </p:nvSpPr>
        <p:spPr>
          <a:xfrm rot="16200000">
            <a:off x="2559419" y="3685437"/>
            <a:ext cx="681171" cy="32263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6" name="Content Placeholder 2">
                <a:extLst>
                  <a:ext uri="{FF2B5EF4-FFF2-40B4-BE49-F238E27FC236}">
                    <a16:creationId xmlns:a16="http://schemas.microsoft.com/office/drawing/2014/main" id="{458564A4-925F-4E4F-80D0-C8DE94B900C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259104" y="3012087"/>
                <a:ext cx="7113190" cy="468982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vert="horz" lIns="91440" tIns="45720" rIns="91440" bIns="45720" rtlCol="0">
                <a:normAutofit fontScale="92500" lnSpcReduction="10000"/>
              </a:bodyPr>
              <a:lstStyle>
                <a:lvl1pPr marL="182880" indent="-182880" algn="l" defTabSz="914400" rtl="0" eaLnBrk="1" latinLnBrk="0" hangingPunct="1">
                  <a:lnSpc>
                    <a:spcPct val="95000"/>
                  </a:lnSpc>
                  <a:spcBef>
                    <a:spcPts val="1400"/>
                  </a:spcBef>
                  <a:spcAft>
                    <a:spcPts val="200"/>
                  </a:spcAft>
                  <a:buClr>
                    <a:schemeClr val="accent1"/>
                  </a:buClr>
                  <a:buSzPct val="80000"/>
                  <a:buFont typeface="Arial" pitchFamily="34" charset="0"/>
                  <a:buChar char="•"/>
                  <a:defRPr sz="1800" kern="1200" spc="1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lnSpc>
                    <a:spcPct val="90000"/>
                  </a:lnSpc>
                  <a:spcBef>
                    <a:spcPts val="300"/>
                  </a:spcBef>
                  <a:spcAft>
                    <a:spcPts val="300"/>
                  </a:spcAft>
                  <a:buClr>
                    <a:schemeClr val="accent1"/>
                  </a:buClr>
                  <a:buFont typeface="Wingdings 2" pitchFamily="18" charset="2"/>
                  <a:buChar char="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731520" indent="-182880" algn="l" defTabSz="914400" rtl="0" eaLnBrk="1" latinLnBrk="0" hangingPunct="1">
                  <a:lnSpc>
                    <a:spcPct val="90000"/>
                  </a:lnSpc>
                  <a:spcBef>
                    <a:spcPts val="300"/>
                  </a:spcBef>
                  <a:spcAft>
                    <a:spcPts val="300"/>
                  </a:spcAft>
                  <a:buClr>
                    <a:schemeClr val="accent1"/>
                  </a:buClr>
                  <a:buFont typeface="Wingdings 2" pitchFamily="18" charset="2"/>
                  <a:buChar char=""/>
                  <a:defRPr sz="14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005840" indent="-182880" algn="l" defTabSz="914400" rtl="0" eaLnBrk="1" latinLnBrk="0" hangingPunct="1">
                  <a:lnSpc>
                    <a:spcPct val="90000"/>
                  </a:lnSpc>
                  <a:spcBef>
                    <a:spcPts val="300"/>
                  </a:spcBef>
                  <a:spcAft>
                    <a:spcPts val="300"/>
                  </a:spcAft>
                  <a:buClr>
                    <a:schemeClr val="accent1"/>
                  </a:buClr>
                  <a:buFont typeface="Wingdings 2" pitchFamily="18" charset="2"/>
                  <a:buChar char=""/>
                  <a:defRPr sz="14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280160" indent="-182880" algn="l" defTabSz="914400" rtl="0" eaLnBrk="1" latinLnBrk="0" hangingPunct="1">
                  <a:lnSpc>
                    <a:spcPct val="90000"/>
                  </a:lnSpc>
                  <a:spcBef>
                    <a:spcPts val="300"/>
                  </a:spcBef>
                  <a:spcAft>
                    <a:spcPts val="300"/>
                  </a:spcAft>
                  <a:buClr>
                    <a:schemeClr val="accent1"/>
                  </a:buClr>
                  <a:buFont typeface="Wingdings 2" pitchFamily="18" charset="2"/>
                  <a:buChar char=""/>
                  <a:defRPr sz="14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600000" indent="-228600" algn="l" defTabSz="914400" rtl="0" eaLnBrk="1" latinLnBrk="0" hangingPunct="1">
                  <a:lnSpc>
                    <a:spcPct val="90000"/>
                  </a:lnSpc>
                  <a:spcBef>
                    <a:spcPts val="300"/>
                  </a:spcBef>
                  <a:spcAft>
                    <a:spcPts val="300"/>
                  </a:spcAft>
                  <a:buClr>
                    <a:schemeClr val="accent1"/>
                  </a:buClr>
                  <a:buFont typeface="Wingdings 2" pitchFamily="18" charset="2"/>
                  <a:buChar char=""/>
                  <a:defRPr sz="14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1900000" indent="-228600" algn="l" defTabSz="914400" rtl="0" eaLnBrk="1" latinLnBrk="0" hangingPunct="1">
                  <a:lnSpc>
                    <a:spcPct val="90000"/>
                  </a:lnSpc>
                  <a:spcBef>
                    <a:spcPts val="300"/>
                  </a:spcBef>
                  <a:spcAft>
                    <a:spcPts val="300"/>
                  </a:spcAft>
                  <a:buClr>
                    <a:schemeClr val="accent1"/>
                  </a:buClr>
                  <a:buFont typeface="Wingdings 2" pitchFamily="18" charset="2"/>
                  <a:buChar char=""/>
                  <a:defRPr sz="14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2200000" indent="-228600" algn="l" defTabSz="914400" rtl="0" eaLnBrk="1" latinLnBrk="0" hangingPunct="1">
                  <a:lnSpc>
                    <a:spcPct val="90000"/>
                  </a:lnSpc>
                  <a:spcBef>
                    <a:spcPts val="300"/>
                  </a:spcBef>
                  <a:spcAft>
                    <a:spcPts val="300"/>
                  </a:spcAft>
                  <a:buClr>
                    <a:schemeClr val="accent1"/>
                  </a:buClr>
                  <a:buFont typeface="Wingdings 2" pitchFamily="18" charset="2"/>
                  <a:buChar char=""/>
                  <a:defRPr sz="14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2500000" indent="-228600" algn="l" defTabSz="914400" rtl="0" eaLnBrk="1" latinLnBrk="0" hangingPunct="1">
                  <a:lnSpc>
                    <a:spcPct val="90000"/>
                  </a:lnSpc>
                  <a:spcBef>
                    <a:spcPts val="300"/>
                  </a:spcBef>
                  <a:spcAft>
                    <a:spcPts val="300"/>
                  </a:spcAft>
                  <a:buClr>
                    <a:schemeClr val="accent1"/>
                  </a:buClr>
                  <a:buFont typeface="Wingdings 2" pitchFamily="18" charset="2"/>
                  <a:buChar char=""/>
                  <a:defRPr sz="14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en-US" sz="18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sr-Latn-RS" sz="1800" b="0" i="1" smtClean="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𝐸</m:t>
                    </m:r>
                    <m:r>
                      <a:rPr lang="sr-Latn-RS" sz="1800" b="0" i="1" smtClean="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sr-Latn-RS" sz="1800" b="0" i="1" smtClean="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𝑌𝑖</m:t>
                    </m:r>
                    <m:r>
                      <a:rPr lang="sr-Latn-RS" sz="1800" b="0" i="1" smtClean="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)=</m:t>
                    </m:r>
                    <m:sSup>
                      <m:sSupPr>
                        <m:ctrlPr>
                          <a:rPr lang="en-US" sz="18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𝑔</m:t>
                        </m:r>
                      </m:e>
                      <m:sup>
                        <m:r>
                          <a:rPr lang="en-US" sz="18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US" sz="18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8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US" sz="18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18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US" sz="18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18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  <m:sub>
                            <m:r>
                              <a:rPr lang="en-US" sz="18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18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18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US" sz="18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sz="18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US" sz="18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18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  <m:sub>
                            <m:r>
                              <a:rPr lang="en-US" sz="18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18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+…+</m:t>
                        </m:r>
                        <m:sSub>
                          <m:sSubPr>
                            <m:ctrlPr>
                              <a:rPr lang="en-US" sz="18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US" sz="18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sub>
                        </m:sSub>
                        <m:sSub>
                          <m:sSubPr>
                            <m:ctrlPr>
                              <a:rPr lang="en-US" sz="18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US" sz="18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18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𝑝</m:t>
                                </m:r>
                              </m:sub>
                            </m:sSub>
                          </m:e>
                          <m:sub>
                            <m:r>
                              <a:rPr lang="en-US" sz="18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sr-Latn-RS" sz="1800" b="0" i="1" smtClean="0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sr-Latn-RS" sz="1800" b="0" i="1" smtClean="0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sz="1800" b="0" i="1" smtClean="0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ξ</m:t>
                            </m:r>
                          </m:e>
                          <m:sub>
                            <m:r>
                              <a:rPr lang="sr-Latn-RS" sz="1800" b="0" i="1" smtClean="0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r>
                  <a:rPr lang="sr-Latn-RS" dirty="0">
                    <a:solidFill>
                      <a:schemeClr val="bg2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𝑉𝑎𝑟</m:t>
                    </m:r>
                    <m:d>
                      <m:dPr>
                        <m:ctrlP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Φ</m:t>
                    </m:r>
                    <m:r>
                      <a:rPr lang="en-US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⋅</m:t>
                    </m:r>
                    <m:f>
                      <m:fPr>
                        <m:ctrlP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a:rPr lang="en-US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sSub>
                          <m:sSubPr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den>
                    </m:f>
                  </m:oMath>
                </a14:m>
                <a:endParaRPr lang="sr-Latn-RS" dirty="0">
                  <a:solidFill>
                    <a:schemeClr val="bg2"/>
                  </a:solidFill>
                </a:endParaRPr>
              </a:p>
            </p:txBody>
          </p:sp>
        </mc:Choice>
        <mc:Fallback>
          <p:sp>
            <p:nvSpPr>
              <p:cNvPr id="26" name="Content Placeholder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58564A4-925F-4E4F-80D0-C8DE94B900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104" y="3012087"/>
                <a:ext cx="7113190" cy="468982"/>
              </a:xfrm>
              <a:prstGeom prst="rect">
                <a:avLst/>
              </a:prstGeom>
              <a:blipFill>
                <a:blip r:embed="rId4" cstate="print"/>
                <a:stretch>
                  <a:fillRect l="-86" t="-12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Arrow: Right 15">
            <a:extLst>
              <a:ext uri="{FF2B5EF4-FFF2-40B4-BE49-F238E27FC236}">
                <a16:creationId xmlns:a16="http://schemas.microsoft.com/office/drawing/2014/main" xmlns="" id="{A4C6189A-2F3C-40C4-A6FD-38D055E486D2}"/>
              </a:ext>
            </a:extLst>
          </p:cNvPr>
          <p:cNvSpPr/>
          <p:nvPr/>
        </p:nvSpPr>
        <p:spPr>
          <a:xfrm rot="5400000">
            <a:off x="2007413" y="2525684"/>
            <a:ext cx="638343" cy="334467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xmlns="" id="{7E29462D-F8EA-4991-9836-83C56A5FDE3B}"/>
              </a:ext>
            </a:extLst>
          </p:cNvPr>
          <p:cNvSpPr txBox="1">
            <a:spLocks/>
          </p:cNvSpPr>
          <p:nvPr/>
        </p:nvSpPr>
        <p:spPr>
          <a:xfrm>
            <a:off x="2003862" y="4302861"/>
            <a:ext cx="1607557" cy="280355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RS" sz="1200" b="1" dirty="0">
                <a:solidFill>
                  <a:schemeClr val="bg2"/>
                </a:solidFill>
              </a:rPr>
              <a:t>Link funkcija</a:t>
            </a:r>
            <a:endParaRPr lang="sr-Latn-RS" sz="1200" dirty="0">
              <a:solidFill>
                <a:schemeClr val="bg2"/>
              </a:solidFill>
            </a:endParaRP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xmlns="" id="{BE5BE714-1884-4167-8DC9-B07B876631F5}"/>
              </a:ext>
            </a:extLst>
          </p:cNvPr>
          <p:cNvSpPr txBox="1">
            <a:spLocks/>
          </p:cNvSpPr>
          <p:nvPr/>
        </p:nvSpPr>
        <p:spPr>
          <a:xfrm>
            <a:off x="1689062" y="1843560"/>
            <a:ext cx="1275045" cy="396931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RS" sz="1200" b="1" dirty="0">
                <a:solidFill>
                  <a:schemeClr val="bg2"/>
                </a:solidFill>
              </a:rPr>
              <a:t>Zavisna promenljiva</a:t>
            </a:r>
            <a:endParaRPr lang="sr-Latn-RS" sz="1200" dirty="0">
              <a:solidFill>
                <a:schemeClr val="bg2"/>
              </a:solidFill>
            </a:endParaRPr>
          </a:p>
        </p:txBody>
      </p:sp>
      <p:sp>
        <p:nvSpPr>
          <p:cNvPr id="24" name="Right Brace 23">
            <a:extLst>
              <a:ext uri="{FF2B5EF4-FFF2-40B4-BE49-F238E27FC236}">
                <a16:creationId xmlns:a16="http://schemas.microsoft.com/office/drawing/2014/main" xmlns="" id="{75707D5F-1D76-4810-BA45-3EEE94A757CB}"/>
              </a:ext>
            </a:extLst>
          </p:cNvPr>
          <p:cNvSpPr/>
          <p:nvPr/>
        </p:nvSpPr>
        <p:spPr>
          <a:xfrm rot="16200000">
            <a:off x="4595110" y="1400833"/>
            <a:ext cx="251678" cy="2860939"/>
          </a:xfrm>
          <a:prstGeom prst="rightBrace">
            <a:avLst>
              <a:gd name="adj1" fmla="val 8333"/>
              <a:gd name="adj2" fmla="val 49018"/>
            </a:avLst>
          </a:prstGeom>
          <a:ln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xmlns="" id="{010E6826-DBBE-43FE-9056-11EB827E52EF}"/>
              </a:ext>
            </a:extLst>
          </p:cNvPr>
          <p:cNvSpPr txBox="1">
            <a:spLocks/>
          </p:cNvSpPr>
          <p:nvPr/>
        </p:nvSpPr>
        <p:spPr>
          <a:xfrm>
            <a:off x="3750916" y="2385086"/>
            <a:ext cx="1940066" cy="280355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RS" sz="1200" b="1" dirty="0">
                <a:solidFill>
                  <a:schemeClr val="bg2"/>
                </a:solidFill>
              </a:rPr>
              <a:t>Linearni prediktor</a:t>
            </a:r>
            <a:endParaRPr lang="sr-Latn-RS" sz="1200" dirty="0">
              <a:solidFill>
                <a:schemeClr val="bg2"/>
              </a:solidFill>
            </a:endParaRPr>
          </a:p>
        </p:txBody>
      </p:sp>
      <p:sp>
        <p:nvSpPr>
          <p:cNvPr id="29" name="Arrow: Right 28">
            <a:extLst>
              <a:ext uri="{FF2B5EF4-FFF2-40B4-BE49-F238E27FC236}">
                <a16:creationId xmlns:a16="http://schemas.microsoft.com/office/drawing/2014/main" xmlns="" id="{815D859C-A2FF-4362-AFD4-920CAC6692C7}"/>
              </a:ext>
            </a:extLst>
          </p:cNvPr>
          <p:cNvSpPr/>
          <p:nvPr/>
        </p:nvSpPr>
        <p:spPr>
          <a:xfrm rot="16200000">
            <a:off x="5732111" y="3688923"/>
            <a:ext cx="681171" cy="32263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xmlns="" id="{132444EB-3E3D-45B6-A17E-A2D44827F6D6}"/>
              </a:ext>
            </a:extLst>
          </p:cNvPr>
          <p:cNvSpPr txBox="1">
            <a:spLocks/>
          </p:cNvSpPr>
          <p:nvPr/>
        </p:nvSpPr>
        <p:spPr>
          <a:xfrm>
            <a:off x="5268917" y="4293971"/>
            <a:ext cx="1607557" cy="280355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RS" sz="1200" b="1" dirty="0">
                <a:solidFill>
                  <a:schemeClr val="bg2"/>
                </a:solidFill>
              </a:rPr>
              <a:t>Offset - izraz</a:t>
            </a:r>
            <a:endParaRPr lang="sr-Latn-RS" sz="1200" dirty="0">
              <a:solidFill>
                <a:schemeClr val="bg2"/>
              </a:solidFill>
            </a:endParaRPr>
          </a:p>
        </p:txBody>
      </p:sp>
      <p:sp>
        <p:nvSpPr>
          <p:cNvPr id="31" name="Arrow: Right 30">
            <a:extLst>
              <a:ext uri="{FF2B5EF4-FFF2-40B4-BE49-F238E27FC236}">
                <a16:creationId xmlns:a16="http://schemas.microsoft.com/office/drawing/2014/main" xmlns="" id="{DFBFD6AB-445F-44D9-9A6C-7088E8414449}"/>
              </a:ext>
            </a:extLst>
          </p:cNvPr>
          <p:cNvSpPr/>
          <p:nvPr/>
        </p:nvSpPr>
        <p:spPr>
          <a:xfrm rot="3617759">
            <a:off x="6916378" y="2544148"/>
            <a:ext cx="681171" cy="32263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xmlns="" id="{3153EE12-DA3A-47F3-9331-5C66046E6878}"/>
              </a:ext>
            </a:extLst>
          </p:cNvPr>
          <p:cNvSpPr txBox="1">
            <a:spLocks/>
          </p:cNvSpPr>
          <p:nvPr/>
        </p:nvSpPr>
        <p:spPr>
          <a:xfrm>
            <a:off x="6159710" y="1941800"/>
            <a:ext cx="1940066" cy="280355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rmAutofit fontScale="92500"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RS" sz="1200" b="1" dirty="0">
                <a:solidFill>
                  <a:schemeClr val="bg2"/>
                </a:solidFill>
              </a:rPr>
              <a:t>Parametar disperzije</a:t>
            </a:r>
            <a:endParaRPr lang="sr-Latn-RS" sz="1200" dirty="0">
              <a:solidFill>
                <a:schemeClr val="bg2"/>
              </a:solidFill>
            </a:endParaRPr>
          </a:p>
        </p:txBody>
      </p:sp>
      <p:sp>
        <p:nvSpPr>
          <p:cNvPr id="33" name="Arrow: Right 32">
            <a:extLst>
              <a:ext uri="{FF2B5EF4-FFF2-40B4-BE49-F238E27FC236}">
                <a16:creationId xmlns:a16="http://schemas.microsoft.com/office/drawing/2014/main" xmlns="" id="{FDE7C66B-69B6-48E3-8C96-241C35F29E8E}"/>
              </a:ext>
            </a:extLst>
          </p:cNvPr>
          <p:cNvSpPr/>
          <p:nvPr/>
        </p:nvSpPr>
        <p:spPr>
          <a:xfrm rot="8014758">
            <a:off x="7852117" y="2366180"/>
            <a:ext cx="1274004" cy="32263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Content Placeholder 2">
            <a:extLst>
              <a:ext uri="{FF2B5EF4-FFF2-40B4-BE49-F238E27FC236}">
                <a16:creationId xmlns:a16="http://schemas.microsoft.com/office/drawing/2014/main" xmlns="" id="{83BCCC8B-1C23-4760-80B0-909DF7176BC5}"/>
              </a:ext>
            </a:extLst>
          </p:cNvPr>
          <p:cNvSpPr txBox="1">
            <a:spLocks/>
          </p:cNvSpPr>
          <p:nvPr/>
        </p:nvSpPr>
        <p:spPr>
          <a:xfrm>
            <a:off x="8339093" y="1631281"/>
            <a:ext cx="1940066" cy="280355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RS" sz="1200" b="1" dirty="0">
                <a:solidFill>
                  <a:schemeClr val="bg2"/>
                </a:solidFill>
              </a:rPr>
              <a:t>Funkcija varijanse</a:t>
            </a:r>
            <a:endParaRPr lang="sr-Latn-RS" sz="1200" dirty="0">
              <a:solidFill>
                <a:schemeClr val="bg2"/>
              </a:solidFill>
            </a:endParaRPr>
          </a:p>
        </p:txBody>
      </p:sp>
      <p:sp>
        <p:nvSpPr>
          <p:cNvPr id="35" name="Arrow: Right 34">
            <a:extLst>
              <a:ext uri="{FF2B5EF4-FFF2-40B4-BE49-F238E27FC236}">
                <a16:creationId xmlns:a16="http://schemas.microsoft.com/office/drawing/2014/main" xmlns="" id="{A229495F-8C28-4C04-85B3-2353D14460F2}"/>
              </a:ext>
            </a:extLst>
          </p:cNvPr>
          <p:cNvSpPr/>
          <p:nvPr/>
        </p:nvSpPr>
        <p:spPr>
          <a:xfrm rot="13574403">
            <a:off x="7834416" y="3811849"/>
            <a:ext cx="1192245" cy="32263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xmlns="" id="{0FF66839-7EB4-40E8-A9F3-8886103C669E}"/>
              </a:ext>
            </a:extLst>
          </p:cNvPr>
          <p:cNvSpPr txBox="1">
            <a:spLocks/>
          </p:cNvSpPr>
          <p:nvPr/>
        </p:nvSpPr>
        <p:spPr>
          <a:xfrm>
            <a:off x="7899767" y="4515282"/>
            <a:ext cx="1940066" cy="61090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RS" sz="1200" b="1" dirty="0">
                <a:solidFill>
                  <a:schemeClr val="bg2"/>
                </a:solidFill>
              </a:rPr>
              <a:t>Težinski faktor: </a:t>
            </a:r>
            <a:r>
              <a:rPr lang="sr-Latn-RS" sz="1100" b="1" dirty="0">
                <a:solidFill>
                  <a:schemeClr val="bg2"/>
                </a:solidFill>
              </a:rPr>
              <a:t>veći obim podataka smanjuje varijansu</a:t>
            </a:r>
            <a:endParaRPr lang="sr-Latn-RS" sz="1200" dirty="0">
              <a:solidFill>
                <a:schemeClr val="bg2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7BE41D32-FA29-4E11-8DBC-ECD4D5B0F1BA}"/>
              </a:ext>
            </a:extLst>
          </p:cNvPr>
          <p:cNvSpPr/>
          <p:nvPr/>
        </p:nvSpPr>
        <p:spPr>
          <a:xfrm>
            <a:off x="3223491" y="3037184"/>
            <a:ext cx="334468" cy="360122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xmlns="" id="{BB5CCF84-8E4C-4B3A-A464-ED730EE1F22B}"/>
              </a:ext>
            </a:extLst>
          </p:cNvPr>
          <p:cNvSpPr/>
          <p:nvPr/>
        </p:nvSpPr>
        <p:spPr>
          <a:xfrm>
            <a:off x="3978822" y="3045649"/>
            <a:ext cx="334468" cy="360122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xmlns="" id="{B098ADF7-93C5-4BAB-A662-ECFCA663D1B1}"/>
              </a:ext>
            </a:extLst>
          </p:cNvPr>
          <p:cNvSpPr/>
          <p:nvPr/>
        </p:nvSpPr>
        <p:spPr>
          <a:xfrm>
            <a:off x="5193414" y="3060289"/>
            <a:ext cx="334468" cy="333360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Arrow: Right 38">
            <a:extLst>
              <a:ext uri="{FF2B5EF4-FFF2-40B4-BE49-F238E27FC236}">
                <a16:creationId xmlns:a16="http://schemas.microsoft.com/office/drawing/2014/main" xmlns="" id="{C0CE5DE4-19EE-4F11-9ED5-27C432CD5C5E}"/>
              </a:ext>
            </a:extLst>
          </p:cNvPr>
          <p:cNvSpPr/>
          <p:nvPr/>
        </p:nvSpPr>
        <p:spPr>
          <a:xfrm rot="15076674">
            <a:off x="2776395" y="4504320"/>
            <a:ext cx="2260009" cy="175689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Arrow: Right 39">
            <a:extLst>
              <a:ext uri="{FF2B5EF4-FFF2-40B4-BE49-F238E27FC236}">
                <a16:creationId xmlns:a16="http://schemas.microsoft.com/office/drawing/2014/main" xmlns="" id="{35CC338B-F571-4EE1-8D5A-5AC7298FE678}"/>
              </a:ext>
            </a:extLst>
          </p:cNvPr>
          <p:cNvSpPr/>
          <p:nvPr/>
        </p:nvSpPr>
        <p:spPr>
          <a:xfrm rot="17439773">
            <a:off x="3770020" y="4507506"/>
            <a:ext cx="2248480" cy="193878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Arrow: Right 40">
            <a:extLst>
              <a:ext uri="{FF2B5EF4-FFF2-40B4-BE49-F238E27FC236}">
                <a16:creationId xmlns:a16="http://schemas.microsoft.com/office/drawing/2014/main" xmlns="" id="{BDB4B767-FC94-42E3-8F69-6E2AC6D16744}"/>
              </a:ext>
            </a:extLst>
          </p:cNvPr>
          <p:cNvSpPr/>
          <p:nvPr/>
        </p:nvSpPr>
        <p:spPr>
          <a:xfrm rot="15866910">
            <a:off x="3210418" y="4469448"/>
            <a:ext cx="2137267" cy="182975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Content Placeholder 2">
            <a:extLst>
              <a:ext uri="{FF2B5EF4-FFF2-40B4-BE49-F238E27FC236}">
                <a16:creationId xmlns:a16="http://schemas.microsoft.com/office/drawing/2014/main" xmlns="" id="{EE26963D-CAAA-49CE-802B-188A5C12AB29}"/>
              </a:ext>
            </a:extLst>
          </p:cNvPr>
          <p:cNvSpPr txBox="1">
            <a:spLocks/>
          </p:cNvSpPr>
          <p:nvPr/>
        </p:nvSpPr>
        <p:spPr>
          <a:xfrm>
            <a:off x="2877336" y="5838159"/>
            <a:ext cx="3059022" cy="280355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RS" sz="1200" b="1" dirty="0">
                <a:solidFill>
                  <a:schemeClr val="bg2"/>
                </a:solidFill>
              </a:rPr>
              <a:t>Koeficijenti koje treba oceniti</a:t>
            </a:r>
            <a:endParaRPr lang="sr-Latn-RS" sz="1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93334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6" grpId="0" animBg="1"/>
      <p:bldP spid="16" grpId="0" animBg="1"/>
      <p:bldP spid="18" grpId="0" animBg="1"/>
      <p:bldP spid="23" grpId="0" animBg="1"/>
      <p:bldP spid="24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5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16AD7D-BC02-415B-B7C4-28889A0BB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1153" y="685356"/>
            <a:ext cx="9133879" cy="513129"/>
          </a:xfrm>
        </p:spPr>
        <p:txBody>
          <a:bodyPr>
            <a:noAutofit/>
          </a:bodyPr>
          <a:lstStyle/>
          <a:p>
            <a:pPr algn="ctr"/>
            <a:r>
              <a:rPr lang="sr-Latn-RS" sz="2800" dirty="0">
                <a:solidFill>
                  <a:schemeClr val="bg1"/>
                </a:solidFill>
              </a:rPr>
              <a:t>Generalizovani linearni modela za frekvenciju šteta</a:t>
            </a:r>
            <a:endParaRPr lang="en-US" sz="2800" dirty="0">
              <a:solidFill>
                <a:schemeClr val="bg1"/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BCF598BF-EB2B-4BE5-9D1E-F62DB21175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42326174"/>
              </p:ext>
            </p:extLst>
          </p:nvPr>
        </p:nvGraphicFramePr>
        <p:xfrm>
          <a:off x="1375053" y="1944783"/>
          <a:ext cx="8128000" cy="35605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xmlns="" val="30492712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xmlns="" val="1353996771"/>
                    </a:ext>
                  </a:extLst>
                </a:gridCol>
              </a:tblGrid>
              <a:tr h="568075">
                <a:tc gridSpan="2">
                  <a:txBody>
                    <a:bodyPr/>
                    <a:lstStyle/>
                    <a:p>
                      <a:r>
                        <a:rPr lang="sr-Latn-RS" b="1" dirty="0">
                          <a:solidFill>
                            <a:schemeClr val="bg1"/>
                          </a:solidFill>
                        </a:rPr>
                        <a:t>Frekvencija šteta: broj šteta / broj jedinica izloženosti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36553341"/>
                  </a:ext>
                </a:extLst>
              </a:tr>
              <a:tr h="568075">
                <a:tc>
                  <a:txBody>
                    <a:bodyPr/>
                    <a:lstStyle/>
                    <a:p>
                      <a:r>
                        <a:rPr lang="sr-Latn-RS" dirty="0"/>
                        <a:t>Zavisna promenljiva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/>
                        <a:t>Broj šteta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00410259"/>
                  </a:ext>
                </a:extLst>
              </a:tr>
              <a:tr h="568075">
                <a:tc>
                  <a:txBody>
                    <a:bodyPr/>
                    <a:lstStyle/>
                    <a:p>
                      <a:r>
                        <a:rPr lang="sr-Latn-RS" dirty="0"/>
                        <a:t>Raspodela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/>
                        <a:t>Poasonova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72067689"/>
                  </a:ext>
                </a:extLst>
              </a:tr>
              <a:tr h="568075">
                <a:tc>
                  <a:txBody>
                    <a:bodyPr/>
                    <a:lstStyle/>
                    <a:p>
                      <a:r>
                        <a:rPr lang="sr-Latn-RS" dirty="0"/>
                        <a:t>Link funkcija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/>
                        <a:t>Logaritam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58691560"/>
                  </a:ext>
                </a:extLst>
              </a:tr>
              <a:tr h="434816">
                <a:tc>
                  <a:txBody>
                    <a:bodyPr/>
                    <a:lstStyle/>
                    <a:p>
                      <a:r>
                        <a:rPr lang="sr-Latn-RS" dirty="0"/>
                        <a:t>Offset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/>
                        <a:t>log(izlozenost)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79012551"/>
                  </a:ext>
                </a:extLst>
              </a:tr>
              <a:tr h="5680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GLM_</a:t>
                      </a:r>
                      <a:r>
                        <a:rPr lang="sr-Latn-RS" sz="16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frekvencija</a:t>
                      </a:r>
                      <a:r>
                        <a:rPr lang="en-US" sz="16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&lt;-</a:t>
                      </a:r>
                      <a:r>
                        <a:rPr lang="en-US" sz="160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glm</a:t>
                      </a:r>
                      <a:r>
                        <a:rPr lang="en-US" sz="16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sr-Latn-RS" sz="16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br_steta</a:t>
                      </a:r>
                      <a:r>
                        <a:rPr lang="en-US" sz="16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~</a:t>
                      </a:r>
                      <a:r>
                        <a:rPr lang="sr-Latn-RS" sz="16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starost_vozila+starost_vozaca+…</a:t>
                      </a:r>
                      <a:r>
                        <a:rPr lang="en-US" sz="16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r-Latn-RS" sz="16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offset</a:t>
                      </a:r>
                      <a:r>
                        <a:rPr lang="sr-Latn-RS" sz="16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sz="16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log(</a:t>
                      </a:r>
                      <a:r>
                        <a:rPr lang="sr-Latn-RS" sz="16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izlozenost</a:t>
                      </a:r>
                      <a:r>
                        <a:rPr lang="en-US" sz="16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sr-Latn-RS" sz="16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16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family=</a:t>
                      </a:r>
                      <a:r>
                        <a:rPr lang="en-US" sz="160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poisson</a:t>
                      </a:r>
                      <a:r>
                        <a:rPr lang="en-US" sz="16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(link=log)</a:t>
                      </a:r>
                      <a:r>
                        <a:rPr lang="sr-Latn-RS" sz="16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data=data1</a:t>
                      </a:r>
                      <a:r>
                        <a:rPr lang="en-US" sz="16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42527121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3CA666B-518D-42FE-AD24-930F086E6371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505767" y="6118514"/>
            <a:ext cx="485775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599385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66C89E-EA60-469B-9EA4-4F0307A17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398" y="1490706"/>
            <a:ext cx="4344602" cy="466204"/>
          </a:xfrm>
        </p:spPr>
        <p:txBody>
          <a:bodyPr>
            <a:normAutofit/>
          </a:bodyPr>
          <a:lstStyle/>
          <a:p>
            <a:r>
              <a:rPr lang="sr-Latn-RS" sz="1600" dirty="0">
                <a:solidFill>
                  <a:schemeClr val="bg1"/>
                </a:solidFill>
              </a:rPr>
              <a:t>Podaci o polisama</a:t>
            </a:r>
            <a:endParaRPr lang="en-US" sz="1600" dirty="0">
              <a:solidFill>
                <a:schemeClr val="bg1"/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13C5433B-775F-452C-A4F2-2F3826F00B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07850309"/>
              </p:ext>
            </p:extLst>
          </p:nvPr>
        </p:nvGraphicFramePr>
        <p:xfrm>
          <a:off x="1243399" y="2017690"/>
          <a:ext cx="8128000" cy="574271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xmlns="" val="2997752229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xmlns="" val="199551693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xmlns="" val="208087915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xmlns="" val="102118411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xmlns="" val="3721458515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xmlns="" val="341346678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xmlns="" val="3537301139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xmlns="" val="4062346567"/>
                    </a:ext>
                  </a:extLst>
                </a:gridCol>
              </a:tblGrid>
              <a:tr h="26721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broj</a:t>
                      </a:r>
                      <a:r>
                        <a:rPr lang="en-US" sz="12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1200" b="1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polise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početak</a:t>
                      </a:r>
                      <a:r>
                        <a:rPr lang="en-US" sz="12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1200" b="1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osiguranja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istek</a:t>
                      </a:r>
                      <a:r>
                        <a:rPr lang="en-US" sz="12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1200" b="1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osiguranja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starost </a:t>
                      </a:r>
                      <a:r>
                        <a:rPr lang="en-US" sz="1200" b="1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vozača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starost </a:t>
                      </a:r>
                      <a:r>
                        <a:rPr lang="en-US" sz="1200" b="1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vozila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marka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snaga</a:t>
                      </a:r>
                      <a:r>
                        <a:rPr lang="en-US" sz="12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1200" b="1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motora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…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248926521"/>
                  </a:ext>
                </a:extLst>
              </a:tr>
              <a:tr h="1989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0000001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01.01.202</a:t>
                      </a:r>
                      <a:r>
                        <a:rPr lang="sr-Latn-R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31.12.202</a:t>
                      </a:r>
                      <a:r>
                        <a:rPr lang="sr-Latn-R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Škoda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88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663647050"/>
                  </a:ext>
                </a:extLst>
              </a:tr>
            </a:tbl>
          </a:graphicData>
        </a:graphic>
      </p:graphicFrame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xmlns="" id="{730FEF8C-C939-4759-9019-23D9859733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99751081"/>
              </p:ext>
            </p:extLst>
          </p:nvPr>
        </p:nvGraphicFramePr>
        <p:xfrm>
          <a:off x="1243399" y="3341283"/>
          <a:ext cx="4076748" cy="72961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19187">
                  <a:extLst>
                    <a:ext uri="{9D8B030D-6E8A-4147-A177-3AD203B41FA5}">
                      <a16:colId xmlns:a16="http://schemas.microsoft.com/office/drawing/2014/main" xmlns="" val="3643859466"/>
                    </a:ext>
                  </a:extLst>
                </a:gridCol>
                <a:gridCol w="1019187">
                  <a:extLst>
                    <a:ext uri="{9D8B030D-6E8A-4147-A177-3AD203B41FA5}">
                      <a16:colId xmlns:a16="http://schemas.microsoft.com/office/drawing/2014/main" xmlns="" val="786600936"/>
                    </a:ext>
                  </a:extLst>
                </a:gridCol>
                <a:gridCol w="1019187">
                  <a:extLst>
                    <a:ext uri="{9D8B030D-6E8A-4147-A177-3AD203B41FA5}">
                      <a16:colId xmlns:a16="http://schemas.microsoft.com/office/drawing/2014/main" xmlns="" val="143875183"/>
                    </a:ext>
                  </a:extLst>
                </a:gridCol>
                <a:gridCol w="1019187">
                  <a:extLst>
                    <a:ext uri="{9D8B030D-6E8A-4147-A177-3AD203B41FA5}">
                      <a16:colId xmlns:a16="http://schemas.microsoft.com/office/drawing/2014/main" xmlns="" val="394525008"/>
                    </a:ext>
                  </a:extLst>
                </a:gridCol>
              </a:tblGrid>
              <a:tr h="359987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1" u="none" strike="noStrike" kern="1200" dirty="0" err="1">
                          <a:solidFill>
                            <a:srgbClr val="000000"/>
                          </a:solidFill>
                          <a:effectLst/>
                        </a:rPr>
                        <a:t>broj</a:t>
                      </a:r>
                      <a:r>
                        <a:rPr lang="en-US" sz="1200" b="1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1200" b="1" u="none" strike="noStrike" kern="1200" dirty="0" err="1">
                          <a:solidFill>
                            <a:srgbClr val="000000"/>
                          </a:solidFill>
                          <a:effectLst/>
                        </a:rPr>
                        <a:t>polise</a:t>
                      </a:r>
                      <a:endParaRPr lang="en-US" sz="1200" b="1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1" u="none" strike="noStrike" kern="1200" dirty="0" err="1">
                          <a:solidFill>
                            <a:srgbClr val="000000"/>
                          </a:solidFill>
                          <a:effectLst/>
                        </a:rPr>
                        <a:t>broj</a:t>
                      </a:r>
                      <a:r>
                        <a:rPr lang="en-US" sz="1200" b="1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1200" b="1" u="none" strike="noStrike" kern="1200" dirty="0" err="1">
                          <a:solidFill>
                            <a:srgbClr val="000000"/>
                          </a:solidFill>
                          <a:effectLst/>
                        </a:rPr>
                        <a:t>štete</a:t>
                      </a:r>
                      <a:endParaRPr lang="en-US" sz="1200" b="1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1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datum </a:t>
                      </a:r>
                      <a:r>
                        <a:rPr lang="en-US" sz="1200" b="1" u="none" strike="noStrike" kern="1200" dirty="0" err="1">
                          <a:solidFill>
                            <a:srgbClr val="000000"/>
                          </a:solidFill>
                          <a:effectLst/>
                        </a:rPr>
                        <a:t>nastanka</a:t>
                      </a:r>
                      <a:endParaRPr lang="en-US" sz="1200" b="1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1" u="none" strike="noStrike" kern="1200" dirty="0" err="1">
                          <a:solidFill>
                            <a:srgbClr val="000000"/>
                          </a:solidFill>
                          <a:effectLst/>
                        </a:rPr>
                        <a:t>iznos</a:t>
                      </a:r>
                      <a:r>
                        <a:rPr lang="en-US" sz="1200" b="1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1200" b="1" u="none" strike="noStrike" kern="1200" dirty="0" err="1">
                          <a:solidFill>
                            <a:srgbClr val="000000"/>
                          </a:solidFill>
                          <a:effectLst/>
                        </a:rPr>
                        <a:t>štete</a:t>
                      </a:r>
                      <a:endParaRPr lang="en-US" sz="1200" b="1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193053351"/>
                  </a:ext>
                </a:extLst>
              </a:tr>
              <a:tr h="12930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0000001</a:t>
                      </a:r>
                      <a:endParaRPr lang="en-US" sz="11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BR00001</a:t>
                      </a:r>
                      <a:endParaRPr lang="en-US" sz="11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12.05.202</a:t>
                      </a:r>
                      <a:r>
                        <a:rPr lang="sr-Latn-RS" sz="11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0</a:t>
                      </a:r>
                      <a:endParaRPr lang="en-US" sz="11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0" u="none" strike="noStrike" kern="1200">
                          <a:solidFill>
                            <a:srgbClr val="000000"/>
                          </a:solidFill>
                          <a:effectLst/>
                        </a:rPr>
                        <a:t>15.000</a:t>
                      </a:r>
                      <a:endParaRPr lang="en-US" sz="11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634385065"/>
                  </a:ext>
                </a:extLst>
              </a:tr>
              <a:tr h="9992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0" u="none" strike="noStrike" kern="1200">
                          <a:solidFill>
                            <a:srgbClr val="000000"/>
                          </a:solidFill>
                          <a:effectLst/>
                        </a:rPr>
                        <a:t>0000001</a:t>
                      </a:r>
                      <a:endParaRPr lang="en-US" sz="11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0" u="none" strike="noStrike" kern="1200">
                          <a:solidFill>
                            <a:srgbClr val="000000"/>
                          </a:solidFill>
                          <a:effectLst/>
                        </a:rPr>
                        <a:t>BR00002</a:t>
                      </a:r>
                      <a:endParaRPr lang="en-US" sz="11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09.12.202</a:t>
                      </a:r>
                      <a:r>
                        <a:rPr lang="sr-Latn-RS" sz="11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0</a:t>
                      </a:r>
                      <a:endParaRPr lang="en-US" sz="11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60.000</a:t>
                      </a:r>
                      <a:endParaRPr lang="en-US" sz="11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3346190"/>
                  </a:ext>
                </a:extLst>
              </a:tr>
            </a:tbl>
          </a:graphicData>
        </a:graphic>
      </p:graphicFrame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xmlns="" id="{D4B0539D-EEE2-4ACA-9EAB-C9EDDF60EE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54806879"/>
              </p:ext>
            </p:extLst>
          </p:nvPr>
        </p:nvGraphicFramePr>
        <p:xfrm>
          <a:off x="1243399" y="4894503"/>
          <a:ext cx="8127999" cy="60606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03111">
                  <a:extLst>
                    <a:ext uri="{9D8B030D-6E8A-4147-A177-3AD203B41FA5}">
                      <a16:colId xmlns:a16="http://schemas.microsoft.com/office/drawing/2014/main" xmlns="" val="3897613270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xmlns="" val="447404975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xmlns="" val="87624822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xmlns="" val="1803690870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xmlns="" val="3596092842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xmlns="" val="2802167124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xmlns="" val="2787890872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xmlns="" val="2813040403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xmlns="" val="3787414822"/>
                    </a:ext>
                  </a:extLst>
                </a:gridCol>
              </a:tblGrid>
              <a:tr h="42890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1" u="none" strike="noStrike" kern="1200" dirty="0" err="1">
                          <a:solidFill>
                            <a:srgbClr val="000000"/>
                          </a:solidFill>
                          <a:effectLst/>
                        </a:rPr>
                        <a:t>broj</a:t>
                      </a:r>
                      <a:r>
                        <a:rPr lang="en-US" sz="1200" b="1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1200" b="1" u="none" strike="noStrike" kern="1200" dirty="0" err="1">
                          <a:solidFill>
                            <a:srgbClr val="000000"/>
                          </a:solidFill>
                          <a:effectLst/>
                        </a:rPr>
                        <a:t>polise</a:t>
                      </a:r>
                      <a:endParaRPr lang="en-US" sz="1200" b="1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1" u="none" strike="noStrike" kern="1200">
                          <a:solidFill>
                            <a:srgbClr val="000000"/>
                          </a:solidFill>
                          <a:effectLst/>
                        </a:rPr>
                        <a:t>iznos štete</a:t>
                      </a:r>
                      <a:endParaRPr lang="en-US" sz="1200" b="1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1" u="none" strike="noStrike" kern="1200">
                          <a:solidFill>
                            <a:srgbClr val="000000"/>
                          </a:solidFill>
                          <a:effectLst/>
                        </a:rPr>
                        <a:t>broj šteta</a:t>
                      </a:r>
                      <a:endParaRPr lang="en-US" sz="1200" b="1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1" u="none" strike="noStrike" kern="1200">
                          <a:solidFill>
                            <a:srgbClr val="000000"/>
                          </a:solidFill>
                          <a:effectLst/>
                        </a:rPr>
                        <a:t>izloženost</a:t>
                      </a:r>
                      <a:endParaRPr lang="en-US" sz="1200" b="1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1" u="none" strike="noStrike" kern="1200">
                          <a:solidFill>
                            <a:srgbClr val="000000"/>
                          </a:solidFill>
                          <a:effectLst/>
                        </a:rPr>
                        <a:t>starost vozača</a:t>
                      </a:r>
                      <a:endParaRPr lang="en-US" sz="1200" b="1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1" u="none" strike="noStrike" kern="1200">
                          <a:solidFill>
                            <a:srgbClr val="000000"/>
                          </a:solidFill>
                          <a:effectLst/>
                        </a:rPr>
                        <a:t>starost vozila</a:t>
                      </a:r>
                      <a:endParaRPr lang="en-US" sz="1200" b="1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1" u="none" strike="noStrike" kern="1200">
                          <a:solidFill>
                            <a:srgbClr val="000000"/>
                          </a:solidFill>
                          <a:effectLst/>
                        </a:rPr>
                        <a:t>marka</a:t>
                      </a:r>
                      <a:endParaRPr lang="en-US" sz="1200" b="1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1" u="none" strike="noStrike" kern="1200">
                          <a:solidFill>
                            <a:srgbClr val="000000"/>
                          </a:solidFill>
                          <a:effectLst/>
                        </a:rPr>
                        <a:t>snaga motora</a:t>
                      </a:r>
                      <a:endParaRPr lang="en-US" sz="1200" b="1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1" u="none" strike="noStrike" kern="1200">
                          <a:solidFill>
                            <a:srgbClr val="000000"/>
                          </a:solidFill>
                          <a:effectLst/>
                        </a:rPr>
                        <a:t>…</a:t>
                      </a:r>
                      <a:endParaRPr lang="en-US" sz="1200" b="1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593378161"/>
                  </a:ext>
                </a:extLst>
              </a:tr>
              <a:tr h="9834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0000001</a:t>
                      </a:r>
                      <a:endParaRPr lang="en-US" sz="11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75.000</a:t>
                      </a:r>
                      <a:endParaRPr lang="en-US" sz="11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en-US" sz="11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n-US" sz="11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35</a:t>
                      </a:r>
                      <a:endParaRPr lang="en-US" sz="11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en-US" sz="11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0" u="none" strike="noStrike" kern="1200" dirty="0" err="1">
                          <a:solidFill>
                            <a:srgbClr val="000000"/>
                          </a:solidFill>
                          <a:effectLst/>
                        </a:rPr>
                        <a:t>Škoda</a:t>
                      </a:r>
                      <a:endParaRPr lang="en-US" sz="11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88</a:t>
                      </a:r>
                      <a:endParaRPr lang="en-US" sz="11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11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307429599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xmlns="" id="{35A3A6A3-96C1-49F9-83BA-FB99D3D5FCB6}"/>
              </a:ext>
            </a:extLst>
          </p:cNvPr>
          <p:cNvSpPr txBox="1">
            <a:spLocks/>
          </p:cNvSpPr>
          <p:nvPr/>
        </p:nvSpPr>
        <p:spPr>
          <a:xfrm>
            <a:off x="1427020" y="603190"/>
            <a:ext cx="8128000" cy="46620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r-Latn-RS" sz="2800" dirty="0">
                <a:solidFill>
                  <a:schemeClr val="bg1"/>
                </a:solidFill>
              </a:rPr>
              <a:t>Priprema podataka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55A1F972-2D3C-471A-BCBC-A903E72D080C}"/>
              </a:ext>
            </a:extLst>
          </p:cNvPr>
          <p:cNvSpPr txBox="1">
            <a:spLocks/>
          </p:cNvSpPr>
          <p:nvPr/>
        </p:nvSpPr>
        <p:spPr>
          <a:xfrm>
            <a:off x="1127945" y="2875079"/>
            <a:ext cx="4344602" cy="46620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sz="1600" dirty="0">
                <a:solidFill>
                  <a:schemeClr val="bg1"/>
                </a:solidFill>
              </a:rPr>
              <a:t>Podaci o štetama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xmlns="" id="{0F872A43-3062-4A0D-B7B2-893B40E2DC81}"/>
              </a:ext>
            </a:extLst>
          </p:cNvPr>
          <p:cNvSpPr txBox="1">
            <a:spLocks/>
          </p:cNvSpPr>
          <p:nvPr/>
        </p:nvSpPr>
        <p:spPr>
          <a:xfrm>
            <a:off x="1127945" y="4410365"/>
            <a:ext cx="4344602" cy="46620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sz="1600" dirty="0">
                <a:solidFill>
                  <a:schemeClr val="bg1"/>
                </a:solidFill>
              </a:rPr>
              <a:t>Konačna input tabela za statistički software R</a:t>
            </a:r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57563C6A-FA13-4A86-AD13-10DA1B5A6B14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505767" y="6118514"/>
            <a:ext cx="485775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39197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3AED16EE-E412-4C96-A424-D7051220C657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2043452" y="1071275"/>
                <a:ext cx="7272528" cy="567113"/>
              </a:xfrm>
            </p:spPr>
            <p:txBody>
              <a:bodyPr>
                <a:no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sr-Latn-RS" sz="1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sr-Latn-RS" sz="1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Cyrl-RS" sz="1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Е</m:t>
                        </m:r>
                        <m:d>
                          <m:dPr>
                            <m:ctrlPr>
                              <a:rPr lang="sr-Cyrl-RS" sz="18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</m:d>
                      </m:e>
                    </m:d>
                    <m:r>
                      <a:rPr lang="en-US" sz="1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n-US" sz="1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1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𝑝𝑜𝑙</m:t>
                        </m:r>
                      </m:sub>
                    </m:sSub>
                    <m:r>
                      <a:rPr lang="en-US" sz="1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1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sr-Latn-RS" sz="1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𝑓𝑖𝑙𝑖𝑗𝑎𝑙𝑎</m:t>
                        </m:r>
                      </m:sub>
                    </m:sSub>
                    <m:r>
                      <a:rPr lang="en-US" sz="1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n-US" sz="1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sr-Latn-RS" sz="1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𝑠𝑡𝑎𝑟𝑜𝑠𝑡</m:t>
                        </m:r>
                      </m:sub>
                    </m:sSub>
                    <m:r>
                      <a:rPr lang="en-US" sz="1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+…+</m:t>
                    </m:r>
                    <m:sSub>
                      <m:sSubPr>
                        <m:ctrlPr>
                          <a:rPr lang="en-US" sz="1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sSub>
                      <m:sSubPr>
                        <m:ctrlPr>
                          <a:rPr lang="en-US" sz="1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3AED16EE-E412-4C96-A424-D7051220C65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043452" y="1071275"/>
                <a:ext cx="7272528" cy="567113"/>
              </a:xfrm>
              <a:blipFill>
                <a:blip r:embed="rId3" cstate="print"/>
                <a:stretch>
                  <a:fillRect l="-503" b="-96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2185F3D6-9CF4-45D6-B498-36768CD6A860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505767" y="6118514"/>
            <a:ext cx="485775" cy="4953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Title 1">
                <a:extLst>
                  <a:ext uri="{FF2B5EF4-FFF2-40B4-BE49-F238E27FC236}">
                    <a16:creationId xmlns:a16="http://schemas.microsoft.com/office/drawing/2014/main" id="{65D8EF0A-28EB-4D8E-928E-D3EA0584C2D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974109" y="1843087"/>
                <a:ext cx="1524001" cy="370039"/>
              </a:xfrm>
              <a:prstGeom prst="rect">
                <a:avLst/>
              </a:prstGeom>
            </p:spPr>
            <p:txBody>
              <a:bodyPr vert="horz" lIns="91440" tIns="45720" rIns="91440" bIns="45720" rtlCol="0" anchor="b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 spc="-50" baseline="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sz="16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sr-Latn-RS" sz="16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Cyrl-RS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</m:d>
                      <m:r>
                        <a:rPr lang="en-US" sz="16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1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US" sz="1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</m:func>
                    </m:oMath>
                  </m:oMathPara>
                </a14:m>
                <a:endParaRPr lang="en-US" sz="16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5" name="Title 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65D8EF0A-28EB-4D8E-928E-D3EA0584C2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4109" y="1843087"/>
                <a:ext cx="1524001" cy="370039"/>
              </a:xfrm>
              <a:prstGeom prst="rect">
                <a:avLst/>
              </a:prstGeom>
              <a:blipFill>
                <a:blip r:embed="rId5" cstate="print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Title 1">
                <a:extLst>
                  <a:ext uri="{FF2B5EF4-FFF2-40B4-BE49-F238E27FC236}">
                    <a16:creationId xmlns:a16="http://schemas.microsoft.com/office/drawing/2014/main" id="{9A40C47C-06BC-48AE-A993-332C25DB3DE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969163" y="1852155"/>
                <a:ext cx="4150637" cy="396240"/>
              </a:xfrm>
              <a:prstGeom prst="rect">
                <a:avLst/>
              </a:prstGeom>
            </p:spPr>
            <p:txBody>
              <a:bodyPr vert="horz" lIns="91440" tIns="45720" rIns="91440" bIns="45720" rtlCol="0" anchor="b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 spc="-50" baseline="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1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𝑝𝑜𝑙</m:t>
                        </m:r>
                      </m:sub>
                    </m:sSub>
                    <m:r>
                      <a:rPr lang="en-US" sz="16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=1 </m:t>
                    </m:r>
                    <m:d>
                      <m:dPr>
                        <m:ctrlPr>
                          <a:rPr lang="en-US" sz="1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Latn-RS" sz="1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ž</m:t>
                        </m:r>
                        <m:r>
                          <a:rPr lang="en-US" sz="1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𝑒𝑛𝑒</m:t>
                        </m:r>
                      </m:e>
                    </m:d>
                    <m:r>
                      <a:rPr lang="en-US" sz="16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16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𝑖𝑙𝑖</m:t>
                    </m:r>
                    <m:r>
                      <a:rPr lang="en-US" sz="16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0 (</m:t>
                    </m:r>
                    <m:r>
                      <a:rPr lang="en-US" sz="16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𝑚𝑢</m:t>
                    </m:r>
                    <m:r>
                      <a:rPr lang="sr-Latn-RS" sz="16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š</m:t>
                    </m:r>
                    <m:r>
                      <a:rPr lang="en-US" sz="16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𝑘𝑎𝑟𝑐𝑖</m:t>
                    </m:r>
                    <m:r>
                      <a:rPr lang="en-US" sz="16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6" name="Title 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9A40C47C-06BC-48AE-A993-332C25DB3D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9163" y="1852155"/>
                <a:ext cx="4150637" cy="396240"/>
              </a:xfrm>
              <a:prstGeom prst="rect">
                <a:avLst/>
              </a:prstGeom>
              <a:blipFill>
                <a:blip r:embed="rId6" cstate="print"/>
                <a:stretch>
                  <a:fillRect l="-587" b="-107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Arrow: Right 6">
            <a:extLst>
              <a:ext uri="{FF2B5EF4-FFF2-40B4-BE49-F238E27FC236}">
                <a16:creationId xmlns:a16="http://schemas.microsoft.com/office/drawing/2014/main" xmlns="" id="{B3C219C4-3E0E-4DEC-9C93-1C770A408710}"/>
              </a:ext>
            </a:extLst>
          </p:cNvPr>
          <p:cNvSpPr/>
          <p:nvPr/>
        </p:nvSpPr>
        <p:spPr>
          <a:xfrm rot="5400000">
            <a:off x="2520547" y="1936489"/>
            <a:ext cx="674255" cy="232868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Title 1">
                <a:extLst>
                  <a:ext uri="{FF2B5EF4-FFF2-40B4-BE49-F238E27FC236}">
                    <a16:creationId xmlns:a16="http://schemas.microsoft.com/office/drawing/2014/main" id="{EBB53389-7679-4BBF-A1DD-AEEF2BDF868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043452" y="2231768"/>
                <a:ext cx="7364891" cy="567113"/>
              </a:xfrm>
              <a:prstGeom prst="rect">
                <a:avLst/>
              </a:prstGeom>
            </p:spPr>
            <p:txBody>
              <a:bodyPr vert="horz" lIns="91440" tIns="45720" rIns="91440" bIns="45720" rtlCol="0" anchor="b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 spc="-50" baseline="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sr-Latn-R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sr-Latn-RS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sr-Latn-RS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= </m:t>
                    </m:r>
                    <m:sSup>
                      <m:sSupPr>
                        <m:ctrlPr>
                          <a:rPr lang="sr-Latn-RS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RS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sSub>
                          <m:sSubPr>
                            <m:ctrlPr>
                              <a:rPr lang="sr-Latn-RS" sz="20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RS" sz="20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sr-Latn-RS" sz="20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sup>
                    </m:sSup>
                    <m:r>
                      <a:rPr lang="sr-Latn-RS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∗</m:t>
                    </m:r>
                    <m:sSup>
                      <m:sSupPr>
                        <m:ctrlPr>
                          <a:rPr lang="sr-Latn-R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RS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sSub>
                          <m:sSubPr>
                            <m:ctrlPr>
                              <a:rPr lang="sr-Latn-RS" sz="20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RS" sz="20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sr-Latn-RS" sz="20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sr-Latn-RS" sz="20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RS" sz="20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sr-Latn-RS" sz="20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𝑝𝑜𝑙</m:t>
                            </m:r>
                          </m:sub>
                        </m:sSub>
                      </m:sup>
                    </m:sSup>
                  </m:oMath>
                </a14:m>
                <a:r>
                  <a:rPr lang="sr-Latn-RS" sz="2000" dirty="0">
                    <a:solidFill>
                      <a:schemeClr val="bg1"/>
                    </a:solidFill>
                  </a:rPr>
                  <a:t>*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Latn-R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RS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sSub>
                          <m:sSubPr>
                            <m:ctrlPr>
                              <a:rPr lang="sr-Latn-RS" sz="20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RS" sz="20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sr-Latn-RS" sz="20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sr-Latn-RS" sz="20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RS" sz="20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sr-Latn-RS" sz="20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𝑓𝑖𝑙𝑖𝑗𝑎𝑙𝑎</m:t>
                            </m:r>
                          </m:sub>
                        </m:sSub>
                      </m:sup>
                    </m:sSup>
                  </m:oMath>
                </a14:m>
                <a:r>
                  <a:rPr lang="sr-Latn-RS" sz="2000" dirty="0">
                    <a:solidFill>
                      <a:schemeClr val="bg1"/>
                    </a:solidFill>
                  </a:rPr>
                  <a:t>*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Latn-R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RS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sSub>
                          <m:sSubPr>
                            <m:ctrlPr>
                              <a:rPr lang="sr-Latn-RS" sz="20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RS" sz="20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sr-Latn-RS" sz="20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sSub>
                          <m:sSubPr>
                            <m:ctrlPr>
                              <a:rPr lang="sr-Latn-RS" sz="20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RS" sz="20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sr-Latn-RS" sz="20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𝑠𝑡𝑎𝑟𝑜𝑠𝑡</m:t>
                            </m:r>
                          </m:sub>
                        </m:sSub>
                      </m:sup>
                    </m:sSup>
                  </m:oMath>
                </a14:m>
                <a:r>
                  <a:rPr lang="sr-Latn-RS" sz="2000" dirty="0">
                    <a:solidFill>
                      <a:schemeClr val="bg1"/>
                    </a:solidFill>
                  </a:rPr>
                  <a:t>*…*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Latn-R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RS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sSub>
                          <m:sSubPr>
                            <m:ctrlPr>
                              <a:rPr lang="sr-Latn-RS" sz="20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RS" sz="20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sr-Latn-RS" sz="20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sSub>
                          <m:sSubPr>
                            <m:ctrlPr>
                              <a:rPr lang="sr-Latn-RS" sz="20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RS" sz="20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sr-Latn-RS" sz="20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sup>
                    </m:sSup>
                  </m:oMath>
                </a14:m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8" name="Title 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EBB53389-7679-4BBF-A1DD-AEEF2BDF86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3452" y="2231768"/>
                <a:ext cx="7364891" cy="567113"/>
              </a:xfrm>
              <a:prstGeom prst="rect">
                <a:avLst/>
              </a:prstGeom>
              <a:blipFill>
                <a:blip r:embed="rId7" cstate="print"/>
                <a:stretch>
                  <a:fillRect l="-745" b="-193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Title 1">
                <a:extLst>
                  <a:ext uri="{FF2B5EF4-FFF2-40B4-BE49-F238E27FC236}">
                    <a16:creationId xmlns:a16="http://schemas.microsoft.com/office/drawing/2014/main" id="{35AED065-B5E4-40F3-A5AD-F649F4A35BB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141798" y="3040059"/>
                <a:ext cx="1933910" cy="466204"/>
              </a:xfrm>
              <a:prstGeom prst="rect">
                <a:avLst/>
              </a:prstGeom>
            </p:spPr>
            <p:txBody>
              <a:bodyPr vert="horz" lIns="91440" tIns="45720" rIns="91440" bIns="45720" rtlCol="0" anchor="b">
                <a:normAutofit fontScale="92500" lnSpcReduction="10000"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 spc="-50" baseline="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sr-Latn-RS" sz="1500" dirty="0">
                    <a:solidFill>
                      <a:schemeClr val="bg1"/>
                    </a:solidFill>
                  </a:rPr>
                  <a:t>Osnovna frekvencija: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Latn-RS" sz="1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RS" sz="1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sSub>
                          <m:sSubPr>
                            <m:ctrlPr>
                              <a:rPr lang="sr-Latn-RS" sz="16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RS" sz="16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sr-Latn-RS" sz="16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sup>
                    </m:sSup>
                  </m:oMath>
                </a14:m>
                <a:r>
                  <a:rPr lang="sr-Latn-RS" sz="1600" dirty="0">
                    <a:solidFill>
                      <a:schemeClr val="bg1"/>
                    </a:solidFill>
                  </a:rPr>
                  <a:t> = </a:t>
                </a:r>
                <a:r>
                  <a:rPr lang="sr-Latn-RS" sz="1500" dirty="0">
                    <a:solidFill>
                      <a:schemeClr val="bg1"/>
                    </a:solidFill>
                  </a:rPr>
                  <a:t>0,25643</a:t>
                </a:r>
                <a:endParaRPr lang="en-US" sz="16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9" name="Title 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35AED065-B5E4-40F3-A5AD-F649F4A35B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1798" y="3040059"/>
                <a:ext cx="1933910" cy="466204"/>
              </a:xfrm>
              <a:prstGeom prst="rect">
                <a:avLst/>
              </a:prstGeom>
              <a:blipFill>
                <a:blip r:embed="rId8" cstate="print"/>
                <a:stretch>
                  <a:fillRect l="-943" t="-9211" b="-14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graphicFrame>
            <p:nvGraphicFramePr>
              <p:cNvPr id="10" name="Table 10">
                <a:extLst>
                  <a:ext uri="{FF2B5EF4-FFF2-40B4-BE49-F238E27FC236}">
                    <a16:creationId xmlns:a16="http://schemas.microsoft.com/office/drawing/2014/main" id="{9E6E711A-E3E2-488D-9047-17AC2940254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99134123"/>
                  </p:ext>
                </p:extLst>
              </p:nvPr>
            </p:nvGraphicFramePr>
            <p:xfrm>
              <a:off x="1202943" y="3709924"/>
              <a:ext cx="1681018" cy="91198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08281">
                      <a:extLst>
                        <a:ext uri="{9D8B030D-6E8A-4147-A177-3AD203B41FA5}">
                          <a16:colId xmlns:a16="http://schemas.microsoft.com/office/drawing/2014/main" val="798195046"/>
                        </a:ext>
                      </a:extLst>
                    </a:gridCol>
                    <a:gridCol w="572737">
                      <a:extLst>
                        <a:ext uri="{9D8B030D-6E8A-4147-A177-3AD203B41FA5}">
                          <a16:colId xmlns:a16="http://schemas.microsoft.com/office/drawing/2014/main" val="1977323272"/>
                        </a:ext>
                      </a:extLst>
                    </a:gridCol>
                  </a:tblGrid>
                  <a:tr h="328376">
                    <a:tc>
                      <a:txBody>
                        <a:bodyPr/>
                        <a:lstStyle/>
                        <a:p>
                          <a:r>
                            <a:rPr lang="sr-Latn-RS" sz="1200" dirty="0">
                              <a:solidFill>
                                <a:schemeClr val="bg1"/>
                              </a:solidFill>
                            </a:rPr>
                            <a:t>Pol vozača </a:t>
                          </a:r>
                          <a:endParaRPr lang="en-US" sz="12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sr-Latn-RS" sz="1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sr-Latn-RS" sz="1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sSub>
                                    <m:sSubPr>
                                      <m:ctrlPr>
                                        <a:rPr lang="sr-Latn-RS" sz="1800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RS" sz="1800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𝛽</m:t>
                                      </m:r>
                                    </m:e>
                                    <m:sub>
                                      <m:r>
                                        <a:rPr lang="sr-Latn-RS" sz="1800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sup>
                              </m:sSup>
                            </m:oMath>
                          </a14:m>
                          <a:r>
                            <a:rPr lang="sr-Latn-RS" sz="1800" dirty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34797776"/>
                      </a:ext>
                    </a:extLst>
                  </a:tr>
                  <a:tr h="207395">
                    <a:tc>
                      <a:txBody>
                        <a:bodyPr/>
                        <a:lstStyle/>
                        <a:p>
                          <a:r>
                            <a:rPr lang="sr-Latn-RS" sz="1100" dirty="0">
                              <a:solidFill>
                                <a:srgbClr val="0070C0"/>
                              </a:solidFill>
                            </a:rPr>
                            <a:t>muškarci</a:t>
                          </a:r>
                          <a:endParaRPr lang="en-US" sz="11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sr-Latn-RS" sz="1100" dirty="0">
                              <a:solidFill>
                                <a:srgbClr val="0070C0"/>
                              </a:solidFill>
                            </a:rPr>
                            <a:t>1</a:t>
                          </a:r>
                          <a:endParaRPr lang="en-US" sz="11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03564358"/>
                      </a:ext>
                    </a:extLst>
                  </a:tr>
                  <a:tr h="207395">
                    <a:tc>
                      <a:txBody>
                        <a:bodyPr/>
                        <a:lstStyle/>
                        <a:p>
                          <a:r>
                            <a:rPr lang="sr-Latn-RS" sz="1200" dirty="0"/>
                            <a:t>žene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sr-Latn-RS" sz="1100" dirty="0"/>
                            <a:t>0,93</a:t>
                          </a:r>
                          <a:endParaRPr lang="en-US" sz="1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6091445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0" name="Table 1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9E6E711A-E3E2-488D-9047-17AC2940254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xmlns="" xmlns:a14="http://schemas.microsoft.com/office/drawing/2010/main" val="2399134123"/>
                  </p:ext>
                </p:extLst>
              </p:nvPr>
            </p:nvGraphicFramePr>
            <p:xfrm>
              <a:off x="1202943" y="3709924"/>
              <a:ext cx="1681018" cy="91198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08281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798195046"/>
                        </a:ext>
                      </a:extLst>
                    </a:gridCol>
                    <a:gridCol w="572737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1977323272"/>
                        </a:ext>
                      </a:extLst>
                    </a:gridCol>
                  </a:tblGrid>
                  <a:tr h="378587">
                    <a:tc>
                      <a:txBody>
                        <a:bodyPr/>
                        <a:lstStyle/>
                        <a:p>
                          <a:r>
                            <a:rPr lang="sr-Latn-RS" sz="1200" dirty="0">
                              <a:solidFill>
                                <a:schemeClr val="bg1"/>
                              </a:solidFill>
                            </a:rPr>
                            <a:t>Pol vozača </a:t>
                          </a:r>
                          <a:endParaRPr lang="en-US" sz="12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9"/>
                          <a:stretch>
                            <a:fillRect l="-195745" t="-1587" r="-4255" b="-15079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2034797776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r>
                            <a:rPr lang="sr-Latn-RS" sz="1100" dirty="0">
                              <a:solidFill>
                                <a:srgbClr val="0070C0"/>
                              </a:solidFill>
                            </a:rPr>
                            <a:t>muškarci</a:t>
                          </a:r>
                          <a:endParaRPr lang="en-US" sz="11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sr-Latn-RS" sz="1100" dirty="0">
                              <a:solidFill>
                                <a:srgbClr val="0070C0"/>
                              </a:solidFill>
                            </a:rPr>
                            <a:t>1</a:t>
                          </a:r>
                          <a:endParaRPr lang="en-US" sz="11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2103564358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r>
                            <a:rPr lang="sr-Latn-RS" sz="1200" dirty="0"/>
                            <a:t>žene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sr-Latn-RS" sz="1100" dirty="0"/>
                            <a:t>0,93</a:t>
                          </a:r>
                          <a:endParaRPr lang="en-US" sz="1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16091445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xmlns="" Requires="a14">
          <p:graphicFrame>
            <p:nvGraphicFramePr>
              <p:cNvPr id="11" name="Table 11">
                <a:extLst>
                  <a:ext uri="{FF2B5EF4-FFF2-40B4-BE49-F238E27FC236}">
                    <a16:creationId xmlns:a16="http://schemas.microsoft.com/office/drawing/2014/main" id="{01A19B9D-2DAA-4CD9-B52C-291D4B62BA2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76994001"/>
                  </p:ext>
                </p:extLst>
              </p:nvPr>
            </p:nvGraphicFramePr>
            <p:xfrm>
              <a:off x="1202944" y="5031308"/>
              <a:ext cx="1681018" cy="150876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09931">
                      <a:extLst>
                        <a:ext uri="{9D8B030D-6E8A-4147-A177-3AD203B41FA5}">
                          <a16:colId xmlns:a16="http://schemas.microsoft.com/office/drawing/2014/main" val="358640039"/>
                        </a:ext>
                      </a:extLst>
                    </a:gridCol>
                    <a:gridCol w="571087">
                      <a:extLst>
                        <a:ext uri="{9D8B030D-6E8A-4147-A177-3AD203B41FA5}">
                          <a16:colId xmlns:a16="http://schemas.microsoft.com/office/drawing/2014/main" val="3349700272"/>
                        </a:ext>
                      </a:extLst>
                    </a:gridCol>
                  </a:tblGrid>
                  <a:tr h="391882">
                    <a:tc>
                      <a:txBody>
                        <a:bodyPr/>
                        <a:lstStyle/>
                        <a:p>
                          <a:r>
                            <a:rPr lang="sr-Latn-RS" sz="1400" dirty="0">
                              <a:solidFill>
                                <a:schemeClr val="bg1"/>
                              </a:solidFill>
                            </a:rPr>
                            <a:t>Filijala</a:t>
                          </a:r>
                          <a:endParaRPr lang="en-US" sz="1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sr-Latn-RS" sz="1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sr-Latn-RS" sz="1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sSub>
                                    <m:sSubPr>
                                      <m:ctrlPr>
                                        <a:rPr lang="sr-Latn-RS" sz="1800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RS" sz="1800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𝛽</m:t>
                                      </m:r>
                                    </m:e>
                                    <m:sub>
                                      <m:r>
                                        <a:rPr lang="sr-Latn-RS" sz="1800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sup>
                              </m:sSup>
                            </m:oMath>
                          </a14:m>
                          <a:r>
                            <a:rPr lang="sr-Latn-RS" sz="1800" dirty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63089981"/>
                      </a:ext>
                    </a:extLst>
                  </a:tr>
                  <a:tr h="279220">
                    <a:tc>
                      <a:txBody>
                        <a:bodyPr/>
                        <a:lstStyle/>
                        <a:p>
                          <a:r>
                            <a:rPr lang="sr-Latn-RS" sz="1050" dirty="0"/>
                            <a:t>A</a:t>
                          </a:r>
                          <a:endParaRPr lang="en-US" sz="10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sr-Latn-RS" sz="1100" dirty="0"/>
                            <a:t>0,4</a:t>
                          </a:r>
                          <a:endParaRPr lang="en-US" sz="1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61237214"/>
                      </a:ext>
                    </a:extLst>
                  </a:tr>
                  <a:tr h="279220">
                    <a:tc>
                      <a:txBody>
                        <a:bodyPr/>
                        <a:lstStyle/>
                        <a:p>
                          <a:r>
                            <a:rPr lang="sr-Latn-RS" sz="1100" dirty="0">
                              <a:solidFill>
                                <a:srgbClr val="0070C0"/>
                              </a:solidFill>
                            </a:rPr>
                            <a:t>B</a:t>
                          </a:r>
                          <a:endParaRPr lang="en-US" sz="11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sr-Latn-RS" sz="1100" dirty="0">
                              <a:solidFill>
                                <a:srgbClr val="0070C0"/>
                              </a:solidFill>
                            </a:rPr>
                            <a:t>1</a:t>
                          </a:r>
                          <a:endParaRPr lang="en-US" sz="11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43612639"/>
                      </a:ext>
                    </a:extLst>
                  </a:tr>
                  <a:tr h="279220">
                    <a:tc>
                      <a:txBody>
                        <a:bodyPr/>
                        <a:lstStyle/>
                        <a:p>
                          <a:r>
                            <a:rPr lang="sr-Latn-RS" sz="1100" dirty="0"/>
                            <a:t>C</a:t>
                          </a:r>
                          <a:endParaRPr lang="en-US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sr-Latn-RS" sz="1100" dirty="0"/>
                            <a:t>1,2</a:t>
                          </a:r>
                          <a:endParaRPr lang="en-US" sz="1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60749862"/>
                      </a:ext>
                    </a:extLst>
                  </a:tr>
                  <a:tr h="279220">
                    <a:tc>
                      <a:txBody>
                        <a:bodyPr/>
                        <a:lstStyle/>
                        <a:p>
                          <a:r>
                            <a:rPr lang="sr-Latn-RS" sz="1100" dirty="0"/>
                            <a:t>D</a:t>
                          </a:r>
                          <a:endParaRPr lang="en-US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sr-Latn-RS" sz="1100" dirty="0"/>
                            <a:t>3</a:t>
                          </a:r>
                          <a:endParaRPr lang="en-US" sz="1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94760287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1" name="Table 1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01A19B9D-2DAA-4CD9-B52C-291D4B62BA2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xmlns="" xmlns:a14="http://schemas.microsoft.com/office/drawing/2010/main" val="3576994001"/>
                  </p:ext>
                </p:extLst>
              </p:nvPr>
            </p:nvGraphicFramePr>
            <p:xfrm>
              <a:off x="1202944" y="5031308"/>
              <a:ext cx="1681018" cy="150876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09931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358640039"/>
                        </a:ext>
                      </a:extLst>
                    </a:gridCol>
                    <a:gridCol w="571087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3349700272"/>
                        </a:ext>
                      </a:extLst>
                    </a:gridCol>
                  </a:tblGrid>
                  <a:tr h="391882">
                    <a:tc>
                      <a:txBody>
                        <a:bodyPr/>
                        <a:lstStyle/>
                        <a:p>
                          <a:r>
                            <a:rPr lang="sr-Latn-RS" sz="1400" dirty="0">
                              <a:solidFill>
                                <a:schemeClr val="bg1"/>
                              </a:solidFill>
                            </a:rPr>
                            <a:t>Filijala</a:t>
                          </a:r>
                          <a:endParaRPr lang="en-US" sz="1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0"/>
                          <a:stretch>
                            <a:fillRect l="-195745" t="-1563" r="-4255" b="-29375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4163089981"/>
                      </a:ext>
                    </a:extLst>
                  </a:tr>
                  <a:tr h="279220">
                    <a:tc>
                      <a:txBody>
                        <a:bodyPr/>
                        <a:lstStyle/>
                        <a:p>
                          <a:r>
                            <a:rPr lang="sr-Latn-RS" sz="1050" dirty="0"/>
                            <a:t>A</a:t>
                          </a:r>
                          <a:endParaRPr lang="en-US" sz="105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sr-Latn-RS" sz="1100" dirty="0"/>
                            <a:t>0,4</a:t>
                          </a:r>
                          <a:endParaRPr lang="en-US" sz="1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661237214"/>
                      </a:ext>
                    </a:extLst>
                  </a:tr>
                  <a:tr h="279220">
                    <a:tc>
                      <a:txBody>
                        <a:bodyPr/>
                        <a:lstStyle/>
                        <a:p>
                          <a:r>
                            <a:rPr lang="sr-Latn-RS" sz="1100" dirty="0">
                              <a:solidFill>
                                <a:srgbClr val="0070C0"/>
                              </a:solidFill>
                            </a:rPr>
                            <a:t>B</a:t>
                          </a:r>
                          <a:endParaRPr lang="en-US" sz="11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sr-Latn-RS" sz="1100" dirty="0">
                              <a:solidFill>
                                <a:srgbClr val="0070C0"/>
                              </a:solidFill>
                            </a:rPr>
                            <a:t>1</a:t>
                          </a:r>
                          <a:endParaRPr lang="en-US" sz="11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843612639"/>
                      </a:ext>
                    </a:extLst>
                  </a:tr>
                  <a:tr h="279220">
                    <a:tc>
                      <a:txBody>
                        <a:bodyPr/>
                        <a:lstStyle/>
                        <a:p>
                          <a:r>
                            <a:rPr lang="sr-Latn-RS" sz="1100" dirty="0"/>
                            <a:t>C</a:t>
                          </a:r>
                          <a:endParaRPr lang="en-US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sr-Latn-RS" sz="1100" dirty="0"/>
                            <a:t>1,2</a:t>
                          </a:r>
                          <a:endParaRPr lang="en-US" sz="1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4260749862"/>
                      </a:ext>
                    </a:extLst>
                  </a:tr>
                  <a:tr h="279220">
                    <a:tc>
                      <a:txBody>
                        <a:bodyPr/>
                        <a:lstStyle/>
                        <a:p>
                          <a:r>
                            <a:rPr lang="sr-Latn-RS" sz="1100" dirty="0"/>
                            <a:t>D</a:t>
                          </a:r>
                          <a:endParaRPr lang="en-US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sr-Latn-RS" sz="1100" dirty="0"/>
                            <a:t>3</a:t>
                          </a:r>
                          <a:endParaRPr lang="en-US" sz="1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59476028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xmlns="" Requires="a14">
          <p:graphicFrame>
            <p:nvGraphicFramePr>
              <p:cNvPr id="12" name="Table 12">
                <a:extLst>
                  <a:ext uri="{FF2B5EF4-FFF2-40B4-BE49-F238E27FC236}">
                    <a16:creationId xmlns:a16="http://schemas.microsoft.com/office/drawing/2014/main" id="{8204C60F-4284-4B30-B197-DEFD01947F8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93325575"/>
                  </p:ext>
                </p:extLst>
              </p:nvPr>
            </p:nvGraphicFramePr>
            <p:xfrm>
              <a:off x="3463636" y="3063967"/>
              <a:ext cx="1505527" cy="351517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60300">
                      <a:extLst>
                        <a:ext uri="{9D8B030D-6E8A-4147-A177-3AD203B41FA5}">
                          <a16:colId xmlns:a16="http://schemas.microsoft.com/office/drawing/2014/main" val="610099556"/>
                        </a:ext>
                      </a:extLst>
                    </a:gridCol>
                    <a:gridCol w="645227">
                      <a:extLst>
                        <a:ext uri="{9D8B030D-6E8A-4147-A177-3AD203B41FA5}">
                          <a16:colId xmlns:a16="http://schemas.microsoft.com/office/drawing/2014/main" val="1137187786"/>
                        </a:ext>
                      </a:extLst>
                    </a:gridCol>
                  </a:tblGrid>
                  <a:tr h="19521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RS" sz="1050" dirty="0">
                              <a:solidFill>
                                <a:schemeClr val="bg1"/>
                              </a:solidFill>
                            </a:rPr>
                            <a:t>Starost</a:t>
                          </a:r>
                          <a:endParaRPr lang="en-US" sz="9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sr-Latn-RS" sz="1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sr-Latn-RS" sz="1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sSub>
                                    <m:sSubPr>
                                      <m:ctrlPr>
                                        <a:rPr lang="sr-Latn-RS" sz="1400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RS" sz="1400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𝛽</m:t>
                                      </m:r>
                                    </m:e>
                                    <m:sub>
                                      <m:r>
                                        <a:rPr lang="sr-Latn-RS" sz="1400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sup>
                              </m:sSup>
                            </m:oMath>
                          </a14:m>
                          <a:r>
                            <a:rPr lang="sr-Latn-RS" sz="1400" dirty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  <a:endParaRPr lang="en-US" sz="9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30276037"/>
                      </a:ext>
                    </a:extLst>
                  </a:tr>
                  <a:tr h="195217">
                    <a:tc>
                      <a:txBody>
                        <a:bodyPr/>
                        <a:lstStyle/>
                        <a:p>
                          <a:r>
                            <a:rPr lang="sr-Latn-RS" sz="900" dirty="0"/>
                            <a:t>18-20</a:t>
                          </a:r>
                          <a:endParaRPr lang="en-US" sz="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sr-Latn-RS" sz="900" dirty="0"/>
                            <a:t>2,16</a:t>
                          </a:r>
                          <a:endParaRPr lang="en-US" sz="9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26990699"/>
                      </a:ext>
                    </a:extLst>
                  </a:tr>
                  <a:tr h="195217">
                    <a:tc>
                      <a:txBody>
                        <a:bodyPr/>
                        <a:lstStyle/>
                        <a:p>
                          <a:r>
                            <a:rPr lang="sr-Latn-RS" sz="900" dirty="0"/>
                            <a:t>21-24</a:t>
                          </a:r>
                          <a:endParaRPr lang="en-US" sz="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sr-Latn-RS" sz="900" dirty="0"/>
                            <a:t>1,47</a:t>
                          </a:r>
                          <a:endParaRPr lang="en-US" sz="9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7726102"/>
                      </a:ext>
                    </a:extLst>
                  </a:tr>
                  <a:tr h="195217">
                    <a:tc>
                      <a:txBody>
                        <a:bodyPr/>
                        <a:lstStyle/>
                        <a:p>
                          <a:r>
                            <a:rPr lang="sr-Latn-RS" sz="900" dirty="0"/>
                            <a:t>25-29</a:t>
                          </a:r>
                          <a:endParaRPr lang="en-US" sz="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sr-Latn-RS" sz="900" dirty="0"/>
                            <a:t>1,09</a:t>
                          </a:r>
                          <a:endParaRPr lang="en-US" sz="9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96538255"/>
                      </a:ext>
                    </a:extLst>
                  </a:tr>
                  <a:tr h="195217">
                    <a:tc>
                      <a:txBody>
                        <a:bodyPr/>
                        <a:lstStyle/>
                        <a:p>
                          <a:r>
                            <a:rPr lang="sr-Latn-RS" sz="900" dirty="0"/>
                            <a:t>30-34</a:t>
                          </a:r>
                          <a:endParaRPr lang="en-US" sz="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sr-Latn-RS" sz="900" dirty="0"/>
                            <a:t>0,99</a:t>
                          </a:r>
                          <a:endParaRPr lang="en-US" sz="9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47793040"/>
                      </a:ext>
                    </a:extLst>
                  </a:tr>
                  <a:tr h="195217">
                    <a:tc>
                      <a:txBody>
                        <a:bodyPr/>
                        <a:lstStyle/>
                        <a:p>
                          <a:r>
                            <a:rPr lang="sr-Latn-RS" sz="900" dirty="0"/>
                            <a:t>35-39</a:t>
                          </a:r>
                          <a:endParaRPr lang="en-US" sz="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sr-Latn-RS" sz="900" dirty="0"/>
                            <a:t>0,83</a:t>
                          </a:r>
                          <a:endParaRPr lang="en-US" sz="9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37892756"/>
                      </a:ext>
                    </a:extLst>
                  </a:tr>
                  <a:tr h="195217">
                    <a:tc>
                      <a:txBody>
                        <a:bodyPr/>
                        <a:lstStyle/>
                        <a:p>
                          <a:r>
                            <a:rPr lang="sr-Latn-RS" sz="900" dirty="0"/>
                            <a:t>40-44</a:t>
                          </a:r>
                          <a:endParaRPr lang="en-US" sz="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sr-Latn-RS" sz="900" dirty="0"/>
                            <a:t>0,91</a:t>
                          </a:r>
                          <a:endParaRPr lang="en-US" sz="9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32701304"/>
                      </a:ext>
                    </a:extLst>
                  </a:tr>
                  <a:tr h="195217">
                    <a:tc>
                      <a:txBody>
                        <a:bodyPr/>
                        <a:lstStyle/>
                        <a:p>
                          <a:r>
                            <a:rPr lang="sr-Latn-RS" sz="900" dirty="0"/>
                            <a:t>45-49</a:t>
                          </a:r>
                          <a:endParaRPr lang="en-US" sz="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sr-Latn-RS" sz="900" dirty="0"/>
                            <a:t>0,90</a:t>
                          </a:r>
                          <a:endParaRPr lang="en-US" sz="9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70158661"/>
                      </a:ext>
                    </a:extLst>
                  </a:tr>
                  <a:tr h="195217">
                    <a:tc>
                      <a:txBody>
                        <a:bodyPr/>
                        <a:lstStyle/>
                        <a:p>
                          <a:r>
                            <a:rPr lang="sr-Latn-RS" sz="900" dirty="0">
                              <a:solidFill>
                                <a:srgbClr val="0070C0"/>
                              </a:solidFill>
                            </a:rPr>
                            <a:t>50-54</a:t>
                          </a:r>
                          <a:endParaRPr lang="en-US" sz="9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sr-Latn-RS" sz="900" dirty="0">
                              <a:solidFill>
                                <a:srgbClr val="0070C0"/>
                              </a:solidFill>
                            </a:rPr>
                            <a:t>1</a:t>
                          </a:r>
                          <a:endParaRPr lang="en-US" sz="9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99886693"/>
                      </a:ext>
                    </a:extLst>
                  </a:tr>
                  <a:tr h="195217">
                    <a:tc>
                      <a:txBody>
                        <a:bodyPr/>
                        <a:lstStyle/>
                        <a:p>
                          <a:r>
                            <a:rPr lang="sr-Latn-RS" sz="900" dirty="0"/>
                            <a:t>55-59</a:t>
                          </a:r>
                          <a:endParaRPr lang="en-US" sz="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sr-Latn-RS" sz="900" dirty="0"/>
                            <a:t>0,96</a:t>
                          </a:r>
                          <a:endParaRPr lang="en-US" sz="9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25608927"/>
                      </a:ext>
                    </a:extLst>
                  </a:tr>
                  <a:tr h="195217">
                    <a:tc>
                      <a:txBody>
                        <a:bodyPr/>
                        <a:lstStyle/>
                        <a:p>
                          <a:r>
                            <a:rPr lang="sr-Latn-RS" sz="900" dirty="0"/>
                            <a:t>60-64</a:t>
                          </a:r>
                          <a:endParaRPr lang="en-US" sz="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sr-Latn-RS" sz="900" dirty="0"/>
                            <a:t>0,90</a:t>
                          </a:r>
                          <a:endParaRPr lang="en-US" sz="9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12365869"/>
                      </a:ext>
                    </a:extLst>
                  </a:tr>
                  <a:tr h="195217">
                    <a:tc>
                      <a:txBody>
                        <a:bodyPr/>
                        <a:lstStyle/>
                        <a:p>
                          <a:r>
                            <a:rPr lang="sr-Latn-RS" sz="900" dirty="0"/>
                            <a:t>65-69</a:t>
                          </a:r>
                          <a:endParaRPr lang="en-US" sz="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sr-Latn-RS" sz="900" dirty="0"/>
                            <a:t>0,94</a:t>
                          </a:r>
                          <a:endParaRPr lang="en-US" sz="9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74802492"/>
                      </a:ext>
                    </a:extLst>
                  </a:tr>
                  <a:tr h="195217">
                    <a:tc>
                      <a:txBody>
                        <a:bodyPr/>
                        <a:lstStyle/>
                        <a:p>
                          <a:r>
                            <a:rPr lang="sr-Latn-RS" sz="900" dirty="0"/>
                            <a:t>70-74</a:t>
                          </a:r>
                          <a:endParaRPr lang="en-US" sz="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sr-Latn-RS" sz="900" dirty="0"/>
                            <a:t>1,1</a:t>
                          </a:r>
                          <a:endParaRPr lang="en-US" sz="9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47058934"/>
                      </a:ext>
                    </a:extLst>
                  </a:tr>
                  <a:tr h="195217">
                    <a:tc>
                      <a:txBody>
                        <a:bodyPr/>
                        <a:lstStyle/>
                        <a:p>
                          <a:r>
                            <a:rPr lang="sr-Latn-RS" sz="900" dirty="0"/>
                            <a:t>75-79</a:t>
                          </a:r>
                          <a:endParaRPr lang="en-US" sz="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sr-Latn-RS" sz="900" dirty="0"/>
                            <a:t>1,45</a:t>
                          </a:r>
                          <a:endParaRPr lang="en-US" sz="9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39592976"/>
                      </a:ext>
                    </a:extLst>
                  </a:tr>
                  <a:tr h="195217">
                    <a:tc>
                      <a:txBody>
                        <a:bodyPr/>
                        <a:lstStyle/>
                        <a:p>
                          <a:r>
                            <a:rPr lang="sr-Latn-RS" sz="900" dirty="0"/>
                            <a:t>80+</a:t>
                          </a:r>
                          <a:endParaRPr lang="en-US" sz="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sr-Latn-RS" sz="900" dirty="0"/>
                            <a:t>1,81</a:t>
                          </a:r>
                          <a:endParaRPr lang="en-US" sz="9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13519838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2" name="Table 1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8204C60F-4284-4B30-B197-DEFD01947F8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xmlns="" xmlns:a14="http://schemas.microsoft.com/office/drawing/2010/main" val="2193325575"/>
                  </p:ext>
                </p:extLst>
              </p:nvPr>
            </p:nvGraphicFramePr>
            <p:xfrm>
              <a:off x="3463636" y="3063967"/>
              <a:ext cx="1505527" cy="35661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6030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610099556"/>
                        </a:ext>
                      </a:extLst>
                    </a:gridCol>
                    <a:gridCol w="645227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1137187786"/>
                        </a:ext>
                      </a:extLst>
                    </a:gridCol>
                  </a:tblGrid>
                  <a:tr h="31477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RS" sz="1050" dirty="0">
                              <a:solidFill>
                                <a:schemeClr val="bg1"/>
                              </a:solidFill>
                            </a:rPr>
                            <a:t>Starost</a:t>
                          </a:r>
                          <a:endParaRPr lang="en-US" sz="9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1"/>
                          <a:stretch>
                            <a:fillRect l="-134906" t="-1923" r="-3774" b="-101730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4130276037"/>
                      </a:ext>
                    </a:extLst>
                  </a:tr>
                  <a:tr h="228600">
                    <a:tc>
                      <a:txBody>
                        <a:bodyPr/>
                        <a:lstStyle/>
                        <a:p>
                          <a:r>
                            <a:rPr lang="sr-Latn-RS" sz="900" dirty="0"/>
                            <a:t>18-20</a:t>
                          </a:r>
                          <a:endParaRPr lang="en-US" sz="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sr-Latn-RS" sz="900" dirty="0"/>
                            <a:t>2,16</a:t>
                          </a:r>
                          <a:endParaRPr lang="en-US" sz="9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926990699"/>
                      </a:ext>
                    </a:extLst>
                  </a:tr>
                  <a:tr h="228600">
                    <a:tc>
                      <a:txBody>
                        <a:bodyPr/>
                        <a:lstStyle/>
                        <a:p>
                          <a:r>
                            <a:rPr lang="sr-Latn-RS" sz="900" dirty="0"/>
                            <a:t>21-24</a:t>
                          </a:r>
                          <a:endParaRPr lang="en-US" sz="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sr-Latn-RS" sz="900" dirty="0"/>
                            <a:t>1,47</a:t>
                          </a:r>
                          <a:endParaRPr lang="en-US" sz="9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217726102"/>
                      </a:ext>
                    </a:extLst>
                  </a:tr>
                  <a:tr h="228600">
                    <a:tc>
                      <a:txBody>
                        <a:bodyPr/>
                        <a:lstStyle/>
                        <a:p>
                          <a:r>
                            <a:rPr lang="sr-Latn-RS" sz="900" dirty="0"/>
                            <a:t>25-29</a:t>
                          </a:r>
                          <a:endParaRPr lang="en-US" sz="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sr-Latn-RS" sz="900" dirty="0"/>
                            <a:t>1,09</a:t>
                          </a:r>
                          <a:endParaRPr lang="en-US" sz="9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2496538255"/>
                      </a:ext>
                    </a:extLst>
                  </a:tr>
                  <a:tr h="228600">
                    <a:tc>
                      <a:txBody>
                        <a:bodyPr/>
                        <a:lstStyle/>
                        <a:p>
                          <a:r>
                            <a:rPr lang="sr-Latn-RS" sz="900" dirty="0"/>
                            <a:t>30-34</a:t>
                          </a:r>
                          <a:endParaRPr lang="en-US" sz="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sr-Latn-RS" sz="900" dirty="0"/>
                            <a:t>0,99</a:t>
                          </a:r>
                          <a:endParaRPr lang="en-US" sz="9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2647793040"/>
                      </a:ext>
                    </a:extLst>
                  </a:tr>
                  <a:tr h="228600">
                    <a:tc>
                      <a:txBody>
                        <a:bodyPr/>
                        <a:lstStyle/>
                        <a:p>
                          <a:r>
                            <a:rPr lang="sr-Latn-RS" sz="900" dirty="0"/>
                            <a:t>35-39</a:t>
                          </a:r>
                          <a:endParaRPr lang="en-US" sz="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sr-Latn-RS" sz="900" dirty="0"/>
                            <a:t>0,83</a:t>
                          </a:r>
                          <a:endParaRPr lang="en-US" sz="9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2737892756"/>
                      </a:ext>
                    </a:extLst>
                  </a:tr>
                  <a:tr h="228600">
                    <a:tc>
                      <a:txBody>
                        <a:bodyPr/>
                        <a:lstStyle/>
                        <a:p>
                          <a:r>
                            <a:rPr lang="sr-Latn-RS" sz="900" dirty="0"/>
                            <a:t>40-44</a:t>
                          </a:r>
                          <a:endParaRPr lang="en-US" sz="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sr-Latn-RS" sz="900" dirty="0"/>
                            <a:t>0,91</a:t>
                          </a:r>
                          <a:endParaRPr lang="en-US" sz="9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2532701304"/>
                      </a:ext>
                    </a:extLst>
                  </a:tr>
                  <a:tr h="228600">
                    <a:tc>
                      <a:txBody>
                        <a:bodyPr/>
                        <a:lstStyle/>
                        <a:p>
                          <a:r>
                            <a:rPr lang="sr-Latn-RS" sz="900" dirty="0"/>
                            <a:t>45-49</a:t>
                          </a:r>
                          <a:endParaRPr lang="en-US" sz="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sr-Latn-RS" sz="900" dirty="0"/>
                            <a:t>0,90</a:t>
                          </a:r>
                          <a:endParaRPr lang="en-US" sz="9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3770158661"/>
                      </a:ext>
                    </a:extLst>
                  </a:tr>
                  <a:tr h="228600">
                    <a:tc>
                      <a:txBody>
                        <a:bodyPr/>
                        <a:lstStyle/>
                        <a:p>
                          <a:r>
                            <a:rPr lang="sr-Latn-RS" sz="900" dirty="0">
                              <a:solidFill>
                                <a:srgbClr val="0070C0"/>
                              </a:solidFill>
                            </a:rPr>
                            <a:t>50-54</a:t>
                          </a:r>
                          <a:endParaRPr lang="en-US" sz="9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sr-Latn-RS" sz="900" dirty="0">
                              <a:solidFill>
                                <a:srgbClr val="0070C0"/>
                              </a:solidFill>
                            </a:rPr>
                            <a:t>1</a:t>
                          </a:r>
                          <a:endParaRPr lang="en-US" sz="9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3399886693"/>
                      </a:ext>
                    </a:extLst>
                  </a:tr>
                  <a:tr h="228600">
                    <a:tc>
                      <a:txBody>
                        <a:bodyPr/>
                        <a:lstStyle/>
                        <a:p>
                          <a:r>
                            <a:rPr lang="sr-Latn-RS" sz="900" dirty="0"/>
                            <a:t>55-59</a:t>
                          </a:r>
                          <a:endParaRPr lang="en-US" sz="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sr-Latn-RS" sz="900" dirty="0"/>
                            <a:t>0,96</a:t>
                          </a:r>
                          <a:endParaRPr lang="en-US" sz="9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3325608927"/>
                      </a:ext>
                    </a:extLst>
                  </a:tr>
                  <a:tr h="228600">
                    <a:tc>
                      <a:txBody>
                        <a:bodyPr/>
                        <a:lstStyle/>
                        <a:p>
                          <a:r>
                            <a:rPr lang="sr-Latn-RS" sz="900" dirty="0"/>
                            <a:t>60-64</a:t>
                          </a:r>
                          <a:endParaRPr lang="en-US" sz="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sr-Latn-RS" sz="900" dirty="0"/>
                            <a:t>0,90</a:t>
                          </a:r>
                          <a:endParaRPr lang="en-US" sz="9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812365869"/>
                      </a:ext>
                    </a:extLst>
                  </a:tr>
                  <a:tr h="228600">
                    <a:tc>
                      <a:txBody>
                        <a:bodyPr/>
                        <a:lstStyle/>
                        <a:p>
                          <a:r>
                            <a:rPr lang="sr-Latn-RS" sz="900" dirty="0"/>
                            <a:t>65-69</a:t>
                          </a:r>
                          <a:endParaRPr lang="en-US" sz="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sr-Latn-RS" sz="900" dirty="0"/>
                            <a:t>0,94</a:t>
                          </a:r>
                          <a:endParaRPr lang="en-US" sz="9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274802492"/>
                      </a:ext>
                    </a:extLst>
                  </a:tr>
                  <a:tr h="228600">
                    <a:tc>
                      <a:txBody>
                        <a:bodyPr/>
                        <a:lstStyle/>
                        <a:p>
                          <a:r>
                            <a:rPr lang="sr-Latn-RS" sz="900" dirty="0"/>
                            <a:t>70-74</a:t>
                          </a:r>
                          <a:endParaRPr lang="en-US" sz="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sr-Latn-RS" sz="900" dirty="0"/>
                            <a:t>1,1</a:t>
                          </a:r>
                          <a:endParaRPr lang="en-US" sz="9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847058934"/>
                      </a:ext>
                    </a:extLst>
                  </a:tr>
                  <a:tr h="228600">
                    <a:tc>
                      <a:txBody>
                        <a:bodyPr/>
                        <a:lstStyle/>
                        <a:p>
                          <a:r>
                            <a:rPr lang="sr-Latn-RS" sz="900" dirty="0"/>
                            <a:t>75-79</a:t>
                          </a:r>
                          <a:endParaRPr lang="en-US" sz="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sr-Latn-RS" sz="900" dirty="0"/>
                            <a:t>1,45</a:t>
                          </a:r>
                          <a:endParaRPr lang="en-US" sz="9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839592976"/>
                      </a:ext>
                    </a:extLst>
                  </a:tr>
                  <a:tr h="228600">
                    <a:tc>
                      <a:txBody>
                        <a:bodyPr/>
                        <a:lstStyle/>
                        <a:p>
                          <a:r>
                            <a:rPr lang="sr-Latn-RS" sz="900" dirty="0"/>
                            <a:t>80+</a:t>
                          </a:r>
                          <a:endParaRPr lang="en-US" sz="9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sr-Latn-RS" sz="900" dirty="0"/>
                            <a:t>1,81</a:t>
                          </a:r>
                          <a:endParaRPr lang="en-US" sz="9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391351983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3" name="Title 1">
            <a:extLst>
              <a:ext uri="{FF2B5EF4-FFF2-40B4-BE49-F238E27FC236}">
                <a16:creationId xmlns:a16="http://schemas.microsoft.com/office/drawing/2014/main" xmlns="" id="{3C04D9ED-C893-4DAA-A311-506C27603109}"/>
              </a:ext>
            </a:extLst>
          </p:cNvPr>
          <p:cNvSpPr txBox="1">
            <a:spLocks/>
          </p:cNvSpPr>
          <p:nvPr/>
        </p:nvSpPr>
        <p:spPr>
          <a:xfrm>
            <a:off x="5548837" y="3063967"/>
            <a:ext cx="4150637" cy="143641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sz="1600" dirty="0">
                <a:solidFill>
                  <a:schemeClr val="bg1"/>
                </a:solidFill>
              </a:rPr>
              <a:t>Očekivana frekvencija za muškarca starog 35 godina koji je ugovorio osiguranje u filijali C bi bila jednaka:</a:t>
            </a:r>
          </a:p>
          <a:p>
            <a:endParaRPr lang="sr-Latn-RS" sz="1600" dirty="0">
              <a:solidFill>
                <a:schemeClr val="bg1"/>
              </a:solidFill>
            </a:endParaRPr>
          </a:p>
          <a:p>
            <a:endParaRPr lang="sr-Latn-RS" sz="1600" dirty="0">
              <a:solidFill>
                <a:schemeClr val="bg1"/>
              </a:solidFill>
            </a:endParaRPr>
          </a:p>
          <a:p>
            <a:r>
              <a:rPr lang="sr-Latn-RS" sz="1600" dirty="0">
                <a:solidFill>
                  <a:schemeClr val="bg1"/>
                </a:solidFill>
              </a:rPr>
              <a:t>      0,25643 * 1 * 0,83 * 1,2 = 0,25361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xmlns="" id="{6E2D137C-461B-42CF-BD7D-7999D1DA82CF}"/>
              </a:ext>
            </a:extLst>
          </p:cNvPr>
          <p:cNvSpPr txBox="1">
            <a:spLocks/>
          </p:cNvSpPr>
          <p:nvPr/>
        </p:nvSpPr>
        <p:spPr>
          <a:xfrm>
            <a:off x="1187980" y="278863"/>
            <a:ext cx="8128000" cy="46620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r-Latn-RS" sz="2800" dirty="0">
                <a:solidFill>
                  <a:schemeClr val="bg1"/>
                </a:solidFill>
              </a:rPr>
              <a:t>Multiplikativni GLM za frekvenciju šteta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65506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37FDBE-CEB3-4BC9-877F-7EFB0D66B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13" y="434883"/>
            <a:ext cx="6607510" cy="539404"/>
          </a:xfrm>
        </p:spPr>
        <p:txBody>
          <a:bodyPr>
            <a:noAutofit/>
          </a:bodyPr>
          <a:lstStyle/>
          <a:p>
            <a:r>
              <a:rPr lang="sr-Latn-RS" sz="2700" dirty="0">
                <a:solidFill>
                  <a:schemeClr val="bg1"/>
                </a:solidFill>
              </a:rPr>
              <a:t>Treniranje i testiranje modela, predikcije</a:t>
            </a:r>
            <a:endParaRPr lang="en-US" sz="2700"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71BC85FA-D5C8-417C-BA1B-AC0BE1E116C8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505767" y="6118514"/>
            <a:ext cx="485775" cy="495300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82952611-1145-4ACE-8CE3-6360E8DD3B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415" y="1590513"/>
            <a:ext cx="3817108" cy="4293200"/>
          </a:xfrm>
        </p:spPr>
        <p:txBody>
          <a:bodyPr>
            <a:normAutofit lnSpcReduction="10000"/>
          </a:bodyPr>
          <a:lstStyle/>
          <a:p>
            <a:r>
              <a:rPr lang="sr-Latn-RS" sz="1600" dirty="0">
                <a:solidFill>
                  <a:schemeClr val="bg2"/>
                </a:solidFill>
                <a:latin typeface="Century" panose="02040604050505020304" pitchFamily="18" charset="0"/>
              </a:rPr>
              <a:t>- podela baze podataka ne trening i test deo</a:t>
            </a:r>
          </a:p>
          <a:p>
            <a:r>
              <a:rPr lang="sr-Latn-RS" sz="1600" dirty="0">
                <a:solidFill>
                  <a:schemeClr val="bg2"/>
                </a:solidFill>
                <a:latin typeface="Century" panose="02040604050505020304" pitchFamily="18" charset="0"/>
              </a:rPr>
              <a:t>- model se generiše (trenira) na osnovu trening dela baze podataka, dok se test deo baze podataka koristi za testiranje predviđenog i stvarnog iznosa posmatranog parametra, podela se obično vrši u procentu 80(trening):20(test) na osnovu generisanih slučajnih brojeva</a:t>
            </a:r>
          </a:p>
          <a:p>
            <a:r>
              <a:rPr lang="sr-Latn-RS" sz="1600" dirty="0">
                <a:solidFill>
                  <a:schemeClr val="bg2"/>
                </a:solidFill>
                <a:latin typeface="Century" panose="02040604050505020304" pitchFamily="18" charset="0"/>
              </a:rPr>
              <a:t>- predikcije se vrše kroz software R na osnovu sledećeg koda:</a:t>
            </a:r>
          </a:p>
          <a:p>
            <a:r>
              <a:rPr lang="sr-Latn-RS" sz="1600" dirty="0">
                <a:solidFill>
                  <a:schemeClr val="bg2"/>
                </a:solidFill>
                <a:latin typeface="Century" panose="02040604050505020304" pitchFamily="18" charset="0"/>
              </a:rPr>
              <a:t>predict(GLM_AnalysisRiskPremium, DataRiskPremium_test, type="response")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xmlns="" id="{71461A46-D537-4F0F-B1BA-688ED49EC9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8557694"/>
              </p:ext>
            </p:extLst>
          </p:nvPr>
        </p:nvGraphicFramePr>
        <p:xfrm>
          <a:off x="4870173" y="1590513"/>
          <a:ext cx="5218045" cy="36196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4097">
                  <a:extLst>
                    <a:ext uri="{9D8B030D-6E8A-4147-A177-3AD203B41FA5}">
                      <a16:colId xmlns:a16="http://schemas.microsoft.com/office/drawing/2014/main" xmlns="" val="596453653"/>
                    </a:ext>
                  </a:extLst>
                </a:gridCol>
                <a:gridCol w="1341782">
                  <a:extLst>
                    <a:ext uri="{9D8B030D-6E8A-4147-A177-3AD203B41FA5}">
                      <a16:colId xmlns:a16="http://schemas.microsoft.com/office/drawing/2014/main" xmlns="" val="3355398653"/>
                    </a:ext>
                  </a:extLst>
                </a:gridCol>
                <a:gridCol w="1479116">
                  <a:extLst>
                    <a:ext uri="{9D8B030D-6E8A-4147-A177-3AD203B41FA5}">
                      <a16:colId xmlns:a16="http://schemas.microsoft.com/office/drawing/2014/main" xmlns="" val="987228452"/>
                    </a:ext>
                  </a:extLst>
                </a:gridCol>
                <a:gridCol w="1433050">
                  <a:extLst>
                    <a:ext uri="{9D8B030D-6E8A-4147-A177-3AD203B41FA5}">
                      <a16:colId xmlns:a16="http://schemas.microsoft.com/office/drawing/2014/main" xmlns="" val="1040264883"/>
                    </a:ext>
                  </a:extLst>
                </a:gridCol>
              </a:tblGrid>
              <a:tr h="7754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iteracija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modela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stvarna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vrednost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sr-Latn-R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š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teta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predviđena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vrednost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šteta</a:t>
                      </a:r>
                      <a:r>
                        <a:rPr lang="sr-Latn-R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- Tweedie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predviđena</a:t>
                      </a:r>
                      <a:r>
                        <a:rPr lang="en-U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vrednost</a:t>
                      </a:r>
                      <a:r>
                        <a:rPr lang="en-U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šteta</a:t>
                      </a:r>
                      <a:r>
                        <a:rPr lang="sr-Latn-R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frekvencija*iznos</a:t>
                      </a:r>
                      <a:endParaRPr lang="en-U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44102238"/>
                  </a:ext>
                </a:extLst>
              </a:tr>
              <a:tr h="2844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96.748.833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102.777.868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103.191.130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501971829"/>
                  </a:ext>
                </a:extLst>
              </a:tr>
              <a:tr h="2844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106.597.839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103.695.874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104.979.997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491697679"/>
                  </a:ext>
                </a:extLst>
              </a:tr>
              <a:tr h="2844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101.032.770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102.795.548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103.140.561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966720859"/>
                  </a:ext>
                </a:extLst>
              </a:tr>
              <a:tr h="2844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110.357.195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100.042.068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100.539.084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677718892"/>
                  </a:ext>
                </a:extLst>
              </a:tr>
              <a:tr h="2844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100.055.259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103.856.814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103.887.829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069063018"/>
                  </a:ext>
                </a:extLst>
              </a:tr>
              <a:tr h="2844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112.027.207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101.416.157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101.691.577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531798790"/>
                  </a:ext>
                </a:extLst>
              </a:tr>
              <a:tr h="2844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96.616.787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105.338.246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106.136.526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483508715"/>
                  </a:ext>
                </a:extLst>
              </a:tr>
              <a:tr h="2844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107.561.819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104.713.203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104.254.312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198864015"/>
                  </a:ext>
                </a:extLst>
              </a:tr>
              <a:tr h="2844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108.446.578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102.770.695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103.411.529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881714933"/>
                  </a:ext>
                </a:extLst>
              </a:tr>
              <a:tr h="2844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95.357.193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106.509.165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106.405.740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5554092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251878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View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View">
      <a:maj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NASLOVNI">
  <a:themeElements>
    <a:clrScheme name="TRIGLAV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FFFF"/>
      </a:accent1>
      <a:accent2>
        <a:srgbClr val="FF0000"/>
      </a:accent2>
      <a:accent3>
        <a:srgbClr val="B4B4B4"/>
      </a:accent3>
      <a:accent4>
        <a:srgbClr val="B40000"/>
      </a:accent4>
      <a:accent5>
        <a:srgbClr val="787878"/>
      </a:accent5>
      <a:accent6>
        <a:srgbClr val="780000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TRIGLAV">
    <a:dk1>
      <a:srgbClr val="000000"/>
    </a:dk1>
    <a:lt1>
      <a:srgbClr val="FFFFFF"/>
    </a:lt1>
    <a:dk2>
      <a:srgbClr val="000000"/>
    </a:dk2>
    <a:lt2>
      <a:srgbClr val="FFFFFF"/>
    </a:lt2>
    <a:accent1>
      <a:srgbClr val="FFFFFF"/>
    </a:accent1>
    <a:accent2>
      <a:srgbClr val="FF0000"/>
    </a:accent2>
    <a:accent3>
      <a:srgbClr val="B4B4B4"/>
    </a:accent3>
    <a:accent4>
      <a:srgbClr val="B40000"/>
    </a:accent4>
    <a:accent5>
      <a:srgbClr val="787878"/>
    </a:accent5>
    <a:accent6>
      <a:srgbClr val="780000"/>
    </a:accent6>
    <a:hlink>
      <a:srgbClr val="009999"/>
    </a:hlink>
    <a:folHlink>
      <a:srgbClr val="99CC00"/>
    </a:folHlink>
  </a:clrScheme>
</a:themeOverride>
</file>

<file path=ppt/theme/themeOverride10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1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3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4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5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6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7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8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9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655</TotalTime>
  <Words>580</Words>
  <Application>Microsoft Office PowerPoint</Application>
  <PresentationFormat>Custom</PresentationFormat>
  <Paragraphs>225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View</vt:lpstr>
      <vt:lpstr>NASLOVNI</vt:lpstr>
      <vt:lpstr>Generalizovani linearni modeli i primena u određivanju premije osiguranja</vt:lpstr>
      <vt:lpstr>Sadržaj rada</vt:lpstr>
      <vt:lpstr>Linearni model            /          Generalizovani linearni model</vt:lpstr>
      <vt:lpstr>Šta je Generalizovani linearni model u pogledu premije osiguranja?</vt:lpstr>
      <vt:lpstr>Struktura Generalizovanog linearnog modela</vt:lpstr>
      <vt:lpstr>Generalizovani linearni modela za frekvenciju šteta</vt:lpstr>
      <vt:lpstr>Podaci o polisama</vt:lpstr>
      <vt:lpstr> </vt:lpstr>
      <vt:lpstr>Treniranje i testiranje modela, predikcije</vt:lpstr>
      <vt:lpstr>Slide 10</vt:lpstr>
      <vt:lpstr>Hvala na pažnji!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Generalizovani linearni modeli i primena u određivanju premije osiguranja</dc:title>
  <dc:creator>Petar Jovanović</dc:creator>
  <cp:lastModifiedBy>Marija</cp:lastModifiedBy>
  <cp:revision>41</cp:revision>
  <dcterms:created xsi:type="dcterms:W3CDTF">2022-03-28T12:51:19Z</dcterms:created>
  <dcterms:modified xsi:type="dcterms:W3CDTF">2022-06-01T20:42:57Z</dcterms:modified>
</cp:coreProperties>
</file>