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505" r:id="rId4"/>
  </p:sldMasterIdLst>
  <p:notesMasterIdLst>
    <p:notesMasterId r:id="rId14"/>
  </p:notesMasterIdLst>
  <p:handoutMasterIdLst>
    <p:handoutMasterId r:id="rId15"/>
  </p:handoutMasterIdLst>
  <p:sldIdLst>
    <p:sldId id="265" r:id="rId5"/>
    <p:sldId id="330" r:id="rId6"/>
    <p:sldId id="309" r:id="rId7"/>
    <p:sldId id="334" r:id="rId8"/>
    <p:sldId id="335" r:id="rId9"/>
    <p:sldId id="337" r:id="rId10"/>
    <p:sldId id="338" r:id="rId11"/>
    <p:sldId id="340" r:id="rId12"/>
    <p:sldId id="329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86168" autoAdjust="0"/>
  </p:normalViewPr>
  <p:slideViewPr>
    <p:cSldViewPr snapToGrid="0">
      <p:cViewPr varScale="1">
        <p:scale>
          <a:sx n="142" d="100"/>
          <a:sy n="142" d="100"/>
        </p:scale>
        <p:origin x="948" y="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6F786D-919B-4EF5-BD44-C01ABFF51C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3CE706-A491-407B-8A3C-1E1B38E3BE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A0F81-FBC8-4AE5-8CBE-265D82D4F40A}" type="datetimeFigureOut">
              <a:rPr lang="en-US" smtClean="0"/>
              <a:t>07.06.2022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EB2EC7-06AC-483D-9F0F-8513034635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65677-A8C6-4167-BD6B-72F4BE86DE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9346E-4525-4E9D-8817-A0F329044F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88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2931C-6CBC-4F64-81B6-81620EA33E74}" type="datetimeFigureOut">
              <a:rPr lang="en-US" smtClean="0"/>
              <a:t>07.06.2022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80B81-AA4E-4B75-A7A4-FD12E7A9A8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89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80B81-AA4E-4B75-A7A4-FD12E7A9A8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39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r-Latn-ME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051E4D-7E57-413A-8720-4F166BDFA2F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13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80B81-AA4E-4B75-A7A4-FD12E7A9A81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38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80B81-AA4E-4B75-A7A4-FD12E7A9A8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113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80B81-AA4E-4B75-A7A4-FD12E7A9A8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56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180B81-AA4E-4B75-A7A4-FD12E7A9A8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142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0ACD8-C937-40E0-BFDC-B5CAD4836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80FC6-3B52-4D17-85B6-073AE7580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8F718-7CF1-49BA-90BE-AFE137176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07.06.2022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45F49-BC08-4BBC-8FBB-100885B2B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0CC62-5AB8-42C1-8BA7-BC28063B0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88393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E6659-09A5-428F-A49C-1E0FB9C36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29AE76-01B4-4890-BA77-A6C15A54A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4ABA8-1B4C-4652-B718-4A3D1DE00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07.06.2022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BBC0C-6D76-472D-B9E7-1B4480ED3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258B5-ECCC-405E-ADE9-F7A092088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43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F1F521-CFCB-4AF2-8F66-CC6D80282C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D3890A-A142-451A-B810-7E1308BFE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C23BF-150E-4830-A186-3043DE704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07.06.2022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678BA-3446-470F-9045-677B3FD59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0D52C-9779-4A9D-BA44-98339A1F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38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1EED-287D-B044-B13E-93334ABA9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717" y="262501"/>
            <a:ext cx="4413016" cy="1227598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>
            <a:lvl1pPr>
              <a:defRPr lang="en-US" sz="4800">
                <a:latin typeface="+mj-lt"/>
                <a:ea typeface="+mn-ea"/>
                <a:cs typeface="+mn-cs"/>
              </a:defRPr>
            </a:lvl1pPr>
          </a:lstStyle>
          <a:p>
            <a:pPr marL="0" lvl="0" algn="l">
              <a:lnSpc>
                <a:spcPct val="85000"/>
              </a:lnSpc>
              <a:spcBef>
                <a:spcPts val="200"/>
              </a:spcBef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4AD5E24-6241-E249-825D-7358AC3A26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3200" y="6443664"/>
            <a:ext cx="5418667" cy="261937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100" dirty="0" smtClean="0">
                <a:solidFill>
                  <a:schemeClr val="tx2"/>
                </a:solidFill>
                <a:latin typeface="+mn-lt"/>
                <a:cs typeface="Arial"/>
              </a:defRPr>
            </a:lvl1pPr>
          </a:lstStyle>
          <a:p>
            <a:pPr marL="0" lvl="0"/>
            <a:r>
              <a:rPr lang="en-US"/>
              <a:t>Click to edit Master text styles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D48FD26-8883-6644-B0FA-A6B92A90D7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0485" y="1660005"/>
            <a:ext cx="4413249" cy="38100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15D7372-204D-244C-AE20-13C0C616913D}"/>
              </a:ext>
            </a:extLst>
          </p:cNvPr>
          <p:cNvGrpSpPr/>
          <p:nvPr userDrawn="1"/>
        </p:nvGrpSpPr>
        <p:grpSpPr>
          <a:xfrm>
            <a:off x="5486400" y="1899057"/>
            <a:ext cx="4005302" cy="3878149"/>
            <a:chOff x="2133600" y="914400"/>
            <a:chExt cx="4800600" cy="46482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8F3A33D-4427-F740-882A-2287D2C2E03A}"/>
                </a:ext>
              </a:extLst>
            </p:cNvPr>
            <p:cNvSpPr/>
            <p:nvPr/>
          </p:nvSpPr>
          <p:spPr bwMode="auto">
            <a:xfrm>
              <a:off x="3733800" y="1600200"/>
              <a:ext cx="2133600" cy="2133600"/>
            </a:xfrm>
            <a:prstGeom prst="ellipse">
              <a:avLst/>
            </a:prstGeom>
            <a:solidFill>
              <a:schemeClr val="accent3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+mn-lt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E152306-EB00-E241-B70A-4AA581A8850A}"/>
                </a:ext>
              </a:extLst>
            </p:cNvPr>
            <p:cNvSpPr/>
            <p:nvPr/>
          </p:nvSpPr>
          <p:spPr bwMode="auto">
            <a:xfrm>
              <a:off x="4800600" y="3276600"/>
              <a:ext cx="2133600" cy="2133600"/>
            </a:xfrm>
            <a:prstGeom prst="ellipse">
              <a:avLst/>
            </a:prstGeom>
            <a:solidFill>
              <a:schemeClr val="accent5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+mn-lt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D8D2E04-E788-5143-9B3F-2AA643E73F3D}"/>
                </a:ext>
              </a:extLst>
            </p:cNvPr>
            <p:cNvSpPr/>
            <p:nvPr/>
          </p:nvSpPr>
          <p:spPr bwMode="auto">
            <a:xfrm>
              <a:off x="2514600" y="1676400"/>
              <a:ext cx="1371600" cy="1371600"/>
            </a:xfrm>
            <a:prstGeom prst="ellipse">
              <a:avLst/>
            </a:prstGeom>
            <a:solidFill>
              <a:schemeClr val="accent6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B0F0F10-D7D8-1640-9A0C-9565AAB0FEFE}"/>
                </a:ext>
              </a:extLst>
            </p:cNvPr>
            <p:cNvSpPr/>
            <p:nvPr/>
          </p:nvSpPr>
          <p:spPr bwMode="auto">
            <a:xfrm>
              <a:off x="2133600" y="2971800"/>
              <a:ext cx="1066800" cy="1066800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+mn-lt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CE101BB6-2D44-AE47-B636-34B1D3A0968C}"/>
                </a:ext>
              </a:extLst>
            </p:cNvPr>
            <p:cNvSpPr/>
            <p:nvPr/>
          </p:nvSpPr>
          <p:spPr bwMode="auto">
            <a:xfrm>
              <a:off x="5562600" y="1905000"/>
              <a:ext cx="1066800" cy="1066800"/>
            </a:xfrm>
            <a:prstGeom prst="ellipse">
              <a:avLst/>
            </a:prstGeom>
            <a:solidFill>
              <a:schemeClr val="accent4"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+mn-lt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37AEB84-A496-5C4C-B198-2DC87E4C7369}"/>
                </a:ext>
              </a:extLst>
            </p:cNvPr>
            <p:cNvSpPr/>
            <p:nvPr/>
          </p:nvSpPr>
          <p:spPr bwMode="auto">
            <a:xfrm>
              <a:off x="3733800" y="914400"/>
              <a:ext cx="1066800" cy="1066800"/>
            </a:xfrm>
            <a:prstGeom prst="ellipse">
              <a:avLst/>
            </a:prstGeom>
            <a:solidFill>
              <a:schemeClr val="accent6">
                <a:alpha val="3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+mn-lt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67DF15DD-D0E7-5B4B-A4A4-9AFEE1F0D51D}"/>
                </a:ext>
              </a:extLst>
            </p:cNvPr>
            <p:cNvSpPr/>
            <p:nvPr/>
          </p:nvSpPr>
          <p:spPr bwMode="auto">
            <a:xfrm>
              <a:off x="2209800" y="3429000"/>
              <a:ext cx="2133600" cy="21336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latin typeface="+mn-lt"/>
              </a:endParaRPr>
            </a:p>
          </p:txBody>
        </p:sp>
      </p:grpSp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D86FCA9C-66CC-E04D-B6F2-A3086978BEC9}"/>
              </a:ext>
            </a:extLst>
          </p:cNvPr>
          <p:cNvCxnSpPr/>
          <p:nvPr userDrawn="1"/>
        </p:nvCxnSpPr>
        <p:spPr bwMode="auto">
          <a:xfrm rot="5400000" flipH="1" flipV="1">
            <a:off x="6432407" y="3270702"/>
            <a:ext cx="34669" cy="1418071"/>
          </a:xfrm>
          <a:prstGeom prst="bentConnector4">
            <a:avLst>
              <a:gd name="adj1" fmla="val -659379"/>
              <a:gd name="adj2" fmla="val 74658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Elbow Connector 49">
            <a:extLst>
              <a:ext uri="{FF2B5EF4-FFF2-40B4-BE49-F238E27FC236}">
                <a16:creationId xmlns:a16="http://schemas.microsoft.com/office/drawing/2014/main" id="{35AA603F-C4F2-4C46-A0E1-A150163FDCFF}"/>
              </a:ext>
            </a:extLst>
          </p:cNvPr>
          <p:cNvCxnSpPr/>
          <p:nvPr userDrawn="1"/>
        </p:nvCxnSpPr>
        <p:spPr bwMode="auto">
          <a:xfrm rot="16200000" flipH="1">
            <a:off x="6076285" y="3200585"/>
            <a:ext cx="1605231" cy="52800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Elbow Connector 50">
            <a:extLst>
              <a:ext uri="{FF2B5EF4-FFF2-40B4-BE49-F238E27FC236}">
                <a16:creationId xmlns:a16="http://schemas.microsoft.com/office/drawing/2014/main" id="{CC21B4BC-9DB1-FB4C-9C05-89636F8E01B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5966653" y="4823563"/>
            <a:ext cx="1398677" cy="38145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Elbow Connector 51">
            <a:extLst>
              <a:ext uri="{FF2B5EF4-FFF2-40B4-BE49-F238E27FC236}">
                <a16:creationId xmlns:a16="http://schemas.microsoft.com/office/drawing/2014/main" id="{1B3094BA-AA5F-CA4F-AEC9-1BBAAE31A0AB}"/>
              </a:ext>
            </a:extLst>
          </p:cNvPr>
          <p:cNvCxnSpPr/>
          <p:nvPr userDrawn="1"/>
        </p:nvCxnSpPr>
        <p:spPr bwMode="auto">
          <a:xfrm rot="5400000">
            <a:off x="7494905" y="3145195"/>
            <a:ext cx="1271526" cy="826491"/>
          </a:xfrm>
          <a:prstGeom prst="bentConnector3">
            <a:avLst>
              <a:gd name="adj1" fmla="val 20627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9C580634-6DD3-EE42-8DAC-5CE0F95E8234}"/>
              </a:ext>
            </a:extLst>
          </p:cNvPr>
          <p:cNvCxnSpPr/>
          <p:nvPr userDrawn="1"/>
        </p:nvCxnSpPr>
        <p:spPr bwMode="auto">
          <a:xfrm rot="10800000" flipV="1">
            <a:off x="7768375" y="3488462"/>
            <a:ext cx="896836" cy="32153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E8DB08B6-890C-F84C-8BE1-1E2B14E38BD2}"/>
              </a:ext>
            </a:extLst>
          </p:cNvPr>
          <p:cNvCxnSpPr/>
          <p:nvPr userDrawn="1"/>
        </p:nvCxnSpPr>
        <p:spPr bwMode="auto">
          <a:xfrm rot="10800000">
            <a:off x="7701598" y="4505681"/>
            <a:ext cx="1335101" cy="508610"/>
          </a:xfrm>
          <a:prstGeom prst="bentConnector3">
            <a:avLst>
              <a:gd name="adj1" fmla="val 25724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5E93BED7-1092-3F44-B6D8-149F86101CC4}"/>
              </a:ext>
            </a:extLst>
          </p:cNvPr>
          <p:cNvCxnSpPr/>
          <p:nvPr userDrawn="1"/>
        </p:nvCxnSpPr>
        <p:spPr bwMode="auto">
          <a:xfrm rot="5400000">
            <a:off x="6367419" y="2781536"/>
            <a:ext cx="2441754" cy="234836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52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D84D262-02D3-1044-8D93-A83A3F0ECFB4}"/>
              </a:ext>
            </a:extLst>
          </p:cNvPr>
          <p:cNvGrpSpPr/>
          <p:nvPr userDrawn="1"/>
        </p:nvGrpSpPr>
        <p:grpSpPr>
          <a:xfrm>
            <a:off x="6673156" y="4112406"/>
            <a:ext cx="1716558" cy="2745594"/>
            <a:chOff x="2435225" y="22552"/>
            <a:chExt cx="4273550" cy="6835448"/>
          </a:xfrm>
          <a:solidFill>
            <a:schemeClr val="tx1"/>
          </a:solidFill>
        </p:grpSpPr>
        <p:sp>
          <p:nvSpPr>
            <p:cNvPr id="57" name="Freeform 5">
              <a:extLst>
                <a:ext uri="{FF2B5EF4-FFF2-40B4-BE49-F238E27FC236}">
                  <a16:creationId xmlns:a16="http://schemas.microsoft.com/office/drawing/2014/main" id="{CFB55F6E-96AE-224F-81AC-D94D4F08A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126" y="22552"/>
              <a:ext cx="2317751" cy="634999"/>
            </a:xfrm>
            <a:custGeom>
              <a:avLst/>
              <a:gdLst>
                <a:gd name="T0" fmla="*/ 1460 w 1460"/>
                <a:gd name="T1" fmla="*/ 57 h 400"/>
                <a:gd name="T2" fmla="*/ 1460 w 1460"/>
                <a:gd name="T3" fmla="*/ 57 h 400"/>
                <a:gd name="T4" fmla="*/ 1458 w 1460"/>
                <a:gd name="T5" fmla="*/ 45 h 400"/>
                <a:gd name="T6" fmla="*/ 1454 w 1460"/>
                <a:gd name="T7" fmla="*/ 35 h 400"/>
                <a:gd name="T8" fmla="*/ 1449 w 1460"/>
                <a:gd name="T9" fmla="*/ 24 h 400"/>
                <a:gd name="T10" fmla="*/ 1443 w 1460"/>
                <a:gd name="T11" fmla="*/ 17 h 400"/>
                <a:gd name="T12" fmla="*/ 1434 w 1460"/>
                <a:gd name="T13" fmla="*/ 9 h 400"/>
                <a:gd name="T14" fmla="*/ 1424 w 1460"/>
                <a:gd name="T15" fmla="*/ 4 h 400"/>
                <a:gd name="T16" fmla="*/ 1413 w 1460"/>
                <a:gd name="T17" fmla="*/ 0 h 400"/>
                <a:gd name="T18" fmla="*/ 1402 w 1460"/>
                <a:gd name="T19" fmla="*/ 0 h 400"/>
                <a:gd name="T20" fmla="*/ 58 w 1460"/>
                <a:gd name="T21" fmla="*/ 0 h 400"/>
                <a:gd name="T22" fmla="*/ 58 w 1460"/>
                <a:gd name="T23" fmla="*/ 0 h 400"/>
                <a:gd name="T24" fmla="*/ 47 w 1460"/>
                <a:gd name="T25" fmla="*/ 0 h 400"/>
                <a:gd name="T26" fmla="*/ 35 w 1460"/>
                <a:gd name="T27" fmla="*/ 4 h 400"/>
                <a:gd name="T28" fmla="*/ 26 w 1460"/>
                <a:gd name="T29" fmla="*/ 9 h 400"/>
                <a:gd name="T30" fmla="*/ 17 w 1460"/>
                <a:gd name="T31" fmla="*/ 17 h 400"/>
                <a:gd name="T32" fmla="*/ 11 w 1460"/>
                <a:gd name="T33" fmla="*/ 24 h 400"/>
                <a:gd name="T34" fmla="*/ 4 w 1460"/>
                <a:gd name="T35" fmla="*/ 35 h 400"/>
                <a:gd name="T36" fmla="*/ 2 w 1460"/>
                <a:gd name="T37" fmla="*/ 45 h 400"/>
                <a:gd name="T38" fmla="*/ 0 w 1460"/>
                <a:gd name="T39" fmla="*/ 57 h 400"/>
                <a:gd name="T40" fmla="*/ 0 w 1460"/>
                <a:gd name="T41" fmla="*/ 400 h 400"/>
                <a:gd name="T42" fmla="*/ 1460 w 1460"/>
                <a:gd name="T43" fmla="*/ 400 h 400"/>
                <a:gd name="T44" fmla="*/ 1460 w 1460"/>
                <a:gd name="T45" fmla="*/ 5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0" h="400">
                  <a:moveTo>
                    <a:pt x="1460" y="57"/>
                  </a:moveTo>
                  <a:lnTo>
                    <a:pt x="1460" y="57"/>
                  </a:lnTo>
                  <a:lnTo>
                    <a:pt x="1458" y="45"/>
                  </a:lnTo>
                  <a:lnTo>
                    <a:pt x="1454" y="35"/>
                  </a:lnTo>
                  <a:lnTo>
                    <a:pt x="1449" y="24"/>
                  </a:lnTo>
                  <a:lnTo>
                    <a:pt x="1443" y="17"/>
                  </a:lnTo>
                  <a:lnTo>
                    <a:pt x="1434" y="9"/>
                  </a:lnTo>
                  <a:lnTo>
                    <a:pt x="1424" y="4"/>
                  </a:lnTo>
                  <a:lnTo>
                    <a:pt x="1413" y="0"/>
                  </a:lnTo>
                  <a:lnTo>
                    <a:pt x="1402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47" y="0"/>
                  </a:lnTo>
                  <a:lnTo>
                    <a:pt x="35" y="4"/>
                  </a:lnTo>
                  <a:lnTo>
                    <a:pt x="26" y="9"/>
                  </a:lnTo>
                  <a:lnTo>
                    <a:pt x="17" y="17"/>
                  </a:lnTo>
                  <a:lnTo>
                    <a:pt x="11" y="24"/>
                  </a:lnTo>
                  <a:lnTo>
                    <a:pt x="4" y="35"/>
                  </a:lnTo>
                  <a:lnTo>
                    <a:pt x="2" y="45"/>
                  </a:lnTo>
                  <a:lnTo>
                    <a:pt x="0" y="57"/>
                  </a:lnTo>
                  <a:lnTo>
                    <a:pt x="0" y="400"/>
                  </a:lnTo>
                  <a:lnTo>
                    <a:pt x="1460" y="400"/>
                  </a:lnTo>
                  <a:lnTo>
                    <a:pt x="1460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B690F8CB-3C73-AC4D-8E2B-AF4B84240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5225" y="5880100"/>
              <a:ext cx="4273550" cy="977900"/>
            </a:xfrm>
            <a:custGeom>
              <a:avLst/>
              <a:gdLst>
                <a:gd name="T0" fmla="*/ 2076 w 2692"/>
                <a:gd name="T1" fmla="*/ 4 h 616"/>
                <a:gd name="T2" fmla="*/ 616 w 2692"/>
                <a:gd name="T3" fmla="*/ 0 h 616"/>
                <a:gd name="T4" fmla="*/ 615 w 2692"/>
                <a:gd name="T5" fmla="*/ 32 h 616"/>
                <a:gd name="T6" fmla="*/ 609 w 2692"/>
                <a:gd name="T7" fmla="*/ 94 h 616"/>
                <a:gd name="T8" fmla="*/ 597 w 2692"/>
                <a:gd name="T9" fmla="*/ 154 h 616"/>
                <a:gd name="T10" fmla="*/ 579 w 2692"/>
                <a:gd name="T11" fmla="*/ 212 h 616"/>
                <a:gd name="T12" fmla="*/ 556 w 2692"/>
                <a:gd name="T13" fmla="*/ 267 h 616"/>
                <a:gd name="T14" fmla="*/ 526 w 2692"/>
                <a:gd name="T15" fmla="*/ 320 h 616"/>
                <a:gd name="T16" fmla="*/ 494 w 2692"/>
                <a:gd name="T17" fmla="*/ 369 h 616"/>
                <a:gd name="T18" fmla="*/ 456 w 2692"/>
                <a:gd name="T19" fmla="*/ 414 h 616"/>
                <a:gd name="T20" fmla="*/ 414 w 2692"/>
                <a:gd name="T21" fmla="*/ 456 h 616"/>
                <a:gd name="T22" fmla="*/ 368 w 2692"/>
                <a:gd name="T23" fmla="*/ 494 h 616"/>
                <a:gd name="T24" fmla="*/ 319 w 2692"/>
                <a:gd name="T25" fmla="*/ 527 h 616"/>
                <a:gd name="T26" fmla="*/ 266 w 2692"/>
                <a:gd name="T27" fmla="*/ 556 h 616"/>
                <a:gd name="T28" fmla="*/ 211 w 2692"/>
                <a:gd name="T29" fmla="*/ 579 h 616"/>
                <a:gd name="T30" fmla="*/ 153 w 2692"/>
                <a:gd name="T31" fmla="*/ 597 h 616"/>
                <a:gd name="T32" fmla="*/ 94 w 2692"/>
                <a:gd name="T33" fmla="*/ 610 h 616"/>
                <a:gd name="T34" fmla="*/ 31 w 2692"/>
                <a:gd name="T35" fmla="*/ 616 h 616"/>
                <a:gd name="T36" fmla="*/ 2692 w 2692"/>
                <a:gd name="T37" fmla="*/ 616 h 616"/>
                <a:gd name="T38" fmla="*/ 2660 w 2692"/>
                <a:gd name="T39" fmla="*/ 616 h 616"/>
                <a:gd name="T40" fmla="*/ 2598 w 2692"/>
                <a:gd name="T41" fmla="*/ 610 h 616"/>
                <a:gd name="T42" fmla="*/ 2538 w 2692"/>
                <a:gd name="T43" fmla="*/ 597 h 616"/>
                <a:gd name="T44" fmla="*/ 2480 w 2692"/>
                <a:gd name="T45" fmla="*/ 579 h 616"/>
                <a:gd name="T46" fmla="*/ 2424 w 2692"/>
                <a:gd name="T47" fmla="*/ 556 h 616"/>
                <a:gd name="T48" fmla="*/ 2372 w 2692"/>
                <a:gd name="T49" fmla="*/ 527 h 616"/>
                <a:gd name="T50" fmla="*/ 2323 w 2692"/>
                <a:gd name="T51" fmla="*/ 494 h 616"/>
                <a:gd name="T52" fmla="*/ 2278 w 2692"/>
                <a:gd name="T53" fmla="*/ 456 h 616"/>
                <a:gd name="T54" fmla="*/ 2235 w 2692"/>
                <a:gd name="T55" fmla="*/ 414 h 616"/>
                <a:gd name="T56" fmla="*/ 2198 w 2692"/>
                <a:gd name="T57" fmla="*/ 369 h 616"/>
                <a:gd name="T58" fmla="*/ 2164 w 2692"/>
                <a:gd name="T59" fmla="*/ 320 h 616"/>
                <a:gd name="T60" fmla="*/ 2136 w 2692"/>
                <a:gd name="T61" fmla="*/ 267 h 616"/>
                <a:gd name="T62" fmla="*/ 2113 w 2692"/>
                <a:gd name="T63" fmla="*/ 212 h 616"/>
                <a:gd name="T64" fmla="*/ 2095 w 2692"/>
                <a:gd name="T65" fmla="*/ 154 h 616"/>
                <a:gd name="T66" fmla="*/ 2082 w 2692"/>
                <a:gd name="T67" fmla="*/ 94 h 616"/>
                <a:gd name="T68" fmla="*/ 2076 w 2692"/>
                <a:gd name="T69" fmla="*/ 32 h 616"/>
                <a:gd name="T70" fmla="*/ 2076 w 2692"/>
                <a:gd name="T71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92" h="616">
                  <a:moveTo>
                    <a:pt x="2076" y="0"/>
                  </a:moveTo>
                  <a:lnTo>
                    <a:pt x="2076" y="4"/>
                  </a:lnTo>
                  <a:lnTo>
                    <a:pt x="616" y="4"/>
                  </a:lnTo>
                  <a:lnTo>
                    <a:pt x="616" y="0"/>
                  </a:lnTo>
                  <a:lnTo>
                    <a:pt x="616" y="0"/>
                  </a:lnTo>
                  <a:lnTo>
                    <a:pt x="615" y="32"/>
                  </a:lnTo>
                  <a:lnTo>
                    <a:pt x="613" y="63"/>
                  </a:lnTo>
                  <a:lnTo>
                    <a:pt x="609" y="94"/>
                  </a:lnTo>
                  <a:lnTo>
                    <a:pt x="604" y="125"/>
                  </a:lnTo>
                  <a:lnTo>
                    <a:pt x="597" y="154"/>
                  </a:lnTo>
                  <a:lnTo>
                    <a:pt x="588" y="184"/>
                  </a:lnTo>
                  <a:lnTo>
                    <a:pt x="579" y="212"/>
                  </a:lnTo>
                  <a:lnTo>
                    <a:pt x="567" y="240"/>
                  </a:lnTo>
                  <a:lnTo>
                    <a:pt x="556" y="267"/>
                  </a:lnTo>
                  <a:lnTo>
                    <a:pt x="542" y="294"/>
                  </a:lnTo>
                  <a:lnTo>
                    <a:pt x="526" y="320"/>
                  </a:lnTo>
                  <a:lnTo>
                    <a:pt x="511" y="345"/>
                  </a:lnTo>
                  <a:lnTo>
                    <a:pt x="494" y="369"/>
                  </a:lnTo>
                  <a:lnTo>
                    <a:pt x="475" y="392"/>
                  </a:lnTo>
                  <a:lnTo>
                    <a:pt x="456" y="414"/>
                  </a:lnTo>
                  <a:lnTo>
                    <a:pt x="435" y="436"/>
                  </a:lnTo>
                  <a:lnTo>
                    <a:pt x="414" y="456"/>
                  </a:lnTo>
                  <a:lnTo>
                    <a:pt x="391" y="476"/>
                  </a:lnTo>
                  <a:lnTo>
                    <a:pt x="368" y="494"/>
                  </a:lnTo>
                  <a:lnTo>
                    <a:pt x="345" y="512"/>
                  </a:lnTo>
                  <a:lnTo>
                    <a:pt x="319" y="527"/>
                  </a:lnTo>
                  <a:lnTo>
                    <a:pt x="293" y="543"/>
                  </a:lnTo>
                  <a:lnTo>
                    <a:pt x="266" y="556"/>
                  </a:lnTo>
                  <a:lnTo>
                    <a:pt x="239" y="568"/>
                  </a:lnTo>
                  <a:lnTo>
                    <a:pt x="211" y="579"/>
                  </a:lnTo>
                  <a:lnTo>
                    <a:pt x="183" y="589"/>
                  </a:lnTo>
                  <a:lnTo>
                    <a:pt x="153" y="597"/>
                  </a:lnTo>
                  <a:lnTo>
                    <a:pt x="124" y="604"/>
                  </a:lnTo>
                  <a:lnTo>
                    <a:pt x="94" y="610"/>
                  </a:lnTo>
                  <a:lnTo>
                    <a:pt x="63" y="613"/>
                  </a:lnTo>
                  <a:lnTo>
                    <a:pt x="31" y="616"/>
                  </a:lnTo>
                  <a:lnTo>
                    <a:pt x="0" y="616"/>
                  </a:lnTo>
                  <a:lnTo>
                    <a:pt x="2692" y="616"/>
                  </a:lnTo>
                  <a:lnTo>
                    <a:pt x="2692" y="616"/>
                  </a:lnTo>
                  <a:lnTo>
                    <a:pt x="2660" y="616"/>
                  </a:lnTo>
                  <a:lnTo>
                    <a:pt x="2629" y="613"/>
                  </a:lnTo>
                  <a:lnTo>
                    <a:pt x="2598" y="610"/>
                  </a:lnTo>
                  <a:lnTo>
                    <a:pt x="2567" y="604"/>
                  </a:lnTo>
                  <a:lnTo>
                    <a:pt x="2538" y="597"/>
                  </a:lnTo>
                  <a:lnTo>
                    <a:pt x="2508" y="589"/>
                  </a:lnTo>
                  <a:lnTo>
                    <a:pt x="2480" y="579"/>
                  </a:lnTo>
                  <a:lnTo>
                    <a:pt x="2451" y="568"/>
                  </a:lnTo>
                  <a:lnTo>
                    <a:pt x="2424" y="556"/>
                  </a:lnTo>
                  <a:lnTo>
                    <a:pt x="2399" y="543"/>
                  </a:lnTo>
                  <a:lnTo>
                    <a:pt x="2372" y="527"/>
                  </a:lnTo>
                  <a:lnTo>
                    <a:pt x="2347" y="512"/>
                  </a:lnTo>
                  <a:lnTo>
                    <a:pt x="2323" y="494"/>
                  </a:lnTo>
                  <a:lnTo>
                    <a:pt x="2300" y="476"/>
                  </a:lnTo>
                  <a:lnTo>
                    <a:pt x="2278" y="456"/>
                  </a:lnTo>
                  <a:lnTo>
                    <a:pt x="2256" y="436"/>
                  </a:lnTo>
                  <a:lnTo>
                    <a:pt x="2235" y="414"/>
                  </a:lnTo>
                  <a:lnTo>
                    <a:pt x="2216" y="392"/>
                  </a:lnTo>
                  <a:lnTo>
                    <a:pt x="2198" y="369"/>
                  </a:lnTo>
                  <a:lnTo>
                    <a:pt x="2181" y="345"/>
                  </a:lnTo>
                  <a:lnTo>
                    <a:pt x="2164" y="320"/>
                  </a:lnTo>
                  <a:lnTo>
                    <a:pt x="2150" y="294"/>
                  </a:lnTo>
                  <a:lnTo>
                    <a:pt x="2136" y="267"/>
                  </a:lnTo>
                  <a:lnTo>
                    <a:pt x="2123" y="240"/>
                  </a:lnTo>
                  <a:lnTo>
                    <a:pt x="2113" y="212"/>
                  </a:lnTo>
                  <a:lnTo>
                    <a:pt x="2103" y="184"/>
                  </a:lnTo>
                  <a:lnTo>
                    <a:pt x="2095" y="154"/>
                  </a:lnTo>
                  <a:lnTo>
                    <a:pt x="2088" y="125"/>
                  </a:lnTo>
                  <a:lnTo>
                    <a:pt x="2082" y="94"/>
                  </a:lnTo>
                  <a:lnTo>
                    <a:pt x="2078" y="63"/>
                  </a:lnTo>
                  <a:lnTo>
                    <a:pt x="2076" y="32"/>
                  </a:lnTo>
                  <a:lnTo>
                    <a:pt x="2076" y="0"/>
                  </a:lnTo>
                  <a:lnTo>
                    <a:pt x="20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59" name="Rectangle 7">
              <a:extLst>
                <a:ext uri="{FF2B5EF4-FFF2-40B4-BE49-F238E27FC236}">
                  <a16:creationId xmlns:a16="http://schemas.microsoft.com/office/drawing/2014/main" id="{4C3A2CA9-C71F-AD43-9756-904374EFC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126" y="646276"/>
              <a:ext cx="2317751" cy="525145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5487250A-E54A-2C43-AD9C-AD66A266D97E}"/>
              </a:ext>
            </a:extLst>
          </p:cNvPr>
          <p:cNvSpPr/>
          <p:nvPr userDrawn="1"/>
        </p:nvSpPr>
        <p:spPr bwMode="auto">
          <a:xfrm>
            <a:off x="4567976" y="4163924"/>
            <a:ext cx="1398677" cy="1398677"/>
          </a:xfrm>
          <a:prstGeom prst="ellipse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+mn-lt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17ACE2F-6065-9749-80C4-B354D9808D0C}"/>
              </a:ext>
            </a:extLst>
          </p:cNvPr>
          <p:cNvSpPr/>
          <p:nvPr userDrawn="1"/>
        </p:nvSpPr>
        <p:spPr bwMode="auto">
          <a:xfrm>
            <a:off x="5041368" y="2598395"/>
            <a:ext cx="1398677" cy="1398677"/>
          </a:xfrm>
          <a:prstGeom prst="ellipse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A4FCCCF-FDB1-1A42-852B-BC84435F4D69}"/>
              </a:ext>
            </a:extLst>
          </p:cNvPr>
          <p:cNvSpPr/>
          <p:nvPr userDrawn="1"/>
        </p:nvSpPr>
        <p:spPr bwMode="auto">
          <a:xfrm>
            <a:off x="8665212" y="2789124"/>
            <a:ext cx="1398677" cy="1398677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29CAB780-98D6-FE4E-AAE2-F4E31D2DBC56}"/>
              </a:ext>
            </a:extLst>
          </p:cNvPr>
          <p:cNvSpPr/>
          <p:nvPr userDrawn="1"/>
        </p:nvSpPr>
        <p:spPr bwMode="auto">
          <a:xfrm>
            <a:off x="9036699" y="4314954"/>
            <a:ext cx="1398677" cy="1398677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19CDF1E-1C86-FA4B-ABCE-DA00BA7A2A86}"/>
              </a:ext>
            </a:extLst>
          </p:cNvPr>
          <p:cNvSpPr/>
          <p:nvPr userDrawn="1"/>
        </p:nvSpPr>
        <p:spPr bwMode="auto">
          <a:xfrm>
            <a:off x="5915560" y="1263295"/>
            <a:ext cx="1398677" cy="1398677"/>
          </a:xfrm>
          <a:prstGeom prst="ellipse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F362301-81AC-1749-8A81-29BA42D903AA}"/>
              </a:ext>
            </a:extLst>
          </p:cNvPr>
          <p:cNvSpPr/>
          <p:nvPr userDrawn="1"/>
        </p:nvSpPr>
        <p:spPr bwMode="auto">
          <a:xfrm>
            <a:off x="7844576" y="1524001"/>
            <a:ext cx="1398677" cy="1398677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CC61450C-EA2E-6B4F-844E-B306BBD10FF7}"/>
              </a:ext>
            </a:extLst>
          </p:cNvPr>
          <p:cNvSpPr/>
          <p:nvPr userDrawn="1"/>
        </p:nvSpPr>
        <p:spPr bwMode="auto">
          <a:xfrm>
            <a:off x="7006376" y="279401"/>
            <a:ext cx="1398677" cy="1398677"/>
          </a:xfrm>
          <a:prstGeom prst="ellipse">
            <a:avLst/>
          </a:prstGeom>
          <a:solidFill>
            <a:srgbClr val="C9E34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+mn-lt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1ADC0EC-6490-1840-A8F8-59B4145953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3533" y="4734580"/>
            <a:ext cx="1456267" cy="523220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400" dirty="0" smtClean="0">
                <a:latin typeface="+mn-lt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FCC847DA-25EA-4F4B-9A7E-F7D8C0F229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20733" y="3206355"/>
            <a:ext cx="1456267" cy="523220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400" dirty="0" smtClean="0">
                <a:latin typeface="+mn-lt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2509A5AD-1983-DF46-B2BC-24351BB75A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8933" y="1921615"/>
            <a:ext cx="1456267" cy="523220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400" dirty="0" smtClean="0">
                <a:latin typeface="+mn-lt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B99E3DC2-D51A-3A46-AF04-BCA8C8816B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34200" y="838200"/>
            <a:ext cx="1456267" cy="523220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400" dirty="0" smtClean="0">
                <a:latin typeface="+mn-lt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DEB6100F-A88E-4044-AABA-AADE6C5110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40133" y="2143780"/>
            <a:ext cx="1456267" cy="523220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400" dirty="0" smtClean="0">
                <a:latin typeface="+mn-lt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5DC2E5E4-0F5B-4C40-9A9C-EA67D97C2DC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10600" y="3439180"/>
            <a:ext cx="1456267" cy="523220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400" dirty="0" smtClean="0">
                <a:latin typeface="+mn-lt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B0D479E3-D54D-E347-92A4-6121706B50F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983133" y="4886980"/>
            <a:ext cx="1456267" cy="523220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400" dirty="0" smtClean="0">
                <a:latin typeface="+mn-lt"/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3FF101-5280-E843-B4C6-7CDFE363CD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546600" y="5130800"/>
            <a:ext cx="1456267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>
              <a:lnSpc>
                <a:spcPct val="85000"/>
              </a:lnSpc>
              <a:spcBef>
                <a:spcPts val="2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CACF73E7-5838-894B-8D43-F597EA13DA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20733" y="3581400"/>
            <a:ext cx="1456267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>
              <a:lnSpc>
                <a:spcPct val="85000"/>
              </a:lnSpc>
              <a:spcBef>
                <a:spcPts val="2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85B764EF-3461-D744-8CB5-3827CFFACA2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58933" y="2286000"/>
            <a:ext cx="1456267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>
              <a:lnSpc>
                <a:spcPct val="85000"/>
              </a:lnSpc>
              <a:spcBef>
                <a:spcPts val="2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5AC1DB57-31F8-2642-8478-66B1F260B71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34200" y="1219200"/>
            <a:ext cx="1456267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>
              <a:lnSpc>
                <a:spcPct val="85000"/>
              </a:lnSpc>
              <a:spcBef>
                <a:spcPts val="2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0" name="Text Placeholder 18">
            <a:extLst>
              <a:ext uri="{FF2B5EF4-FFF2-40B4-BE49-F238E27FC236}">
                <a16:creationId xmlns:a16="http://schemas.microsoft.com/office/drawing/2014/main" id="{94AB423B-0440-F94D-BC6D-C0DE9B6040F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48600" y="2540000"/>
            <a:ext cx="1456267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>
              <a:lnSpc>
                <a:spcPct val="85000"/>
              </a:lnSpc>
              <a:spcBef>
                <a:spcPts val="2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21825D6A-077B-C543-9FD9-0BF4439E542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10600" y="3835400"/>
            <a:ext cx="1456267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>
              <a:lnSpc>
                <a:spcPct val="85000"/>
              </a:lnSpc>
              <a:spcBef>
                <a:spcPts val="200"/>
              </a:spcBef>
            </a:pPr>
            <a:r>
              <a:rPr lang="en-US"/>
              <a:t>Click to edit Master text styles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AD95572F-76E9-EE44-8208-F41859309E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91600" y="5334000"/>
            <a:ext cx="1456267" cy="279400"/>
          </a:xfr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>
            <a:lvl1pPr marL="0" indent="0">
              <a:buNone/>
              <a:defRPr lang="en-US" sz="1100" dirty="0" smtClean="0">
                <a:latin typeface="+mn-lt"/>
              </a:defRPr>
            </a:lvl1pPr>
          </a:lstStyle>
          <a:p>
            <a:pPr marL="0" lvl="0" algn="ctr">
              <a:lnSpc>
                <a:spcPct val="85000"/>
              </a:lnSpc>
              <a:spcBef>
                <a:spcPts val="200"/>
              </a:spcBef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69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17AA9-D3B1-49E2-ACB8-08833117B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491F4-ADC5-4951-AA68-00C3A1BF8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5E2B-7CC4-4EC0-A23E-3D6EAB0A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07.06.2022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AA88B-EB85-4BF6-97E4-2667965C2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0D717-4EB1-4700-8F83-9CAD2174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46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0589D-0C7B-4609-B8F1-A7E6A3C5F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4444D3-0A31-4B9B-A22E-6D1630433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210E9-8237-47A4-BA94-89ACBBC63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07.06.2022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03D89-D1EC-491A-8EA7-9452D4C03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14B72-B1C8-4785-8D36-F68492C0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7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D0507-424C-4387-B55E-A91DD9FF3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821E1-2070-4439-8546-07F1E2A62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5853D5-9EEE-4262-A236-8D3818316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EF1226-93EE-4DF9-B522-940D6BF77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07.06.2022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05887-1546-41E8-BAF0-A3661D0CF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BA02-BC2A-46D7-BBEC-DB7088CD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352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B0767-1FA9-4D63-93AF-95D45702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3467DD-0597-490A-A461-66DFB184F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C100D-9E3D-4EDE-95CE-89FFE16B1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FF77A9-732F-4B23-AC15-1E1463B56F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99EC3-A2C7-45F5-BB83-E888FC63B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18B34-3615-4AB5-A7C4-DE7EFE90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07.06.2022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0F5B59-690F-4501-915E-6F254EBF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34591C-BC3C-4FBD-A38A-78504D3B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2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77E14-4B4D-45D3-A92C-BE5DBB3EE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AA6A5C-8B75-47F1-AE3A-52A02B8B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07.06.2022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6C6576-5CB4-4249-BCE0-3689E5680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EB98C-3396-46CB-A877-381DCF477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56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EFCE92-ED65-4F3F-9E81-2F50EC04F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07.06.2022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E7C6A-E590-44C3-BB21-A78FEBF24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767B0-131C-49BB-B0BC-BEDC7C5D8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589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72A04-E312-443A-8736-7050EBA94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BBC67-FB22-4496-94EF-8264E603E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B8EF7-BE6D-4EBA-94EA-F542626FE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E9F156-DBD2-43D3-80A1-B57557C6F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07.06.2022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A7EFA-FBCA-435E-A847-80EC21720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BFC17-9ED5-4FC3-970B-8D54A2FDF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6466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ED80B-1375-4DF9-BA32-843427CB8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136965-DA35-407B-819F-3C020C26D6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M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17FFB-3E24-428F-BCCD-F41105E402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B0FDC-4C8E-4AC7-B6A2-FC170E531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smtClean="0"/>
              <a:t>07.06.2022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8443D8-E3BF-472C-8227-14E782C1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F0826-1EEA-4DF2-AB11-4C50123A0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001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7E0517-CB00-4B34-A7D4-142F77704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M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BD7DF-25DA-4115-8C73-E034221FC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M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43B9C-8E09-48DA-8294-255B0CE65D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29172-4BF7-429F-BA25-7E9D1A4215EE}" type="datetimeFigureOut">
              <a:rPr lang="en-US" smtClean="0"/>
              <a:t>07.06.2022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5D9CD-DF86-4B66-9484-087FF433D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35085-80B5-41F9-AE7A-72CCCCCF44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6EA62-41C5-4F9A-A915-5B0BC739C9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2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6" r:id="rId1"/>
    <p:sldLayoutId id="2147484507" r:id="rId2"/>
    <p:sldLayoutId id="2147484508" r:id="rId3"/>
    <p:sldLayoutId id="2147484509" r:id="rId4"/>
    <p:sldLayoutId id="2147484510" r:id="rId5"/>
    <p:sldLayoutId id="2147484511" r:id="rId6"/>
    <p:sldLayoutId id="2147484512" r:id="rId7"/>
    <p:sldLayoutId id="2147484513" r:id="rId8"/>
    <p:sldLayoutId id="2147484514" r:id="rId9"/>
    <p:sldLayoutId id="2147484515" r:id="rId10"/>
    <p:sldLayoutId id="2147484516" r:id="rId11"/>
    <p:sldLayoutId id="21474845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17240-BE93-42FF-A30E-A992C6D8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2801"/>
            <a:ext cx="10515600" cy="245687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r-Latn-ME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Unapređenje regulatornog okvira za oblast osiguranja u Crnoj Gori –</a:t>
            </a:r>
            <a:br>
              <a:rPr lang="sr-Latn-ME" b="1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sr-Latn-ME" b="1" i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tranzicija ka Solventnosti II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43A2AC-CC08-444B-85CB-1E4ABE2EF519}"/>
              </a:ext>
            </a:extLst>
          </p:cNvPr>
          <p:cNvSpPr/>
          <p:nvPr/>
        </p:nvSpPr>
        <p:spPr>
          <a:xfrm>
            <a:off x="257093" y="5738620"/>
            <a:ext cx="7666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dirty="0">
                <a:solidFill>
                  <a:schemeClr val="bg2">
                    <a:lumMod val="50000"/>
                  </a:schemeClr>
                </a:solidFill>
              </a:rPr>
              <a:t>XX MEĐUNARODNI SIMPOZIJUM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sr-Latn-ME" dirty="0">
                <a:solidFill>
                  <a:schemeClr val="bg2">
                    <a:lumMod val="50000"/>
                  </a:schemeClr>
                </a:solidFill>
              </a:rPr>
              <a:t>Savremeni problemi razvoja tržišta osiguranja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A25DD8-6F35-4762-96C5-729140758ACC}"/>
              </a:ext>
            </a:extLst>
          </p:cNvPr>
          <p:cNvSpPr/>
          <p:nvPr/>
        </p:nvSpPr>
        <p:spPr>
          <a:xfrm>
            <a:off x="-740710" y="6107952"/>
            <a:ext cx="4266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dirty="0">
                <a:solidFill>
                  <a:schemeClr val="bg2">
                    <a:lumMod val="50000"/>
                  </a:schemeClr>
                </a:solidFill>
              </a:rPr>
              <a:t>                   10. jun 2022,</a:t>
            </a:r>
            <a:r>
              <a:rPr lang="de-DE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r-Latn-ME" dirty="0">
                <a:solidFill>
                  <a:schemeClr val="bg2">
                    <a:lumMod val="50000"/>
                  </a:schemeClr>
                </a:solidFill>
              </a:rPr>
              <a:t>Aranđelovac, Srbija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EBE06B-5EB4-3A02-4ACB-2C83253E0A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06" t="10762" r="8088" b="31042"/>
          <a:stretch/>
        </p:blipFill>
        <p:spPr>
          <a:xfrm>
            <a:off x="3621437" y="-63084"/>
            <a:ext cx="4949126" cy="21814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9186E42-95D8-7A1D-6680-18F848AB267B}"/>
              </a:ext>
            </a:extLst>
          </p:cNvPr>
          <p:cNvSpPr/>
          <p:nvPr/>
        </p:nvSpPr>
        <p:spPr>
          <a:xfrm>
            <a:off x="4222015" y="4673527"/>
            <a:ext cx="78567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ME" b="1" dirty="0">
                <a:solidFill>
                  <a:schemeClr val="bg2">
                    <a:lumMod val="50000"/>
                  </a:schemeClr>
                </a:solidFill>
              </a:rPr>
              <a:t>UROŠ ANDRIJAŠEVIĆ</a:t>
            </a:r>
            <a:r>
              <a:rPr lang="sr-Latn-ME" dirty="0">
                <a:solidFill>
                  <a:schemeClr val="bg2">
                    <a:lumMod val="50000"/>
                  </a:schemeClr>
                </a:solidFill>
              </a:rPr>
              <a:t>, predsjednik Savjeta Agencija za nadzor osiguranja Crne Gore</a:t>
            </a:r>
          </a:p>
        </p:txBody>
      </p:sp>
    </p:spTree>
    <p:extLst>
      <p:ext uri="{BB962C8B-B14F-4D97-AF65-F5344CB8AC3E}">
        <p14:creationId xmlns:p14="http://schemas.microsoft.com/office/powerpoint/2010/main" val="3870876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ACE4-EB54-984F-8151-0CF8F315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Tranzicija ka SII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50523-7F5C-27D1-487E-6A3F50AC4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753"/>
          <a:stretch/>
        </p:blipFill>
        <p:spPr>
          <a:xfrm>
            <a:off x="9851280" y="5698052"/>
            <a:ext cx="2340720" cy="887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BC62A5-287D-03A4-48D1-F52E1709C6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5553" y="755276"/>
            <a:ext cx="4585648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28FC1B-7082-EE2F-253E-965BC5A17133}"/>
              </a:ext>
            </a:extLst>
          </p:cNvPr>
          <p:cNvSpPr txBox="1">
            <a:spLocks/>
          </p:cNvSpPr>
          <p:nvPr/>
        </p:nvSpPr>
        <p:spPr>
          <a:xfrm>
            <a:off x="430306" y="1790500"/>
            <a:ext cx="59973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ME" dirty="0"/>
              <a:t>Proaktivan i pravovremen pristup obavezama koje će uslijediti članstvom u EU</a:t>
            </a:r>
          </a:p>
          <a:p>
            <a:pPr algn="just"/>
            <a:endParaRPr lang="sr-Latn-ME" dirty="0"/>
          </a:p>
          <a:p>
            <a:pPr algn="just"/>
            <a:r>
              <a:rPr lang="sr-Latn-ME" dirty="0"/>
              <a:t>Postepeno uvođenje elemenata SII režima, i prije nego što to bude formalna obaveza</a:t>
            </a:r>
          </a:p>
          <a:p>
            <a:pPr algn="just"/>
            <a:endParaRPr lang="sr-Latn-ME" dirty="0"/>
          </a:p>
          <a:p>
            <a:pPr algn="just"/>
            <a:r>
              <a:rPr lang="sr-Latn-ME" dirty="0"/>
              <a:t>Primjena novih znanja i iskustava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23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>
            <a:extLst>
              <a:ext uri="{FF2B5EF4-FFF2-40B4-BE49-F238E27FC236}">
                <a16:creationId xmlns:a16="http://schemas.microsoft.com/office/drawing/2014/main" id="{1911B398-56A9-FA44-A101-C45D3E8F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317" y="576732"/>
            <a:ext cx="4413016" cy="1227598"/>
          </a:xfrm>
        </p:spPr>
        <p:txBody>
          <a:bodyPr>
            <a:normAutofit/>
          </a:bodyPr>
          <a:lstStyle/>
          <a:p>
            <a:r>
              <a:rPr lang="sr-Latn-ME" sz="3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SII </a:t>
            </a:r>
            <a:br>
              <a:rPr lang="sr-Latn-ME" sz="35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sr-Latn-ME" sz="35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 CRNOJ GORI</a:t>
            </a:r>
            <a:endParaRPr lang="en-US" sz="3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2" name="Text Placeholder 151">
            <a:extLst>
              <a:ext uri="{FF2B5EF4-FFF2-40B4-BE49-F238E27FC236}">
                <a16:creationId xmlns:a16="http://schemas.microsoft.com/office/drawing/2014/main" id="{62964362-2916-FD47-9348-BE7D044714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11824" y="4341551"/>
            <a:ext cx="1456267" cy="923330"/>
          </a:xfrm>
        </p:spPr>
        <p:txBody>
          <a:bodyPr/>
          <a:lstStyle/>
          <a:p>
            <a:pPr algn="ctr"/>
            <a:r>
              <a:rPr lang="sr-Latn-ME" sz="1500" dirty="0"/>
              <a:t>Prva kvantitativna studija uticaja </a:t>
            </a:r>
            <a:r>
              <a:rPr lang="en-US" sz="1500" dirty="0"/>
              <a:t>(QIS) </a:t>
            </a:r>
          </a:p>
        </p:txBody>
      </p:sp>
      <p:sp>
        <p:nvSpPr>
          <p:cNvPr id="155" name="Text Placeholder 154">
            <a:extLst>
              <a:ext uri="{FF2B5EF4-FFF2-40B4-BE49-F238E27FC236}">
                <a16:creationId xmlns:a16="http://schemas.microsoft.com/office/drawing/2014/main" id="{FB5E3952-AA46-4545-B819-BE296D4281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66756" y="2905780"/>
            <a:ext cx="1944215" cy="985911"/>
          </a:xfrm>
        </p:spPr>
        <p:txBody>
          <a:bodyPr/>
          <a:lstStyle/>
          <a:p>
            <a:pPr algn="ctr"/>
            <a:r>
              <a:rPr lang="sr-Latn-ME" sz="1600" dirty="0"/>
              <a:t>Prvi</a:t>
            </a:r>
          </a:p>
          <a:p>
            <a:pPr algn="ctr"/>
            <a:r>
              <a:rPr lang="sr-Latn-ME" sz="1600" dirty="0"/>
              <a:t>STRES TEST</a:t>
            </a:r>
            <a:endParaRPr lang="en-US" sz="1600" dirty="0"/>
          </a:p>
          <a:p>
            <a:pPr algn="ctr"/>
            <a:endParaRPr lang="en-US" dirty="0"/>
          </a:p>
        </p:txBody>
      </p:sp>
      <p:sp>
        <p:nvSpPr>
          <p:cNvPr id="157" name="Text Placeholder 156">
            <a:extLst>
              <a:ext uri="{FF2B5EF4-FFF2-40B4-BE49-F238E27FC236}">
                <a16:creationId xmlns:a16="http://schemas.microsoft.com/office/drawing/2014/main" id="{52D7855F-94AB-7747-B3D4-4850B7AC4D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45439" y="2921506"/>
            <a:ext cx="1456267" cy="1061829"/>
          </a:xfrm>
        </p:spPr>
        <p:txBody>
          <a:bodyPr/>
          <a:lstStyle/>
          <a:p>
            <a:pPr algn="ctr"/>
            <a:r>
              <a:rPr lang="sr-Latn-ME" dirty="0"/>
              <a:t>Pripremne smjernice o upravljanju društvima za osiguranje</a:t>
            </a:r>
            <a:endParaRPr lang="en-US" dirty="0"/>
          </a:p>
        </p:txBody>
      </p:sp>
      <p:sp>
        <p:nvSpPr>
          <p:cNvPr id="159" name="Text Placeholder 158">
            <a:extLst>
              <a:ext uri="{FF2B5EF4-FFF2-40B4-BE49-F238E27FC236}">
                <a16:creationId xmlns:a16="http://schemas.microsoft.com/office/drawing/2014/main" id="{2CB29981-D477-EB47-8A9B-CB977C238E1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64844" y="532121"/>
            <a:ext cx="1610072" cy="1034642"/>
          </a:xfrm>
        </p:spPr>
        <p:txBody>
          <a:bodyPr/>
          <a:lstStyle/>
          <a:p>
            <a:pPr algn="ctr">
              <a:spcBef>
                <a:spcPts val="200"/>
              </a:spcBef>
              <a:spcAft>
                <a:spcPts val="300"/>
              </a:spcAft>
            </a:pPr>
            <a:r>
              <a:rPr lang="sr-Latn-ME" dirty="0"/>
              <a:t>Novi Zakon o osiguranju (radna verzija)</a:t>
            </a:r>
            <a:endParaRPr lang="en-US" dirty="0"/>
          </a:p>
          <a:p>
            <a:pPr algn="ctr"/>
            <a:endParaRPr lang="en-US" dirty="0"/>
          </a:p>
        </p:txBody>
      </p:sp>
      <p:sp>
        <p:nvSpPr>
          <p:cNvPr id="160" name="Text Placeholder 159">
            <a:extLst>
              <a:ext uri="{FF2B5EF4-FFF2-40B4-BE49-F238E27FC236}">
                <a16:creationId xmlns:a16="http://schemas.microsoft.com/office/drawing/2014/main" id="{433C9515-1AAD-C64F-91D0-F30FF5163C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114216" y="1145582"/>
            <a:ext cx="1250034" cy="598766"/>
          </a:xfrm>
        </p:spPr>
        <p:txBody>
          <a:bodyPr>
            <a:normAutofit/>
          </a:bodyPr>
          <a:lstStyle/>
          <a:p>
            <a:pPr algn="ctr"/>
            <a:r>
              <a:rPr lang="en-US" sz="1400" dirty="0"/>
              <a:t>202</a:t>
            </a:r>
            <a:r>
              <a:rPr lang="sr-Latn-ME" sz="1400" dirty="0"/>
              <a:t>1</a:t>
            </a:r>
            <a:endParaRPr lang="en-US" sz="1400" dirty="0"/>
          </a:p>
        </p:txBody>
      </p:sp>
      <p:sp>
        <p:nvSpPr>
          <p:cNvPr id="161" name="Text Placeholder 160">
            <a:extLst>
              <a:ext uri="{FF2B5EF4-FFF2-40B4-BE49-F238E27FC236}">
                <a16:creationId xmlns:a16="http://schemas.microsoft.com/office/drawing/2014/main" id="{D6BAA41B-ADA6-4F4F-8AE0-F97CD6618C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24444" y="1937888"/>
            <a:ext cx="1456267" cy="674031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sr-Latn-ME" dirty="0"/>
              <a:t>Izmjene i dopune Zakona o osiguranju </a:t>
            </a:r>
          </a:p>
        </p:txBody>
      </p:sp>
      <p:sp>
        <p:nvSpPr>
          <p:cNvPr id="163" name="Text Placeholder 162">
            <a:extLst>
              <a:ext uri="{FF2B5EF4-FFF2-40B4-BE49-F238E27FC236}">
                <a16:creationId xmlns:a16="http://schemas.microsoft.com/office/drawing/2014/main" id="{B7AADBC1-2218-0B44-8A6C-00FC3A8714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19019" y="4615461"/>
            <a:ext cx="1456267" cy="286232"/>
          </a:xfrm>
        </p:spPr>
        <p:txBody>
          <a:bodyPr/>
          <a:lstStyle/>
          <a:p>
            <a:pPr algn="ctr"/>
            <a:r>
              <a:rPr lang="sr-Latn-ME" dirty="0"/>
              <a:t>Tvining projekat</a:t>
            </a:r>
            <a:endParaRPr lang="en-US" dirty="0"/>
          </a:p>
        </p:txBody>
      </p:sp>
      <p:sp>
        <p:nvSpPr>
          <p:cNvPr id="164" name="Text Placeholder 163">
            <a:extLst>
              <a:ext uri="{FF2B5EF4-FFF2-40B4-BE49-F238E27FC236}">
                <a16:creationId xmlns:a16="http://schemas.microsoft.com/office/drawing/2014/main" id="{6CBA653C-FEF8-BC4A-BCB2-F47D8D87F8B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854981" y="1576297"/>
            <a:ext cx="1456267" cy="1077676"/>
          </a:xfrm>
        </p:spPr>
        <p:txBody>
          <a:bodyPr>
            <a:normAutofit/>
          </a:bodyPr>
          <a:lstStyle/>
          <a:p>
            <a:pPr algn="ctr"/>
            <a:r>
              <a:rPr lang="sr-Latn-ME" sz="1300" dirty="0"/>
              <a:t>Novi softver za izvještavanje</a:t>
            </a:r>
          </a:p>
          <a:p>
            <a:pPr algn="ctr"/>
            <a:r>
              <a:rPr lang="en-US" sz="1300" dirty="0"/>
              <a:t>(XBRL) </a:t>
            </a:r>
          </a:p>
        </p:txBody>
      </p:sp>
      <p:sp>
        <p:nvSpPr>
          <p:cNvPr id="165" name="Text Placeholder 164">
            <a:extLst>
              <a:ext uri="{FF2B5EF4-FFF2-40B4-BE49-F238E27FC236}">
                <a16:creationId xmlns:a16="http://schemas.microsoft.com/office/drawing/2014/main" id="{451DBFB9-279F-A840-80C6-2F0CEE8FFC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19019" y="4901693"/>
            <a:ext cx="1456267" cy="674031"/>
          </a:xfrm>
        </p:spPr>
        <p:txBody>
          <a:bodyPr/>
          <a:lstStyle/>
          <a:p>
            <a:pPr algn="ctr"/>
            <a:r>
              <a:rPr lang="sr-Latn-ME" dirty="0"/>
              <a:t>Podrška regulaciji finansisjkih usluga</a:t>
            </a:r>
            <a:endParaRPr lang="en-US" dirty="0"/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13083421-0A97-E94A-A67B-E5204BA8B4F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765421" y="4783317"/>
            <a:ext cx="1456267" cy="69152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sr-Latn-ME" sz="1300" b="1" dirty="0">
                <a:solidFill>
                  <a:schemeClr val="bg1"/>
                </a:solidFill>
              </a:rPr>
              <a:t> SII </a:t>
            </a:r>
          </a:p>
          <a:p>
            <a:pPr algn="ctr"/>
            <a:r>
              <a:rPr lang="sr-Latn-ME" sz="1300" b="1" dirty="0">
                <a:solidFill>
                  <a:schemeClr val="bg1"/>
                </a:solidFill>
              </a:rPr>
              <a:t> u </a:t>
            </a:r>
          </a:p>
          <a:p>
            <a:pPr algn="ctr"/>
            <a:r>
              <a:rPr lang="sr-Latn-ME" b="1" dirty="0">
                <a:solidFill>
                  <a:schemeClr val="bg1"/>
                </a:solidFill>
              </a:rPr>
              <a:t>   CRNOJ GORI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CFC5CF-2D34-1C59-B0A2-212C8FA3A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933" y="5712271"/>
            <a:ext cx="234106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18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ACE4-EB54-984F-8151-0CF8F315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Izmjene i dopune Zakona o osiguranju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50523-7F5C-27D1-487E-6A3F50AC4E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753"/>
          <a:stretch/>
        </p:blipFill>
        <p:spPr>
          <a:xfrm>
            <a:off x="9851280" y="5698052"/>
            <a:ext cx="2340720" cy="88757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28FC1B-7082-EE2F-253E-965BC5A17133}"/>
              </a:ext>
            </a:extLst>
          </p:cNvPr>
          <p:cNvSpPr txBox="1">
            <a:spLocks/>
          </p:cNvSpPr>
          <p:nvPr/>
        </p:nvSpPr>
        <p:spPr>
          <a:xfrm>
            <a:off x="430306" y="1790500"/>
            <a:ext cx="59973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M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Usaglašavanje sa (novom) domaćom regulativom koja se odnosi na privredna društva i rad javne uprave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sr-Latn-ME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r-Latn-ME" dirty="0">
                <a:solidFill>
                  <a:prstClr val="black"/>
                </a:solidFill>
                <a:latin typeface="Calibri" panose="020F0502020204030204"/>
              </a:rPr>
              <a:t>Unapređenje regulatornih zahtjeva za društva za osiguranje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sr-Latn-M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M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</a:t>
            </a:r>
            <a:r>
              <a:rPr lang="sr-Latn-ME" dirty="0">
                <a:solidFill>
                  <a:prstClr val="black"/>
                </a:solidFill>
                <a:latin typeface="Calibri" panose="020F0502020204030204"/>
              </a:rPr>
              <a:t>plementacija međunarodnih i evropskih standarda regulacije</a:t>
            </a:r>
            <a:endParaRPr kumimoji="0" lang="sr-Latn-M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r-Latn-M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r-Latn-M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D17BAA-00A6-F07A-D3BC-EB3294856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453" y="1734670"/>
            <a:ext cx="4631265" cy="2946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7069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ACE4-EB54-984F-8151-0CF8F315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Standardi u pogledu organizacije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50523-7F5C-27D1-487E-6A3F50AC4E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753"/>
          <a:stretch/>
        </p:blipFill>
        <p:spPr>
          <a:xfrm>
            <a:off x="9851280" y="5698052"/>
            <a:ext cx="2340720" cy="88757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28FC1B-7082-EE2F-253E-965BC5A17133}"/>
              </a:ext>
            </a:extLst>
          </p:cNvPr>
          <p:cNvSpPr txBox="1">
            <a:spLocks/>
          </p:cNvSpPr>
          <p:nvPr/>
        </p:nvSpPr>
        <p:spPr>
          <a:xfrm>
            <a:off x="430306" y="1790500"/>
            <a:ext cx="59973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M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Adekvatno uređenje u statusu akcionarskih društva kojima upravljaju lica koja zadovoljavaju standarde sposobnosti i integriteta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r-Latn-M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M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Organizacija ’’ključnih funkcija’’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r-Latn-M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M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Poseban fokus na upravljanju rizicima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0EE59A-9864-87A6-7576-EA9BAB9D3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680" y="1859616"/>
            <a:ext cx="4918262" cy="2459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4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ACE4-EB54-984F-8151-0CF8F315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Kriterijumi za upravljačka, rukovodeća mjesta i ključne funkcije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50523-7F5C-27D1-487E-6A3F50AC4E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753"/>
          <a:stretch/>
        </p:blipFill>
        <p:spPr>
          <a:xfrm>
            <a:off x="9851280" y="5698052"/>
            <a:ext cx="2340720" cy="88757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28FC1B-7082-EE2F-253E-965BC5A17133}"/>
              </a:ext>
            </a:extLst>
          </p:cNvPr>
          <p:cNvSpPr txBox="1">
            <a:spLocks/>
          </p:cNvSpPr>
          <p:nvPr/>
        </p:nvSpPr>
        <p:spPr>
          <a:xfrm>
            <a:off x="340659" y="1911523"/>
            <a:ext cx="59973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M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Proširen obuhvat lica za nosioce ’’ključnih funkcija’’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r-Latn-M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M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Moguć drugačiji način organizacije, ali uz monitoring i verifikaciju ANO, kako bi se izbjegao potencijalni konflikt interesa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r-Latn-M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M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Nadležnost ANO za izradu podzakonskih akata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D595F-4B03-2D97-415D-92EABA292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768" y="1498787"/>
            <a:ext cx="4688541" cy="3120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00405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ACE4-EB54-984F-8151-0CF8F315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Predugovorno informisanje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50523-7F5C-27D1-487E-6A3F50AC4E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753"/>
          <a:stretch/>
        </p:blipFill>
        <p:spPr>
          <a:xfrm>
            <a:off x="9851280" y="5698052"/>
            <a:ext cx="2340720" cy="88757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28FC1B-7082-EE2F-253E-965BC5A17133}"/>
              </a:ext>
            </a:extLst>
          </p:cNvPr>
          <p:cNvSpPr txBox="1">
            <a:spLocks/>
          </p:cNvSpPr>
          <p:nvPr/>
        </p:nvSpPr>
        <p:spPr>
          <a:xfrm>
            <a:off x="430306" y="1790500"/>
            <a:ext cx="599738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M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Vremenska odrednica za pružanje informacija ugovaračima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sr-Latn-ME" dirty="0">
              <a:solidFill>
                <a:prstClr val="black"/>
              </a:solidFill>
              <a:latin typeface="Calibri" panose="020F0502020204030204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r-Latn-ME" dirty="0">
                <a:solidFill>
                  <a:prstClr val="black"/>
                </a:solidFill>
                <a:latin typeface="Calibri" panose="020F0502020204030204"/>
              </a:rPr>
              <a:t>Način pružanja informacija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r-Latn-M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r-Latn-M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Veći fokus na ugovor o osiguranju i uslove</a:t>
            </a:r>
          </a:p>
        </p:txBody>
      </p:sp>
      <p:pic>
        <p:nvPicPr>
          <p:cNvPr id="1026" name="Picture 2" descr="Insurance Policy: These are the participants in your insurance contract -  The Economic Times">
            <a:extLst>
              <a:ext uri="{FF2B5EF4-FFF2-40B4-BE49-F238E27FC236}">
                <a16:creationId xmlns:a16="http://schemas.microsoft.com/office/drawing/2014/main" id="{FE726B28-01DE-C22E-08DB-297C6E5E1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391056"/>
            <a:ext cx="4199965" cy="3149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507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ACE4-EB54-984F-8151-0CF8F315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M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Jačanje svijesti o prednostima osiguranja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C50523-7F5C-27D1-487E-6A3F50AC4E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753"/>
          <a:stretch/>
        </p:blipFill>
        <p:spPr>
          <a:xfrm>
            <a:off x="9851280" y="5698052"/>
            <a:ext cx="2340720" cy="8875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37BC4B-5267-F210-33C3-4658D2629D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10715" b="-3622"/>
          <a:stretch/>
        </p:blipFill>
        <p:spPr>
          <a:xfrm>
            <a:off x="700926" y="1978178"/>
            <a:ext cx="4966484" cy="3149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B6C4B7-ADE1-F95B-187D-4B6A63568F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078"/>
          <a:stretch/>
        </p:blipFill>
        <p:spPr>
          <a:xfrm>
            <a:off x="6676990" y="2689891"/>
            <a:ext cx="4966484" cy="303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24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25964"/>
            <a:ext cx="10515600" cy="3362036"/>
          </a:xfrm>
        </p:spPr>
        <p:txBody>
          <a:bodyPr>
            <a:norm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r-Latn-CS" b="1" dirty="0">
                <a:solidFill>
                  <a:schemeClr val="bg1">
                    <a:lumMod val="50000"/>
                  </a:schemeClr>
                </a:solidFill>
              </a:rPr>
              <a:t>Hvala na pažnji.</a:t>
            </a:r>
            <a:br>
              <a:rPr lang="sr-Latn-CS" dirty="0"/>
            </a:br>
            <a:r>
              <a:rPr lang="sr-Latn-CS" sz="1800" dirty="0"/>
              <a:t>Agencija za nadzor osiguranja</a:t>
            </a:r>
            <a:br>
              <a:rPr lang="sr-Latn-CS" altLang="en-US" sz="1800" b="1" dirty="0">
                <a:ea typeface="MS PGothic" pitchFamily="34" charset="-128"/>
              </a:rPr>
            </a:br>
            <a:br>
              <a:rPr lang="sr-Latn-CS" altLang="en-US" sz="1800" b="1" dirty="0">
                <a:ea typeface="MS PGothic" pitchFamily="34" charset="-128"/>
              </a:rPr>
            </a:br>
            <a:r>
              <a:rPr lang="sr-Latn-CS" altLang="en-US" sz="1100" dirty="0">
                <a:ea typeface="MS PGothic" pitchFamily="34" charset="-128"/>
              </a:rPr>
              <a:t>Moskovska 17A, M/C1</a:t>
            </a:r>
            <a:br>
              <a:rPr lang="sr-Latn-CS" altLang="en-US" sz="1100" dirty="0">
                <a:ea typeface="MS PGothic" pitchFamily="34" charset="-128"/>
              </a:rPr>
            </a:br>
            <a:r>
              <a:rPr lang="sr-Latn-CS" altLang="en-US" sz="1100" dirty="0">
                <a:ea typeface="MS PGothic" pitchFamily="34" charset="-128"/>
              </a:rPr>
              <a:t>81000 Podgorica, Crna Gora</a:t>
            </a:r>
            <a:br>
              <a:rPr lang="sr-Latn-CS" altLang="en-US" sz="1100" dirty="0">
                <a:ea typeface="MS PGothic" pitchFamily="34" charset="-128"/>
              </a:rPr>
            </a:br>
            <a:r>
              <a:rPr lang="sr-Latn-CS" altLang="en-US" sz="1100" dirty="0">
                <a:ea typeface="MS PGothic" pitchFamily="34" charset="-128"/>
              </a:rPr>
              <a:t>tel: +382 20 513 502</a:t>
            </a:r>
            <a:br>
              <a:rPr lang="sr-Latn-CS" altLang="en-US" sz="1100" dirty="0">
                <a:ea typeface="MS PGothic" pitchFamily="34" charset="-128"/>
              </a:rPr>
            </a:br>
            <a:r>
              <a:rPr lang="sr-Latn-CS" altLang="en-US" sz="1100" dirty="0">
                <a:ea typeface="MS PGothic" pitchFamily="34" charset="-128"/>
              </a:rPr>
              <a:t>fax: +382 20 513 503</a:t>
            </a:r>
            <a:br>
              <a:rPr lang="sr-Latn-CS" altLang="en-US" sz="1100" dirty="0">
                <a:ea typeface="MS PGothic" pitchFamily="34" charset="-128"/>
              </a:rPr>
            </a:br>
            <a:r>
              <a:rPr lang="sr-Latn-CS" altLang="en-US" sz="1100" dirty="0">
                <a:ea typeface="MS PGothic" pitchFamily="34" charset="-128"/>
              </a:rPr>
              <a:t>e-mail: </a:t>
            </a:r>
            <a:r>
              <a:rPr lang="sr-Latn-CS" altLang="en-US" sz="1100" b="1" dirty="0">
                <a:solidFill>
                  <a:srgbClr val="C00000"/>
                </a:solidFill>
                <a:ea typeface="MS PGothic" pitchFamily="34" charset="-128"/>
              </a:rPr>
              <a:t>agencija@ano.co.me</a:t>
            </a:r>
            <a:r>
              <a:rPr lang="sr-Latn-CS" altLang="en-US" sz="1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</a:rPr>
              <a:t> </a:t>
            </a:r>
            <a:br>
              <a:rPr lang="sr-Latn-CS" altLang="en-US" sz="1100" b="1" dirty="0">
                <a:solidFill>
                  <a:srgbClr val="C00000"/>
                </a:solidFill>
                <a:ea typeface="MS PGothic" pitchFamily="34" charset="-128"/>
              </a:rPr>
            </a:br>
            <a:r>
              <a:rPr lang="sr-Latn-CS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ea typeface="MS PGothic" pitchFamily="34" charset="-128"/>
              </a:rPr>
              <a:t> web: </a:t>
            </a:r>
            <a:r>
              <a:rPr lang="sr-Latn-CS" altLang="en-US" sz="1100" b="1" dirty="0">
                <a:solidFill>
                  <a:srgbClr val="C00000"/>
                </a:solidFill>
                <a:ea typeface="MS PGothic" pitchFamily="34" charset="-128"/>
              </a:rPr>
              <a:t>www.ano.me </a:t>
            </a:r>
            <a:br>
              <a:rPr lang="sr-Latn-CS" altLang="en-US" sz="1100" dirty="0">
                <a:solidFill>
                  <a:srgbClr val="0070C0"/>
                </a:solidFill>
                <a:ea typeface="MS PGothic" pitchFamily="34" charset="-128"/>
              </a:rPr>
            </a:br>
            <a:endParaRPr lang="sr-Latn-CS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72771E-2A34-FE6D-E021-A5009A374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2289" y="5588000"/>
            <a:ext cx="2341067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83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4299E3-214B-4E80-8D30-578D4C9725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8D97F7-B797-462C-A211-7417181FCC12}">
  <ds:schemaRefs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9651F1C8-A66A-4A0D-9227-9A2C605C62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332</Words>
  <Application>Microsoft Office PowerPoint</Application>
  <PresentationFormat>Widescreen</PresentationFormat>
  <Paragraphs>58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Unapređenje regulatornog okvira za oblast osiguranja u Crnoj Gori – tranzicija ka Solventnosti II</vt:lpstr>
      <vt:lpstr>Tranzicija ka SII</vt:lpstr>
      <vt:lpstr>SII  u CRNOJ GORI</vt:lpstr>
      <vt:lpstr>Izmjene i dopune Zakona o osiguranju</vt:lpstr>
      <vt:lpstr>Standardi u pogledu organizacije</vt:lpstr>
      <vt:lpstr>Kriterijumi za upravljačka, rukovodeća mjesta i ključne funkcije</vt:lpstr>
      <vt:lpstr>Predugovorno informisanje</vt:lpstr>
      <vt:lpstr>Jačanje svijesti o prednostima osiguranja</vt:lpstr>
      <vt:lpstr>Hvala na pažnji. Agencija za nadzor osiguranja  Moskovska 17A, M/C1 81000 Podgorica, Crna Gora tel: +382 20 513 502 fax: +382 20 513 503 e-mail: agencija@ano.co.me   web: www.ano.me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2019-07-31T07:38:58Z</dcterms:created>
  <dcterms:modified xsi:type="dcterms:W3CDTF">2022-06-07T11:48:31Z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