
<file path=[Content_Types].xml><?xml version="1.0" encoding="utf-8"?>
<Types xmlns="http://schemas.openxmlformats.org/package/2006/content-types">
  <Override PartName="/ppt/charts/style15.xml" ContentType="application/vnd.ms-office.chartstyle+xml"/>
  <Override PartName="/ppt/charts/style33.xml" ContentType="application/vnd.ms-office.chartstyl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olors6.xml" ContentType="application/vnd.ms-office.chartcolorstyle+xml"/>
  <Override PartName="/ppt/charts/style22.xml" ContentType="application/vnd.ms-office.chartstyle+xml"/>
  <Override PartName="/ppt/charts/colors27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style11.xml" ContentType="application/vnd.ms-office.chartstyle+xml"/>
  <Override PartName="/ppt/charts/colors16.xml" ContentType="application/vnd.ms-office.chartcolorstyle+xml"/>
  <Override PartName="/ppt/charts/colors34.xml" ContentType="application/vnd.ms-office.chartcolor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olors2.xml" ContentType="application/vnd.ms-office.chartcolorstyle+xml"/>
  <Override PartName="/ppt/charts/colors23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docProps/custom.xml" ContentType="application/vnd.openxmlformats-officedocument.custom-properties+xml"/>
  <Override PartName="/ppt/charts/colors30.xml" ContentType="application/vnd.ms-office.chartcolorstyle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style9.xml" ContentType="application/vnd.ms-office.chartstyle+xml"/>
  <Override PartName="/ppt/charts/chart3.xml" ContentType="application/vnd.openxmlformats-officedocument.drawingml.chart+xml"/>
  <Override PartName="/ppt/charts/style5.xml" ContentType="application/vnd.ms-office.chartstyle+xml"/>
  <Override PartName="/ppt/charts/style27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style16.xml" ContentType="application/vnd.ms-office.chart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charts/style34.xml" ContentType="application/vnd.ms-office.chartstyle+xml"/>
  <Override PartName="/ppt/charts/style1.xml" ContentType="application/vnd.ms-office.chartstyle+xml"/>
  <Override PartName="/ppt/charts/style23.xml" ContentType="application/vnd.ms-office.chartstyl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style30.xml" ContentType="application/vnd.ms-office.chartstyle+xml"/>
  <Override PartName="/ppt/charts/colors28.xml" ContentType="application/vnd.ms-office.chartcolorstyle+xml"/>
  <Override PartName="/ppt/charts/colors17.xml" ContentType="application/vnd.ms-office.chartcolorstyle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olors35.xml" ContentType="application/vnd.ms-office.chartcolor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charts/colors24.xml" ContentType="application/vnd.ms-office.chartcolorstyle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olors22.xml" ContentType="application/vnd.ms-office.chartcolorstyle+xml"/>
  <Override PartName="/ppt/charts/colors31.xml" ContentType="application/vnd.ms-office.chartcolorstyle+xml"/>
  <Override PartName="/ppt/charts/colors11.xml" ContentType="application/vnd.ms-office.chartcolorstyl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20.xml" ContentType="application/vnd.ms-office.chartcolorstyle+xml"/>
  <Override PartName="/ppt/charts/chart4.xml" ContentType="application/vnd.openxmlformats-officedocument.drawingml.chart+xml"/>
  <Override PartName="/ppt/charts/style19.xml" ContentType="application/vnd.ms-office.chartstyle+xml"/>
  <Override PartName="/ppt/charts/style28.xml" ContentType="application/vnd.ms-office.chartstyle+xml"/>
  <Override PartName="/ppt/charts/style6.xml" ContentType="application/vnd.ms-office.chartstyle+xml"/>
  <Override PartName="/ppt/charts/style37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17.xml" ContentType="application/vnd.ms-office.chartstyle+xml"/>
  <Override PartName="/ppt/charts/style26.xml" ContentType="application/vnd.ms-office.chartstyle+xml"/>
  <Override PartName="/ppt/charts/style35.xml" ContentType="application/vnd.ms-office.chartstyle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charts/style24.xml" ContentType="application/vnd.ms-office.chartstyle+xml"/>
  <Override PartName="/ppt/charts/colors29.xml" ContentType="application/vnd.ms-office.chartcolor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style13.xml" ContentType="application/vnd.ms-office.chartstyle+xml"/>
  <Override PartName="/ppt/charts/style31.xml" ContentType="application/vnd.ms-office.chartstyle+xml"/>
  <Override PartName="/ppt/charts/colors18.xml" ContentType="application/vnd.ms-office.chartcolorstyle+xml"/>
  <Override PartName="/ppt/charts/colors3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charts/chart26.xml" ContentType="application/vnd.openxmlformats-officedocument.drawingml.chart+xml"/>
  <Override PartName="/ppt/charts/colors4.xml" ContentType="application/vnd.ms-office.chartcolorstyle+xml"/>
  <Override PartName="/ppt/charts/style20.xml" ContentType="application/vnd.ms-office.chartstyle+xml"/>
  <Override PartName="/ppt/charts/colors25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olors14.xml" ContentType="application/vnd.ms-office.chartcolorstyle+xml"/>
  <Override PartName="/ppt/charts/colors32.xml" ContentType="application/vnd.ms-office.chartcolor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olors21.xml" ContentType="application/vnd.ms-office.chartcolorstyle+xml"/>
  <Override PartName="/ppt/charts/colors10.xml" ContentType="application/vnd.ms-office.chartcolorstyle+xml"/>
  <Override PartName="/ppt/charts/style7.xml" ContentType="application/vnd.ms-office.chartstyle+xml"/>
  <Override PartName="/ppt/charts/style29.xml" ContentType="application/vnd.ms-office.chartstyle+xml"/>
  <Override PartName="/ppt/charts/chart5.xml" ContentType="application/vnd.openxmlformats-officedocument.drawingml.chart+xml"/>
  <Override PartName="/ppt/charts/style18.xml" ContentType="application/vnd.ms-office.chart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6.xml" ContentType="application/vnd.ms-office.chartstyle+xml"/>
  <Override PartName="/ppt/charts/style3.xml" ContentType="application/vnd.ms-office.chartstyle+xml"/>
  <Override PartName="/ppt/charts/style25.xml" ContentType="application/vnd.ms-office.chartstyle+xml"/>
  <Override PartName="/ppt/charts/colors9.xml" ContentType="application/vnd.ms-office.chartcolorstyle+xml"/>
  <Override PartName="/ppt/charts/style14.xml" ContentType="application/vnd.ms-office.chartstyle+xml"/>
  <Override PartName="/ppt/charts/style32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19.xml" ContentType="application/vnd.ms-office.chartcolorstyle+xml"/>
  <Override PartName="/ppt/charts/colors37.xml" ContentType="application/vnd.ms-office.chartcolorstyle+xml"/>
  <Override PartName="/ppt/slides/slide24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style10.xml" ContentType="application/vnd.ms-office.chartstyle+xml"/>
  <Override PartName="/ppt/charts/colors26.xml" ContentType="application/vnd.ms-office.chartcolorstyle+xml"/>
  <Override PartName="/ppt/charts/colors15.xml" ContentType="application/vnd.ms-office.chartcolorstyle+xml"/>
  <Override PartName="/ppt/charts/colors5.xml" ContentType="application/vnd.ms-office.chartcolor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olors3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4"/>
  </p:sldMasterIdLst>
  <p:notesMasterIdLst>
    <p:notesMasterId r:id="rId30"/>
  </p:notesMasterIdLst>
  <p:sldIdLst>
    <p:sldId id="258" r:id="rId5"/>
    <p:sldId id="555" r:id="rId6"/>
    <p:sldId id="557" r:id="rId7"/>
    <p:sldId id="558" r:id="rId8"/>
    <p:sldId id="559" r:id="rId9"/>
    <p:sldId id="563" r:id="rId10"/>
    <p:sldId id="564" r:id="rId11"/>
    <p:sldId id="565" r:id="rId12"/>
    <p:sldId id="566" r:id="rId13"/>
    <p:sldId id="568" r:id="rId14"/>
    <p:sldId id="569" r:id="rId15"/>
    <p:sldId id="570" r:id="rId16"/>
    <p:sldId id="571" r:id="rId17"/>
    <p:sldId id="572" r:id="rId18"/>
    <p:sldId id="573" r:id="rId19"/>
    <p:sldId id="575" r:id="rId20"/>
    <p:sldId id="574" r:id="rId21"/>
    <p:sldId id="576" r:id="rId22"/>
    <p:sldId id="580" r:id="rId23"/>
    <p:sldId id="581" r:id="rId24"/>
    <p:sldId id="582" r:id="rId25"/>
    <p:sldId id="583" r:id="rId26"/>
    <p:sldId id="585" r:id="rId27"/>
    <p:sldId id="587" r:id="rId28"/>
    <p:sldId id="594" r:id="rId29"/>
  </p:sldIdLst>
  <p:sldSz cx="10688638" cy="7562850"/>
  <p:notesSz cx="6858000" cy="9144000"/>
  <p:defaultTextStyle>
    <a:defPPr>
      <a:defRPr lang="en-GB"/>
    </a:defPPr>
    <a:lvl1pPr algn="l" defTabSz="4968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96888" indent="-39688" algn="l" defTabSz="4968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93775" indent="-79375" algn="l" defTabSz="4968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490663" indent="-119063" algn="l" defTabSz="4968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987550" indent="-158750" algn="l" defTabSz="4968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BC221"/>
    <a:srgbClr val="FFCC00"/>
    <a:srgbClr val="00CC00"/>
    <a:srgbClr val="FFFF00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018" y="-82"/>
      </p:cViewPr>
      <p:guideLst>
        <p:guide orient="horz" pos="2382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2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2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2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37.xml"/><Relationship Id="rId2" Type="http://schemas.microsoft.com/office/2011/relationships/chartColorStyle" Target="colors37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Book2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Book2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Book2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skozarevic.SARAJEVOOSIGURA\Documents\projekti\UNDP\javne%20ustanove\Anketa\Grafic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Vlasnik/osnivač JI/U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BiH</c:v>
                </c:pt>
                <c:pt idx="1">
                  <c:v>Entitet/distrikt</c:v>
                </c:pt>
                <c:pt idx="2">
                  <c:v>Grad/općina/opština</c:v>
                </c:pt>
                <c:pt idx="3">
                  <c:v>Kanton</c:v>
                </c:pt>
                <c:pt idx="4">
                  <c:v>Ostalo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27</c:v>
                </c:pt>
                <c:pt idx="2">
                  <c:v>101</c:v>
                </c:pt>
                <c:pt idx="3">
                  <c:v>88</c:v>
                </c:pt>
                <c:pt idx="4">
                  <c:v>6</c:v>
                </c:pt>
              </c:numCache>
            </c:numRef>
          </c:val>
        </c:ser>
        <c:dLbls/>
        <c:gapWidth val="219"/>
        <c:axId val="105971712"/>
        <c:axId val="105973632"/>
      </c:barChart>
      <c:catAx>
        <c:axId val="1059717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973632"/>
        <c:crosses val="autoZero"/>
        <c:auto val="1"/>
        <c:lblAlgn val="ctr"/>
        <c:lblOffset val="100"/>
      </c:catAx>
      <c:valAx>
        <c:axId val="1059736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97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 sz="1600" b="0" i="0" u="none" strike="noStrike" baseline="0">
                <a:effectLst/>
              </a:rPr>
              <a:t>Kriteriji vrednovanja objekata i opreme JI/U</a:t>
            </a:r>
            <a:endParaRPr lang="bs-Latn-BA" sz="160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Sheet4!$B$1:$B$2</c:f>
              <c:strCache>
                <c:ptCount val="2"/>
                <c:pt idx="0">
                  <c:v>Objekat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Sheet4!$A$3:$A$6</c:f>
              <c:strCache>
                <c:ptCount val="4"/>
                <c:pt idx="0">
                  <c:v>Knjigovodstvena vrijednost</c:v>
                </c:pt>
                <c:pt idx="1">
                  <c:v>Lična procjena</c:v>
                </c:pt>
                <c:pt idx="2">
                  <c:v>Procijenjena tržišna vrijednost</c:v>
                </c:pt>
                <c:pt idx="3">
                  <c:v>Ostalo</c:v>
                </c:pt>
              </c:strCache>
            </c:strRef>
          </c:cat>
          <c:val>
            <c:numRef>
              <c:f>Sheet4!$B$3:$B$6</c:f>
              <c:numCache>
                <c:formatCode>General</c:formatCode>
                <c:ptCount val="4"/>
                <c:pt idx="0">
                  <c:v>133</c:v>
                </c:pt>
                <c:pt idx="1">
                  <c:v>62</c:v>
                </c:pt>
                <c:pt idx="2">
                  <c:v>15</c:v>
                </c:pt>
                <c:pt idx="3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Sheet4!$C$1:$C$2</c:f>
              <c:strCache>
                <c:ptCount val="2"/>
                <c:pt idx="0">
                  <c:v>Oprema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Sheet4!$A$3:$A$6</c:f>
              <c:strCache>
                <c:ptCount val="4"/>
                <c:pt idx="0">
                  <c:v>Knjigovodstvena vrijednost</c:v>
                </c:pt>
                <c:pt idx="1">
                  <c:v>Lična procjena</c:v>
                </c:pt>
                <c:pt idx="2">
                  <c:v>Procijenjena tržišna vrijednost</c:v>
                </c:pt>
                <c:pt idx="3">
                  <c:v>Ostalo</c:v>
                </c:pt>
              </c:strCache>
            </c:strRef>
          </c:cat>
          <c:val>
            <c:numRef>
              <c:f>Sheet4!$C$3:$C$6</c:f>
              <c:numCache>
                <c:formatCode>General</c:formatCode>
                <c:ptCount val="4"/>
                <c:pt idx="0">
                  <c:v>139</c:v>
                </c:pt>
                <c:pt idx="1">
                  <c:v>70</c:v>
                </c:pt>
                <c:pt idx="2">
                  <c:v>7</c:v>
                </c:pt>
                <c:pt idx="3">
                  <c:v>13</c:v>
                </c:pt>
              </c:numCache>
            </c:numRef>
          </c:val>
        </c:ser>
        <c:dLbls/>
        <c:gapWidth val="182"/>
        <c:axId val="205593984"/>
        <c:axId val="205620736"/>
      </c:barChart>
      <c:catAx>
        <c:axId val="2055939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20736"/>
        <c:crosses val="autoZero"/>
        <c:auto val="1"/>
        <c:lblAlgn val="ctr"/>
        <c:lblOffset val="100"/>
      </c:catAx>
      <c:valAx>
        <c:axId val="20562073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9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 sz="1800" b="0" i="0" u="none" strike="noStrike" baseline="0">
                <a:effectLst/>
              </a:rPr>
              <a:t>Godine starosti objekta/objekata JI/U</a:t>
            </a:r>
            <a:endParaRPr lang="bs-Latn-BA" sz="180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Sheet4!$B$9</c:f>
              <c:strCache>
                <c:ptCount val="1"/>
                <c:pt idx="0">
                  <c:v>Freq.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Sheet4!$A$10:$A$16</c:f>
              <c:strCache>
                <c:ptCount val="7"/>
                <c:pt idx="0">
                  <c:v>do 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Preko 60</c:v>
                </c:pt>
              </c:strCache>
            </c:strRef>
          </c:cat>
          <c:val>
            <c:numRef>
              <c:f>Sheet4!$B$10:$B$16</c:f>
              <c:numCache>
                <c:formatCode>General</c:formatCode>
                <c:ptCount val="7"/>
                <c:pt idx="0">
                  <c:v>20</c:v>
                </c:pt>
                <c:pt idx="1">
                  <c:v>13</c:v>
                </c:pt>
                <c:pt idx="2">
                  <c:v>27</c:v>
                </c:pt>
                <c:pt idx="3">
                  <c:v>24</c:v>
                </c:pt>
                <c:pt idx="4">
                  <c:v>62</c:v>
                </c:pt>
                <c:pt idx="5">
                  <c:v>37</c:v>
                </c:pt>
                <c:pt idx="6">
                  <c:v>41</c:v>
                </c:pt>
              </c:numCache>
            </c:numRef>
          </c:val>
        </c:ser>
        <c:dLbls/>
        <c:gapWidth val="182"/>
        <c:axId val="236448000"/>
        <c:axId val="246837248"/>
      </c:barChart>
      <c:catAx>
        <c:axId val="2364480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837248"/>
        <c:crosses val="autoZero"/>
        <c:auto val="1"/>
        <c:lblAlgn val="ctr"/>
        <c:lblOffset val="100"/>
      </c:catAx>
      <c:valAx>
        <c:axId val="2468372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4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Sheet4!$B$18</c:f>
              <c:strCache>
                <c:ptCount val="1"/>
                <c:pt idx="0">
                  <c:v>Spratnost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Sheet4!$A$19:$A$24</c:f>
              <c:strCache>
                <c:ptCount val="6"/>
                <c:pt idx="0">
                  <c:v>P</c:v>
                </c:pt>
                <c:pt idx="1">
                  <c:v>P+1</c:v>
                </c:pt>
                <c:pt idx="2">
                  <c:v>P+2</c:v>
                </c:pt>
                <c:pt idx="3">
                  <c:v>P+3</c:v>
                </c:pt>
                <c:pt idx="4">
                  <c:v>P+4</c:v>
                </c:pt>
                <c:pt idx="5">
                  <c:v>P+5</c:v>
                </c:pt>
              </c:strCache>
            </c:strRef>
          </c:cat>
          <c:val>
            <c:numRef>
              <c:f>Sheet4!$B$19:$B$24</c:f>
              <c:numCache>
                <c:formatCode>General</c:formatCode>
                <c:ptCount val="6"/>
                <c:pt idx="0">
                  <c:v>21</c:v>
                </c:pt>
                <c:pt idx="1">
                  <c:v>107</c:v>
                </c:pt>
                <c:pt idx="2">
                  <c:v>64</c:v>
                </c:pt>
                <c:pt idx="3">
                  <c:v>19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</c:ser>
        <c:dLbls/>
        <c:gapWidth val="182"/>
        <c:axId val="103219968"/>
        <c:axId val="103221504"/>
      </c:barChart>
      <c:catAx>
        <c:axId val="1032199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221504"/>
        <c:crosses val="autoZero"/>
        <c:auto val="1"/>
        <c:lblAlgn val="ctr"/>
        <c:lblOffset val="100"/>
      </c:catAx>
      <c:valAx>
        <c:axId val="10322150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21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Sheet4!$B$34</c:f>
              <c:strCache>
                <c:ptCount val="1"/>
                <c:pt idx="0">
                  <c:v>Podrumski prostor u objektu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Sheet4!$A$35:$A$36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Sheet4!$B$35:$B$36</c:f>
              <c:numCache>
                <c:formatCode>General</c:formatCode>
                <c:ptCount val="2"/>
                <c:pt idx="0">
                  <c:v>92</c:v>
                </c:pt>
                <c:pt idx="1">
                  <c:v>121</c:v>
                </c:pt>
              </c:numCache>
            </c:numRef>
          </c:val>
        </c:ser>
        <c:dLbls/>
        <c:gapWidth val="182"/>
        <c:axId val="103237504"/>
        <c:axId val="103239040"/>
      </c:barChart>
      <c:catAx>
        <c:axId val="1032375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239040"/>
        <c:crosses val="autoZero"/>
        <c:auto val="1"/>
        <c:lblAlgn val="ctr"/>
        <c:lblOffset val="100"/>
      </c:catAx>
      <c:valAx>
        <c:axId val="10323904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23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 sz="1600"/>
              <a:t>Iskustvo sa štetom od prirodnih katastrofa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Sheet5!$B$1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Sheet5!$A$2:$A$6</c:f>
              <c:strCache>
                <c:ptCount val="5"/>
                <c:pt idx="0">
                  <c:v>Požar</c:v>
                </c:pt>
                <c:pt idx="1">
                  <c:v>Oluja</c:v>
                </c:pt>
                <c:pt idx="2">
                  <c:v>Poplava</c:v>
                </c:pt>
                <c:pt idx="3">
                  <c:v>Klizište i odronjavanje zemljišta</c:v>
                </c:pt>
                <c:pt idx="4">
                  <c:v>Zemljotres</c:v>
                </c:pt>
              </c:strCache>
            </c:strRef>
          </c:cat>
          <c:val>
            <c:numRef>
              <c:f>Sheet5!$B$2:$B$6</c:f>
              <c:numCache>
                <c:formatCode>General</c:formatCode>
                <c:ptCount val="5"/>
                <c:pt idx="0">
                  <c:v>11</c:v>
                </c:pt>
                <c:pt idx="1">
                  <c:v>28</c:v>
                </c:pt>
                <c:pt idx="2">
                  <c:v>52</c:v>
                </c:pt>
                <c:pt idx="3">
                  <c:v>10</c:v>
                </c:pt>
                <c:pt idx="4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Sheet5!$A$2:$A$6</c:f>
              <c:strCache>
                <c:ptCount val="5"/>
                <c:pt idx="0">
                  <c:v>Požar</c:v>
                </c:pt>
                <c:pt idx="1">
                  <c:v>Oluja</c:v>
                </c:pt>
                <c:pt idx="2">
                  <c:v>Poplava</c:v>
                </c:pt>
                <c:pt idx="3">
                  <c:v>Klizište i odronjavanje zemljišta</c:v>
                </c:pt>
                <c:pt idx="4">
                  <c:v>Zemljotres</c:v>
                </c:pt>
              </c:strCache>
            </c:strRef>
          </c:cat>
          <c:val>
            <c:numRef>
              <c:f>Sheet5!$C$2:$C$6</c:f>
              <c:numCache>
                <c:formatCode>General</c:formatCode>
                <c:ptCount val="5"/>
                <c:pt idx="0">
                  <c:v>218</c:v>
                </c:pt>
                <c:pt idx="1">
                  <c:v>201</c:v>
                </c:pt>
                <c:pt idx="2">
                  <c:v>177</c:v>
                </c:pt>
                <c:pt idx="3">
                  <c:v>219</c:v>
                </c:pt>
                <c:pt idx="4">
                  <c:v>213</c:v>
                </c:pt>
              </c:numCache>
            </c:numRef>
          </c:val>
        </c:ser>
        <c:dLbls/>
        <c:gapWidth val="182"/>
        <c:axId val="108207488"/>
        <c:axId val="108213376"/>
      </c:barChart>
      <c:catAx>
        <c:axId val="1082074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13376"/>
        <c:crosses val="autoZero"/>
        <c:auto val="1"/>
        <c:lblAlgn val="ctr"/>
        <c:lblOffset val="100"/>
      </c:catAx>
      <c:valAx>
        <c:axId val="1082133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0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Procjena štete od požara na objektu i/ili opremi u </a:t>
            </a:r>
            <a:r>
              <a:rPr lang="bs-Latn-BA" sz="1800"/>
              <a:t>JI/U</a:t>
            </a:r>
            <a:endParaRPr lang="en-US" sz="180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Sheet6!$B$1</c:f>
              <c:strCache>
                <c:ptCount val="1"/>
                <c:pt idx="0">
                  <c:v>Procjena štete od požara na objektu i/ili opremi u javnoj instituciji/ustanovi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Sheet6!$A$2:$A$5</c:f>
              <c:strCache>
                <c:ptCount val="4"/>
                <c:pt idx="0">
                  <c:v>&lt;= 1500</c:v>
                </c:pt>
                <c:pt idx="1">
                  <c:v>10000 – 75000</c:v>
                </c:pt>
                <c:pt idx="2">
                  <c:v>150000 – 300000</c:v>
                </c:pt>
                <c:pt idx="3">
                  <c:v>2000000+</c:v>
                </c:pt>
              </c:strCache>
            </c:strRef>
          </c:cat>
          <c:val>
            <c:numRef>
              <c:f>Sheet6!$B$2:$B$5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/>
        <c:gapWidth val="182"/>
        <c:axId val="125398400"/>
        <c:axId val="125412480"/>
      </c:barChart>
      <c:catAx>
        <c:axId val="1253984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412480"/>
        <c:crosses val="autoZero"/>
        <c:auto val="1"/>
        <c:lblAlgn val="ctr"/>
        <c:lblOffset val="100"/>
      </c:catAx>
      <c:valAx>
        <c:axId val="12541248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39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 sz="1800"/>
              <a:t>Procjena štete od oluje na objektu i/ili opremi u JI/U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Sheet6!$B$10</c:f>
              <c:strCache>
                <c:ptCount val="1"/>
                <c:pt idx="0">
                  <c:v>Procjena štete od oluje na objektu i/ili opremi u javnoj instituciji/ustanovi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Sheet6!$A$11:$A$14</c:f>
              <c:strCache>
                <c:ptCount val="4"/>
                <c:pt idx="0">
                  <c:v>&lt;= 500</c:v>
                </c:pt>
                <c:pt idx="1">
                  <c:v>1000 – 7000</c:v>
                </c:pt>
                <c:pt idx="2">
                  <c:v>10000 – 50000</c:v>
                </c:pt>
                <c:pt idx="3">
                  <c:v>100000+</c:v>
                </c:pt>
              </c:strCache>
            </c:strRef>
          </c:cat>
          <c:val>
            <c:numRef>
              <c:f>Sheet6!$B$11:$B$14</c:f>
              <c:numCache>
                <c:formatCode>General</c:formatCode>
                <c:ptCount val="4"/>
                <c:pt idx="0">
                  <c:v>1</c:v>
                </c:pt>
                <c:pt idx="1">
                  <c:v>13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</c:ser>
        <c:dLbls/>
        <c:gapWidth val="182"/>
        <c:axId val="125514496"/>
        <c:axId val="125516032"/>
      </c:barChart>
      <c:catAx>
        <c:axId val="1255144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16032"/>
        <c:crosses val="autoZero"/>
        <c:auto val="1"/>
        <c:lblAlgn val="ctr"/>
        <c:lblOffset val="100"/>
      </c:catAx>
      <c:valAx>
        <c:axId val="1255160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1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Procjena </a:t>
            </a:r>
            <a:r>
              <a:rPr lang="bs-Latn-BA"/>
              <a:t>nastale </a:t>
            </a:r>
            <a:r>
              <a:rPr lang="en-US"/>
              <a:t>štete od poplave na objektu i/ili opremi u </a:t>
            </a:r>
            <a:r>
              <a:rPr lang="bs-Latn-BA"/>
              <a:t>JI/U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Sheet6!$B$19</c:f>
              <c:strCache>
                <c:ptCount val="1"/>
                <c:pt idx="0">
                  <c:v>Procjena nastale štete od poplave na objektu i/ili opremi u javnoj instituciji/ustanovi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Sheet6!$A$20:$A$24</c:f>
              <c:strCache>
                <c:ptCount val="5"/>
                <c:pt idx="0">
                  <c:v>&lt;= 100</c:v>
                </c:pt>
                <c:pt idx="1">
                  <c:v>1,000 – 20,000</c:v>
                </c:pt>
                <c:pt idx="2">
                  <c:v>25,000 – 70,000</c:v>
                </c:pt>
                <c:pt idx="3">
                  <c:v>100,000 – 500,000</c:v>
                </c:pt>
                <c:pt idx="4">
                  <c:v>3,000,000 +</c:v>
                </c:pt>
              </c:strCache>
            </c:strRef>
          </c:cat>
          <c:val>
            <c:numRef>
              <c:f>Sheet6!$B$20:$B$24</c:f>
              <c:numCache>
                <c:formatCode>General</c:formatCode>
                <c:ptCount val="5"/>
                <c:pt idx="0">
                  <c:v>1</c:v>
                </c:pt>
                <c:pt idx="1">
                  <c:v>22</c:v>
                </c:pt>
                <c:pt idx="2">
                  <c:v>16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</c:ser>
        <c:dLbls/>
        <c:gapWidth val="182"/>
        <c:axId val="125551744"/>
        <c:axId val="125553280"/>
      </c:barChart>
      <c:catAx>
        <c:axId val="1255517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53280"/>
        <c:crosses val="autoZero"/>
        <c:auto val="1"/>
        <c:lblAlgn val="ctr"/>
        <c:lblOffset val="100"/>
      </c:catAx>
      <c:valAx>
        <c:axId val="12555328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5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/>
              <a:t>Procjena štete od ostalih opasnosti na objektu i/ili opremi u JI/U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Sheet6!$B$42</c:f>
              <c:strCache>
                <c:ptCount val="1"/>
                <c:pt idx="0">
                  <c:v>Procjena nastale štete od ostalih opasnosti na objektu i/ili opremi u javnoj instituciji/ustanovi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Sheet6!$A$43:$A$46</c:f>
              <c:strCache>
                <c:ptCount val="4"/>
                <c:pt idx="0">
                  <c:v>&lt;= 1,000</c:v>
                </c:pt>
                <c:pt idx="1">
                  <c:v>3,000 – 10,000</c:v>
                </c:pt>
                <c:pt idx="2">
                  <c:v>30,000 – 116,000</c:v>
                </c:pt>
                <c:pt idx="3">
                  <c:v>2,000,000+</c:v>
                </c:pt>
              </c:strCache>
            </c:strRef>
          </c:cat>
          <c:val>
            <c:numRef>
              <c:f>Sheet6!$B$43:$B$46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/>
        <c:gapWidth val="182"/>
        <c:axId val="125610240"/>
        <c:axId val="125636608"/>
      </c:barChart>
      <c:catAx>
        <c:axId val="1256102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36608"/>
        <c:crosses val="autoZero"/>
        <c:auto val="1"/>
        <c:lblAlgn val="ctr"/>
        <c:lblOffset val="100"/>
      </c:catAx>
      <c:valAx>
        <c:axId val="1256366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1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/>
              <a:t>Procjena štete od klizišta i odronjavanja zemljišta na objektu i/ili opremi u JI/U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Sheet6!$B$28</c:f>
              <c:strCache>
                <c:ptCount val="1"/>
                <c:pt idx="0">
                  <c:v>Procjena nastale štete od klizišta i odronjavanja zemljišta na objektu i/ili opremi u javnoj instituciji/ustanovi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Sheet6!$A$29:$A$31</c:f>
              <c:strCache>
                <c:ptCount val="3"/>
                <c:pt idx="0">
                  <c:v>&lt;= 5,000</c:v>
                </c:pt>
                <c:pt idx="1">
                  <c:v>20,000 – 60,000</c:v>
                </c:pt>
                <c:pt idx="2">
                  <c:v>100,000 +</c:v>
                </c:pt>
              </c:strCache>
            </c:strRef>
          </c:cat>
          <c:val>
            <c:numRef>
              <c:f>Sheet6!$B$29:$B$31</c:f>
              <c:numCache>
                <c:formatCode>General</c:formatCode>
                <c:ptCount val="3"/>
                <c:pt idx="0">
                  <c:v>1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</c:ser>
        <c:dLbls/>
        <c:gapWidth val="182"/>
        <c:axId val="125664640"/>
        <c:axId val="125666432"/>
      </c:barChart>
      <c:catAx>
        <c:axId val="1256646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66432"/>
        <c:crosses val="autoZero"/>
        <c:auto val="1"/>
        <c:lblAlgn val="ctr"/>
        <c:lblOffset val="100"/>
      </c:catAx>
      <c:valAx>
        <c:axId val="1256664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6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Sheet1!$B$9</c:f>
              <c:strCache>
                <c:ptCount val="1"/>
                <c:pt idx="0">
                  <c:v>Većinski vlasnik objek(a)ta/opreme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Sheet1!$A$10:$A$14</c:f>
              <c:strCache>
                <c:ptCount val="5"/>
                <c:pt idx="0">
                  <c:v>Vlada entiteta/distrikta</c:v>
                </c:pt>
                <c:pt idx="1">
                  <c:v>Vlada kantona</c:v>
                </c:pt>
                <c:pt idx="2">
                  <c:v>Grad/općina/opština</c:v>
                </c:pt>
                <c:pt idx="3">
                  <c:v>Institucija/ustanova</c:v>
                </c:pt>
                <c:pt idx="4">
                  <c:v>Ostalo</c:v>
                </c:pt>
              </c:strCache>
            </c:strRef>
          </c:cat>
          <c:val>
            <c:numRef>
              <c:f>Sheet1!$B$10:$B$14</c:f>
              <c:numCache>
                <c:formatCode>General</c:formatCode>
                <c:ptCount val="5"/>
                <c:pt idx="0">
                  <c:v>14</c:v>
                </c:pt>
                <c:pt idx="1">
                  <c:v>72</c:v>
                </c:pt>
                <c:pt idx="2">
                  <c:v>103</c:v>
                </c:pt>
                <c:pt idx="3">
                  <c:v>35</c:v>
                </c:pt>
                <c:pt idx="4">
                  <c:v>5</c:v>
                </c:pt>
              </c:numCache>
            </c:numRef>
          </c:val>
        </c:ser>
        <c:dLbls/>
        <c:gapWidth val="182"/>
        <c:axId val="107612032"/>
        <c:axId val="107635456"/>
      </c:barChart>
      <c:catAx>
        <c:axId val="1076120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635456"/>
        <c:crosses val="autoZero"/>
        <c:auto val="1"/>
        <c:lblAlgn val="ctr"/>
        <c:lblOffset val="100"/>
      </c:catAx>
      <c:valAx>
        <c:axId val="10763545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61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 sz="1600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/>
              <a:t>Procjena štete od zemljotresa na objektu i/ili opremi u JI/U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Sheet6!$B$35</c:f>
              <c:strCache>
                <c:ptCount val="1"/>
                <c:pt idx="0">
                  <c:v>Procjena nastale štete od zemljotresa na objektu i/ili opremi u javnoj instituciji/ustanovi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Sheet6!$A$36:$A$38</c:f>
              <c:strCache>
                <c:ptCount val="3"/>
                <c:pt idx="0">
                  <c:v>6,000 – 15,000</c:v>
                </c:pt>
                <c:pt idx="1">
                  <c:v>98,000 – 300,000</c:v>
                </c:pt>
                <c:pt idx="2">
                  <c:v>3,000,000 +</c:v>
                </c:pt>
              </c:strCache>
            </c:strRef>
          </c:cat>
          <c:val>
            <c:numRef>
              <c:f>Sheet6!$B$36:$B$38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/>
        <c:gapWidth val="182"/>
        <c:axId val="125682432"/>
        <c:axId val="125683968"/>
      </c:barChart>
      <c:catAx>
        <c:axId val="1256824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83968"/>
        <c:crosses val="autoZero"/>
        <c:auto val="1"/>
        <c:lblAlgn val="ctr"/>
        <c:lblOffset val="100"/>
      </c:catAx>
      <c:valAx>
        <c:axId val="12568396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8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 sz="1600"/>
              <a:t>Svjesnost izloženosti rizicima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stacked"/>
        <c:ser>
          <c:idx val="0"/>
          <c:order val="0"/>
          <c:tx>
            <c:strRef>
              <c:f>Sheet7!$B$1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Sheet7!$A$2:$A$6</c:f>
              <c:strCache>
                <c:ptCount val="5"/>
                <c:pt idx="0">
                  <c:v>Požar</c:v>
                </c:pt>
                <c:pt idx="1">
                  <c:v>Oluja</c:v>
                </c:pt>
                <c:pt idx="2">
                  <c:v>Poplava</c:v>
                </c:pt>
                <c:pt idx="3">
                  <c:v>Klizište i odronjavanje zemljišta</c:v>
                </c:pt>
                <c:pt idx="4">
                  <c:v>Zemljotres</c:v>
                </c:pt>
              </c:strCache>
            </c:strRef>
          </c:cat>
          <c:val>
            <c:numRef>
              <c:f>Sheet7!$B$2:$B$6</c:f>
              <c:numCache>
                <c:formatCode>General</c:formatCode>
                <c:ptCount val="5"/>
                <c:pt idx="0">
                  <c:v>170</c:v>
                </c:pt>
                <c:pt idx="1">
                  <c:v>128</c:v>
                </c:pt>
                <c:pt idx="2">
                  <c:v>113</c:v>
                </c:pt>
                <c:pt idx="3">
                  <c:v>48</c:v>
                </c:pt>
                <c:pt idx="4">
                  <c:v>161</c:v>
                </c:pt>
              </c:numCache>
            </c:numRef>
          </c:val>
        </c:ser>
        <c:ser>
          <c:idx val="1"/>
          <c:order val="1"/>
          <c:tx>
            <c:strRef>
              <c:f>Sheet7!$C$1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Sheet7!$A$2:$A$6</c:f>
              <c:strCache>
                <c:ptCount val="5"/>
                <c:pt idx="0">
                  <c:v>Požar</c:v>
                </c:pt>
                <c:pt idx="1">
                  <c:v>Oluja</c:v>
                </c:pt>
                <c:pt idx="2">
                  <c:v>Poplava</c:v>
                </c:pt>
                <c:pt idx="3">
                  <c:v>Klizište i odronjavanje zemljišta</c:v>
                </c:pt>
                <c:pt idx="4">
                  <c:v>Zemljotres</c:v>
                </c:pt>
              </c:strCache>
            </c:strRef>
          </c:cat>
          <c:val>
            <c:numRef>
              <c:f>Sheet7!$C$2:$C$6</c:f>
              <c:numCache>
                <c:formatCode>General</c:formatCode>
                <c:ptCount val="5"/>
                <c:pt idx="0">
                  <c:v>21</c:v>
                </c:pt>
                <c:pt idx="1">
                  <c:v>43</c:v>
                </c:pt>
                <c:pt idx="2">
                  <c:v>83</c:v>
                </c:pt>
                <c:pt idx="3">
                  <c:v>141</c:v>
                </c:pt>
                <c:pt idx="4">
                  <c:v>18</c:v>
                </c:pt>
              </c:numCache>
            </c:numRef>
          </c:val>
        </c:ser>
        <c:ser>
          <c:idx val="2"/>
          <c:order val="2"/>
          <c:tx>
            <c:strRef>
              <c:f>Sheet7!$D$1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Sheet7!$A$2:$A$6</c:f>
              <c:strCache>
                <c:ptCount val="5"/>
                <c:pt idx="0">
                  <c:v>Požar</c:v>
                </c:pt>
                <c:pt idx="1">
                  <c:v>Oluja</c:v>
                </c:pt>
                <c:pt idx="2">
                  <c:v>Poplava</c:v>
                </c:pt>
                <c:pt idx="3">
                  <c:v>Klizište i odronjavanje zemljišta</c:v>
                </c:pt>
                <c:pt idx="4">
                  <c:v>Zemljotres</c:v>
                </c:pt>
              </c:strCache>
            </c:strRef>
          </c:cat>
          <c:val>
            <c:numRef>
              <c:f>Sheet7!$D$2:$D$6</c:f>
              <c:numCache>
                <c:formatCode>General</c:formatCode>
                <c:ptCount val="5"/>
                <c:pt idx="0">
                  <c:v>38</c:v>
                </c:pt>
                <c:pt idx="1">
                  <c:v>58</c:v>
                </c:pt>
                <c:pt idx="2">
                  <c:v>33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</c:ser>
        <c:dLbls/>
        <c:overlap val="100"/>
        <c:axId val="125756160"/>
        <c:axId val="125757696"/>
      </c:barChart>
      <c:catAx>
        <c:axId val="1257561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57696"/>
        <c:crosses val="autoZero"/>
        <c:auto val="1"/>
        <c:lblAlgn val="ctr"/>
        <c:lblOffset val="100"/>
      </c:catAx>
      <c:valAx>
        <c:axId val="12575769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5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 sz="1600"/>
              <a:t>Spremnost</a:t>
            </a:r>
            <a:r>
              <a:rPr lang="bs-Latn-BA" sz="1600" baseline="0"/>
              <a:t> JI/U za osiguranje od prirodnih katastrofa</a:t>
            </a:r>
            <a:endParaRPr lang="bs-Latn-BA" sz="160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stacked"/>
        <c:ser>
          <c:idx val="0"/>
          <c:order val="0"/>
          <c:tx>
            <c:strRef>
              <c:f>Sheet7!$B$12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Sheet7!$A$13:$A$17</c:f>
              <c:strCache>
                <c:ptCount val="5"/>
                <c:pt idx="0">
                  <c:v>Požar</c:v>
                </c:pt>
                <c:pt idx="1">
                  <c:v>Oluja</c:v>
                </c:pt>
                <c:pt idx="2">
                  <c:v>Poplava</c:v>
                </c:pt>
                <c:pt idx="3">
                  <c:v>Klizište i odronjavanje zemljišta</c:v>
                </c:pt>
                <c:pt idx="4">
                  <c:v>Zemljotres</c:v>
                </c:pt>
              </c:strCache>
            </c:strRef>
          </c:cat>
          <c:val>
            <c:numRef>
              <c:f>Sheet7!$B$13:$B$17</c:f>
              <c:numCache>
                <c:formatCode>General</c:formatCode>
                <c:ptCount val="5"/>
                <c:pt idx="0">
                  <c:v>176</c:v>
                </c:pt>
                <c:pt idx="1">
                  <c:v>124</c:v>
                </c:pt>
                <c:pt idx="2">
                  <c:v>110</c:v>
                </c:pt>
                <c:pt idx="3">
                  <c:v>56</c:v>
                </c:pt>
                <c:pt idx="4">
                  <c:v>146</c:v>
                </c:pt>
              </c:numCache>
            </c:numRef>
          </c:val>
        </c:ser>
        <c:ser>
          <c:idx val="1"/>
          <c:order val="1"/>
          <c:tx>
            <c:strRef>
              <c:f>Sheet7!$C$12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Sheet7!$A$13:$A$17</c:f>
              <c:strCache>
                <c:ptCount val="5"/>
                <c:pt idx="0">
                  <c:v>Požar</c:v>
                </c:pt>
                <c:pt idx="1">
                  <c:v>Oluja</c:v>
                </c:pt>
                <c:pt idx="2">
                  <c:v>Poplava</c:v>
                </c:pt>
                <c:pt idx="3">
                  <c:v>Klizište i odronjavanje zemljišta</c:v>
                </c:pt>
                <c:pt idx="4">
                  <c:v>Zemljotres</c:v>
                </c:pt>
              </c:strCache>
            </c:strRef>
          </c:cat>
          <c:val>
            <c:numRef>
              <c:f>Sheet7!$C$13:$C$17</c:f>
              <c:numCache>
                <c:formatCode>General</c:formatCode>
                <c:ptCount val="5"/>
                <c:pt idx="0">
                  <c:v>12</c:v>
                </c:pt>
                <c:pt idx="1">
                  <c:v>44</c:v>
                </c:pt>
                <c:pt idx="2">
                  <c:v>70</c:v>
                </c:pt>
                <c:pt idx="3">
                  <c:v>108</c:v>
                </c:pt>
                <c:pt idx="4">
                  <c:v>27</c:v>
                </c:pt>
              </c:numCache>
            </c:numRef>
          </c:val>
        </c:ser>
        <c:ser>
          <c:idx val="2"/>
          <c:order val="2"/>
          <c:tx>
            <c:strRef>
              <c:f>Sheet7!$D$12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Sheet7!$A$13:$A$17</c:f>
              <c:strCache>
                <c:ptCount val="5"/>
                <c:pt idx="0">
                  <c:v>Požar</c:v>
                </c:pt>
                <c:pt idx="1">
                  <c:v>Oluja</c:v>
                </c:pt>
                <c:pt idx="2">
                  <c:v>Poplava</c:v>
                </c:pt>
                <c:pt idx="3">
                  <c:v>Klizište i odronjavanje zemljišta</c:v>
                </c:pt>
                <c:pt idx="4">
                  <c:v>Zemljotres</c:v>
                </c:pt>
              </c:strCache>
            </c:strRef>
          </c:cat>
          <c:val>
            <c:numRef>
              <c:f>Sheet7!$D$13:$D$17</c:f>
              <c:numCache>
                <c:formatCode>General</c:formatCode>
                <c:ptCount val="5"/>
                <c:pt idx="0">
                  <c:v>41</c:v>
                </c:pt>
                <c:pt idx="1">
                  <c:v>61</c:v>
                </c:pt>
                <c:pt idx="2">
                  <c:v>49</c:v>
                </c:pt>
                <c:pt idx="3">
                  <c:v>65</c:v>
                </c:pt>
                <c:pt idx="4">
                  <c:v>56</c:v>
                </c:pt>
              </c:numCache>
            </c:numRef>
          </c:val>
        </c:ser>
        <c:dLbls/>
        <c:overlap val="100"/>
        <c:axId val="125928192"/>
        <c:axId val="125929728"/>
      </c:barChart>
      <c:catAx>
        <c:axId val="1259281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29728"/>
        <c:crosses val="autoZero"/>
        <c:auto val="1"/>
        <c:lblAlgn val="ctr"/>
        <c:lblOffset val="100"/>
      </c:catAx>
      <c:valAx>
        <c:axId val="12592972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2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 sz="1600"/>
              <a:t>Posjedovanje polise osiguranja JI/U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stacked"/>
        <c:ser>
          <c:idx val="0"/>
          <c:order val="0"/>
          <c:tx>
            <c:strRef>
              <c:f>Sheet7!$A$26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Sheet7!$B$25:$D$25</c:f>
              <c:strCache>
                <c:ptCount val="3"/>
                <c:pt idx="0">
                  <c:v>Muški</c:v>
                </c:pt>
                <c:pt idx="1">
                  <c:v>Ženski</c:v>
                </c:pt>
                <c:pt idx="2">
                  <c:v>Ukupno</c:v>
                </c:pt>
              </c:strCache>
            </c:strRef>
          </c:cat>
          <c:val>
            <c:numRef>
              <c:f>Sheet7!$B$26:$D$26</c:f>
              <c:numCache>
                <c:formatCode>General</c:formatCode>
                <c:ptCount val="3"/>
                <c:pt idx="0">
                  <c:v>44</c:v>
                </c:pt>
                <c:pt idx="1">
                  <c:v>29</c:v>
                </c:pt>
                <c:pt idx="2">
                  <c:v>73</c:v>
                </c:pt>
              </c:numCache>
            </c:numRef>
          </c:val>
        </c:ser>
        <c:ser>
          <c:idx val="1"/>
          <c:order val="1"/>
          <c:tx>
            <c:strRef>
              <c:f>Sheet7!$A$27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Sheet7!$B$25:$D$25</c:f>
              <c:strCache>
                <c:ptCount val="3"/>
                <c:pt idx="0">
                  <c:v>Muški</c:v>
                </c:pt>
                <c:pt idx="1">
                  <c:v>Ženski</c:v>
                </c:pt>
                <c:pt idx="2">
                  <c:v>Ukupno</c:v>
                </c:pt>
              </c:strCache>
            </c:strRef>
          </c:cat>
          <c:val>
            <c:numRef>
              <c:f>Sheet7!$B$27:$D$27</c:f>
              <c:numCache>
                <c:formatCode>General</c:formatCode>
                <c:ptCount val="3"/>
                <c:pt idx="0">
                  <c:v>118</c:v>
                </c:pt>
                <c:pt idx="1">
                  <c:v>38</c:v>
                </c:pt>
                <c:pt idx="2">
                  <c:v>156</c:v>
                </c:pt>
              </c:numCache>
            </c:numRef>
          </c:val>
        </c:ser>
        <c:dLbls/>
        <c:overlap val="100"/>
        <c:axId val="125971840"/>
        <c:axId val="125998208"/>
      </c:barChart>
      <c:catAx>
        <c:axId val="1259718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98208"/>
        <c:crosses val="autoZero"/>
        <c:auto val="1"/>
        <c:lblAlgn val="ctr"/>
        <c:lblOffset val="100"/>
      </c:catAx>
      <c:valAx>
        <c:axId val="1259982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7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Sheet7!$B$31</c:f>
              <c:strCache>
                <c:ptCount val="1"/>
                <c:pt idx="0">
                  <c:v>Opasnosti obuhvaćene polisom osiguranja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Sheet7!$A$32:$A$36</c:f>
              <c:strCache>
                <c:ptCount val="5"/>
                <c:pt idx="0">
                  <c:v>Požar</c:v>
                </c:pt>
                <c:pt idx="1">
                  <c:v>Oluja</c:v>
                </c:pt>
                <c:pt idx="2">
                  <c:v>Poplava</c:v>
                </c:pt>
                <c:pt idx="3">
                  <c:v>Klizište i odronjavanje zemljišta</c:v>
                </c:pt>
                <c:pt idx="4">
                  <c:v>Zemljotres</c:v>
                </c:pt>
              </c:strCache>
            </c:strRef>
          </c:cat>
          <c:val>
            <c:numRef>
              <c:f>Sheet7!$B$32:$B$36</c:f>
              <c:numCache>
                <c:formatCode>General</c:formatCode>
                <c:ptCount val="5"/>
                <c:pt idx="0">
                  <c:v>64</c:v>
                </c:pt>
                <c:pt idx="1">
                  <c:v>33</c:v>
                </c:pt>
                <c:pt idx="2">
                  <c:v>45</c:v>
                </c:pt>
                <c:pt idx="3">
                  <c:v>19</c:v>
                </c:pt>
                <c:pt idx="4">
                  <c:v>29</c:v>
                </c:pt>
              </c:numCache>
            </c:numRef>
          </c:val>
        </c:ser>
        <c:dLbls/>
        <c:gapWidth val="182"/>
        <c:axId val="126018688"/>
        <c:axId val="126020224"/>
      </c:barChart>
      <c:catAx>
        <c:axId val="1260186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20224"/>
        <c:crosses val="autoZero"/>
        <c:auto val="1"/>
        <c:lblAlgn val="ctr"/>
        <c:lblOffset val="100"/>
      </c:catAx>
      <c:valAx>
        <c:axId val="12602022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1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Sheet7!$B$41</c:f>
              <c:strCache>
                <c:ptCount val="1"/>
                <c:pt idx="0">
                  <c:v>Zadovoljstvo kvalitetom usluga osiguravajućeg društva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Sheet7!$A$42:$A$44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ZNAM</c:v>
                </c:pt>
              </c:strCache>
            </c:strRef>
          </c:cat>
          <c:val>
            <c:numRef>
              <c:f>Sheet7!$B$42:$B$44</c:f>
              <c:numCache>
                <c:formatCode>General</c:formatCode>
                <c:ptCount val="3"/>
                <c:pt idx="0">
                  <c:v>55</c:v>
                </c:pt>
                <c:pt idx="1">
                  <c:v>3</c:v>
                </c:pt>
                <c:pt idx="2">
                  <c:v>15</c:v>
                </c:pt>
              </c:numCache>
            </c:numRef>
          </c:val>
        </c:ser>
        <c:dLbls/>
        <c:gapWidth val="182"/>
        <c:axId val="126083456"/>
        <c:axId val="126084992"/>
      </c:barChart>
      <c:catAx>
        <c:axId val="1260834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84992"/>
        <c:crosses val="autoZero"/>
        <c:auto val="1"/>
        <c:lblAlgn val="ctr"/>
        <c:lblOffset val="100"/>
      </c:catAx>
      <c:valAx>
        <c:axId val="12608499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8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 sz="1600"/>
              <a:t>Stav da je osiguranje bespotrebno trošenje novca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stacked"/>
        <c:ser>
          <c:idx val="0"/>
          <c:order val="0"/>
          <c:tx>
            <c:strRef>
              <c:f>Sheet7!$A$51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Sheet7!$B$50:$D$50</c:f>
              <c:strCache>
                <c:ptCount val="3"/>
                <c:pt idx="0">
                  <c:v>Muški</c:v>
                </c:pt>
                <c:pt idx="1">
                  <c:v>Ženski</c:v>
                </c:pt>
                <c:pt idx="2">
                  <c:v>Ukupno</c:v>
                </c:pt>
              </c:strCache>
            </c:strRef>
          </c:cat>
          <c:val>
            <c:numRef>
              <c:f>Sheet7!$B$51:$D$51</c:f>
              <c:numCache>
                <c:formatCode>General</c:formatCode>
                <c:ptCount val="3"/>
                <c:pt idx="0">
                  <c:v>12</c:v>
                </c:pt>
                <c:pt idx="1">
                  <c:v>1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Sheet7!$A$52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Sheet7!$B$50:$D$50</c:f>
              <c:strCache>
                <c:ptCount val="3"/>
                <c:pt idx="0">
                  <c:v>Muški</c:v>
                </c:pt>
                <c:pt idx="1">
                  <c:v>Ženski</c:v>
                </c:pt>
                <c:pt idx="2">
                  <c:v>Ukupno</c:v>
                </c:pt>
              </c:strCache>
            </c:strRef>
          </c:cat>
          <c:val>
            <c:numRef>
              <c:f>Sheet7!$B$52:$D$52</c:f>
              <c:numCache>
                <c:formatCode>General</c:formatCode>
                <c:ptCount val="3"/>
                <c:pt idx="0">
                  <c:v>113</c:v>
                </c:pt>
                <c:pt idx="1">
                  <c:v>56</c:v>
                </c:pt>
                <c:pt idx="2">
                  <c:v>169</c:v>
                </c:pt>
              </c:numCache>
            </c:numRef>
          </c:val>
        </c:ser>
        <c:ser>
          <c:idx val="2"/>
          <c:order val="2"/>
          <c:tx>
            <c:strRef>
              <c:f>Sheet7!$A$53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Sheet7!$B$50:$D$50</c:f>
              <c:strCache>
                <c:ptCount val="3"/>
                <c:pt idx="0">
                  <c:v>Muški</c:v>
                </c:pt>
                <c:pt idx="1">
                  <c:v>Ženski</c:v>
                </c:pt>
                <c:pt idx="2">
                  <c:v>Ukupno</c:v>
                </c:pt>
              </c:strCache>
            </c:strRef>
          </c:cat>
          <c:val>
            <c:numRef>
              <c:f>Sheet7!$B$53:$D$53</c:f>
              <c:numCache>
                <c:formatCode>General</c:formatCode>
                <c:ptCount val="3"/>
                <c:pt idx="0">
                  <c:v>37</c:v>
                </c:pt>
                <c:pt idx="1">
                  <c:v>10</c:v>
                </c:pt>
                <c:pt idx="2">
                  <c:v>47</c:v>
                </c:pt>
              </c:numCache>
            </c:numRef>
          </c:val>
        </c:ser>
        <c:dLbls/>
        <c:overlap val="100"/>
        <c:axId val="126132224"/>
        <c:axId val="126133760"/>
      </c:barChart>
      <c:catAx>
        <c:axId val="1261322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133760"/>
        <c:crosses val="autoZero"/>
        <c:auto val="1"/>
        <c:lblAlgn val="ctr"/>
        <c:lblOffset val="100"/>
      </c:catAx>
      <c:valAx>
        <c:axId val="12613376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13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/>
              <a:t>Stav o procedurama javnih nabavki usluga osiguranja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stacked"/>
        <c:ser>
          <c:idx val="0"/>
          <c:order val="0"/>
          <c:tx>
            <c:strRef>
              <c:f>Sheet8!$B$1</c:f>
              <c:strCache>
                <c:ptCount val="1"/>
                <c:pt idx="0">
                  <c:v>Pozitivan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Sheet8!$A$2:$A$3</c:f>
              <c:strCache>
                <c:ptCount val="2"/>
                <c:pt idx="0">
                  <c:v>O procedurama javnih nabavki</c:v>
                </c:pt>
                <c:pt idx="1">
                  <c:v>O e-aukcijama</c:v>
                </c:pt>
              </c:strCache>
            </c:strRef>
          </c:cat>
          <c:val>
            <c:numRef>
              <c:f>Sheet8!$B$2:$B$3</c:f>
              <c:numCache>
                <c:formatCode>General</c:formatCode>
                <c:ptCount val="2"/>
                <c:pt idx="0">
                  <c:v>84</c:v>
                </c:pt>
                <c:pt idx="1">
                  <c:v>69</c:v>
                </c:pt>
              </c:numCache>
            </c:numRef>
          </c:val>
        </c:ser>
        <c:ser>
          <c:idx val="1"/>
          <c:order val="1"/>
          <c:tx>
            <c:strRef>
              <c:f>Sheet8!$C$1</c:f>
              <c:strCache>
                <c:ptCount val="1"/>
                <c:pt idx="0">
                  <c:v>Negativan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Sheet8!$A$2:$A$3</c:f>
              <c:strCache>
                <c:ptCount val="2"/>
                <c:pt idx="0">
                  <c:v>O procedurama javnih nabavki</c:v>
                </c:pt>
                <c:pt idx="1">
                  <c:v>O e-aukcijama</c:v>
                </c:pt>
              </c:strCache>
            </c:strRef>
          </c:cat>
          <c:val>
            <c:numRef>
              <c:f>Sheet8!$C$2:$C$3</c:f>
              <c:numCache>
                <c:formatCode>General</c:formatCode>
                <c:ptCount val="2"/>
                <c:pt idx="0">
                  <c:v>68</c:v>
                </c:pt>
                <c:pt idx="1">
                  <c:v>53</c:v>
                </c:pt>
              </c:numCache>
            </c:numRef>
          </c:val>
        </c:ser>
        <c:ser>
          <c:idx val="2"/>
          <c:order val="2"/>
          <c:tx>
            <c:strRef>
              <c:f>Sheet8!$D$1</c:f>
              <c:strCache>
                <c:ptCount val="1"/>
                <c:pt idx="0">
                  <c:v>Svejedno mi je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Sheet8!$A$2:$A$3</c:f>
              <c:strCache>
                <c:ptCount val="2"/>
                <c:pt idx="0">
                  <c:v>O procedurama javnih nabavki</c:v>
                </c:pt>
                <c:pt idx="1">
                  <c:v>O e-aukcijama</c:v>
                </c:pt>
              </c:strCache>
            </c:strRef>
          </c:cat>
          <c:val>
            <c:numRef>
              <c:f>Sheet8!$D$2:$D$3</c:f>
              <c:numCache>
                <c:formatCode>General</c:formatCode>
                <c:ptCount val="2"/>
                <c:pt idx="0">
                  <c:v>77</c:v>
                </c:pt>
                <c:pt idx="1">
                  <c:v>107</c:v>
                </c:pt>
              </c:numCache>
            </c:numRef>
          </c:val>
        </c:ser>
        <c:dLbls/>
        <c:overlap val="100"/>
        <c:axId val="126192640"/>
        <c:axId val="126206720"/>
      </c:barChart>
      <c:catAx>
        <c:axId val="1261926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06720"/>
        <c:crosses val="autoZero"/>
        <c:auto val="1"/>
        <c:lblAlgn val="ctr"/>
        <c:lblOffset val="100"/>
      </c:catAx>
      <c:valAx>
        <c:axId val="12620672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19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 dirty="0"/>
              <a:t>Tvrdnja o uticaju postojećih e-aukcije i procedura </a:t>
            </a:r>
            <a:r>
              <a:rPr lang="bs-Latn-BA" dirty="0" smtClean="0"/>
              <a:t>javnih </a:t>
            </a:r>
            <a:r>
              <a:rPr lang="bs-Latn-BA" dirty="0"/>
              <a:t>nabavki na visinu premije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stacked"/>
        <c:ser>
          <c:idx val="0"/>
          <c:order val="0"/>
          <c:tx>
            <c:strRef>
              <c:f>Sheet8!$B$7</c:f>
              <c:strCache>
                <c:ptCount val="1"/>
                <c:pt idx="0">
                  <c:v>Tvrdnja o uticaju postojećih e-aukcije i procedura javih nabavki na visinu premije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Sheet8!$A$8:$A$10</c:f>
              <c:strCache>
                <c:ptCount val="3"/>
                <c:pt idx="0">
                  <c:v>Dovode do povećanja premija osiguranja </c:v>
                </c:pt>
                <c:pt idx="1">
                  <c:v>Dovode do smanjenja premija osiguranja</c:v>
                </c:pt>
                <c:pt idx="2">
                  <c:v>Nemaju uticaja na visinu premije osiguranja</c:v>
                </c:pt>
              </c:strCache>
            </c:strRef>
          </c:cat>
          <c:val>
            <c:numRef>
              <c:f>Sheet8!$B$8:$B$10</c:f>
              <c:numCache>
                <c:formatCode>General</c:formatCode>
                <c:ptCount val="3"/>
                <c:pt idx="0">
                  <c:v>39</c:v>
                </c:pt>
                <c:pt idx="1">
                  <c:v>63</c:v>
                </c:pt>
                <c:pt idx="2">
                  <c:v>127</c:v>
                </c:pt>
              </c:numCache>
            </c:numRef>
          </c:val>
        </c:ser>
        <c:dLbls/>
        <c:overlap val="100"/>
        <c:axId val="126239488"/>
        <c:axId val="126241024"/>
      </c:barChart>
      <c:catAx>
        <c:axId val="1262394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41024"/>
        <c:crosses val="autoZero"/>
        <c:auto val="1"/>
        <c:lblAlgn val="ctr"/>
        <c:lblOffset val="100"/>
      </c:catAx>
      <c:valAx>
        <c:axId val="12624102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3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Sheet7!$B$57</c:f>
              <c:strCache>
                <c:ptCount val="1"/>
                <c:pt idx="0">
                  <c:v>Povjerenje u sistem osiguranja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Sheet7!$A$58:$A$60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ZNAM</c:v>
                </c:pt>
              </c:strCache>
            </c:strRef>
          </c:cat>
          <c:val>
            <c:numRef>
              <c:f>Sheet7!$B$58:$B$60</c:f>
              <c:numCache>
                <c:formatCode>General</c:formatCode>
                <c:ptCount val="3"/>
                <c:pt idx="0">
                  <c:v>78</c:v>
                </c:pt>
                <c:pt idx="1">
                  <c:v>45</c:v>
                </c:pt>
                <c:pt idx="2">
                  <c:v>106</c:v>
                </c:pt>
              </c:numCache>
            </c:numRef>
          </c:val>
        </c:ser>
        <c:dLbls/>
        <c:gapWidth val="182"/>
        <c:axId val="126257024"/>
        <c:axId val="126258560"/>
      </c:barChart>
      <c:catAx>
        <c:axId val="1262570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58560"/>
        <c:crosses val="autoZero"/>
        <c:auto val="1"/>
        <c:lblAlgn val="ctr"/>
        <c:lblOffset val="100"/>
      </c:catAx>
      <c:valAx>
        <c:axId val="12625856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5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Sheet1!$B$20</c:f>
              <c:strCache>
                <c:ptCount val="1"/>
                <c:pt idx="0">
                  <c:v>Pol osobe odgovorne za rad JI/U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Sheet1!$A$21:$A$22</c:f>
              <c:strCache>
                <c:ptCount val="2"/>
                <c:pt idx="0">
                  <c:v>Muški</c:v>
                </c:pt>
                <c:pt idx="1">
                  <c:v>Ženski</c:v>
                </c:pt>
              </c:strCache>
            </c:strRef>
          </c:cat>
          <c:val>
            <c:numRef>
              <c:f>Sheet1!$B$21:$B$22</c:f>
              <c:numCache>
                <c:formatCode>General</c:formatCode>
                <c:ptCount val="2"/>
                <c:pt idx="0">
                  <c:v>162</c:v>
                </c:pt>
                <c:pt idx="1">
                  <c:v>67</c:v>
                </c:pt>
              </c:numCache>
            </c:numRef>
          </c:val>
        </c:ser>
        <c:dLbls/>
        <c:gapWidth val="182"/>
        <c:axId val="107882368"/>
        <c:axId val="107897216"/>
      </c:barChart>
      <c:catAx>
        <c:axId val="1078823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97216"/>
        <c:crosses val="autoZero"/>
        <c:auto val="1"/>
        <c:lblAlgn val="ctr"/>
        <c:lblOffset val="100"/>
      </c:catAx>
      <c:valAx>
        <c:axId val="10789721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8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30627943908482413"/>
          <c:y val="0.17644478687701221"/>
          <c:w val="0.6682904264586299"/>
          <c:h val="0.66752241590352535"/>
        </c:manualLayout>
      </c:layout>
      <c:barChart>
        <c:barDir val="bar"/>
        <c:grouping val="clustered"/>
        <c:ser>
          <c:idx val="0"/>
          <c:order val="0"/>
          <c:tx>
            <c:strRef>
              <c:f>Sheet9!$B$18</c:f>
              <c:strCache>
                <c:ptCount val="1"/>
                <c:pt idx="0">
                  <c:v>Izvor za nadoknadu štete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Sheet9!$A$19:$A$26</c:f>
              <c:strCache>
                <c:ptCount val="8"/>
                <c:pt idx="0">
                  <c:v>Budžet države</c:v>
                </c:pt>
                <c:pt idx="1">
                  <c:v>Budžet entiteta</c:v>
                </c:pt>
                <c:pt idx="2">
                  <c:v>Budžet grada/općine/opštine</c:v>
                </c:pt>
                <c:pt idx="3">
                  <c:v>Budžet institucije/ustanove</c:v>
                </c:pt>
                <c:pt idx="4">
                  <c:v>Budžet kantona</c:v>
                </c:pt>
                <c:pt idx="5">
                  <c:v>Naknada od osiguravajućeg društva</c:v>
                </c:pt>
                <c:pt idx="6">
                  <c:v>Sredstva donatora i humanitarnih organizacija</c:v>
                </c:pt>
                <c:pt idx="7">
                  <c:v>Ostati nepokrivena</c:v>
                </c:pt>
              </c:strCache>
            </c:strRef>
          </c:cat>
          <c:val>
            <c:numRef>
              <c:f>Sheet9!$B$19:$B$26</c:f>
              <c:numCache>
                <c:formatCode>General</c:formatCode>
                <c:ptCount val="8"/>
                <c:pt idx="0">
                  <c:v>26</c:v>
                </c:pt>
                <c:pt idx="1">
                  <c:v>22</c:v>
                </c:pt>
                <c:pt idx="2">
                  <c:v>22</c:v>
                </c:pt>
                <c:pt idx="3">
                  <c:v>13</c:v>
                </c:pt>
                <c:pt idx="4">
                  <c:v>52</c:v>
                </c:pt>
                <c:pt idx="5">
                  <c:v>90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dLbls/>
        <c:gapWidth val="182"/>
        <c:axId val="126475648"/>
        <c:axId val="126493824"/>
      </c:barChart>
      <c:catAx>
        <c:axId val="1264756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493824"/>
        <c:crosses val="autoZero"/>
        <c:auto val="1"/>
        <c:lblAlgn val="ctr"/>
        <c:lblOffset val="100"/>
      </c:catAx>
      <c:valAx>
        <c:axId val="12649382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47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Procjena očekivane štete na objektu/objektima </a:t>
            </a:r>
            <a:r>
              <a:rPr lang="pl-PL" dirty="0" smtClean="0"/>
              <a:t>(KM</a:t>
            </a:r>
            <a:r>
              <a:rPr lang="pl-PL" dirty="0"/>
              <a:t>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Sheet9!$B$1</c:f>
              <c:strCache>
                <c:ptCount val="1"/>
                <c:pt idx="0">
                  <c:v>Procjena očekivane štete na objektu/objektima (u KM)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Sheet9!$A$2:$A$6</c:f>
              <c:strCache>
                <c:ptCount val="5"/>
                <c:pt idx="0">
                  <c:v>do 20,000</c:v>
                </c:pt>
                <c:pt idx="1">
                  <c:v>20,001-100,000</c:v>
                </c:pt>
                <c:pt idx="2">
                  <c:v>100,001-200,000</c:v>
                </c:pt>
                <c:pt idx="3">
                  <c:v>200,001-500,000</c:v>
                </c:pt>
                <c:pt idx="4">
                  <c:v>Preko 500,000</c:v>
                </c:pt>
              </c:strCache>
            </c:strRef>
          </c:cat>
          <c:val>
            <c:numRef>
              <c:f>Sheet9!$B$2:$B$6</c:f>
              <c:numCache>
                <c:formatCode>General</c:formatCode>
                <c:ptCount val="5"/>
                <c:pt idx="0">
                  <c:v>28</c:v>
                </c:pt>
                <c:pt idx="1">
                  <c:v>29</c:v>
                </c:pt>
                <c:pt idx="2">
                  <c:v>16</c:v>
                </c:pt>
                <c:pt idx="3">
                  <c:v>22</c:v>
                </c:pt>
                <c:pt idx="4">
                  <c:v>33</c:v>
                </c:pt>
              </c:numCache>
            </c:numRef>
          </c:val>
        </c:ser>
        <c:dLbls/>
        <c:gapWidth val="182"/>
        <c:axId val="126538496"/>
        <c:axId val="126540032"/>
      </c:barChart>
      <c:catAx>
        <c:axId val="1265384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40032"/>
        <c:crosses val="autoZero"/>
        <c:auto val="1"/>
        <c:lblAlgn val="ctr"/>
        <c:lblOffset val="100"/>
      </c:catAx>
      <c:valAx>
        <c:axId val="1265400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3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Procjena očekivane štete  na opremi </a:t>
            </a:r>
            <a:r>
              <a:rPr lang="pl-PL" dirty="0" smtClean="0"/>
              <a:t>(KM</a:t>
            </a:r>
            <a:r>
              <a:rPr lang="pl-PL" dirty="0"/>
              <a:t>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Sheet9!$B$9</c:f>
              <c:strCache>
                <c:ptCount val="1"/>
                <c:pt idx="0">
                  <c:v>Procjena očekivane štete  na opremi (u KM)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Sheet9!$A$10:$A$14</c:f>
              <c:strCache>
                <c:ptCount val="5"/>
                <c:pt idx="0">
                  <c:v>do 1,000</c:v>
                </c:pt>
                <c:pt idx="1">
                  <c:v>1,001-20,000</c:v>
                </c:pt>
                <c:pt idx="2">
                  <c:v>20,001-50,000</c:v>
                </c:pt>
                <c:pt idx="3">
                  <c:v>50,001-100,000</c:v>
                </c:pt>
                <c:pt idx="4">
                  <c:v>Preko 100,000</c:v>
                </c:pt>
              </c:strCache>
            </c:strRef>
          </c:cat>
          <c:val>
            <c:numRef>
              <c:f>Sheet9!$B$10:$B$14</c:f>
              <c:numCache>
                <c:formatCode>General</c:formatCode>
                <c:ptCount val="5"/>
                <c:pt idx="0">
                  <c:v>20</c:v>
                </c:pt>
                <c:pt idx="1">
                  <c:v>28</c:v>
                </c:pt>
                <c:pt idx="2">
                  <c:v>30</c:v>
                </c:pt>
                <c:pt idx="3">
                  <c:v>22</c:v>
                </c:pt>
                <c:pt idx="4">
                  <c:v>27</c:v>
                </c:pt>
              </c:numCache>
            </c:numRef>
          </c:val>
        </c:ser>
        <c:dLbls/>
        <c:gapWidth val="182"/>
        <c:axId val="162740096"/>
        <c:axId val="162741632"/>
      </c:barChart>
      <c:catAx>
        <c:axId val="1627400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41632"/>
        <c:crosses val="autoZero"/>
        <c:auto val="1"/>
        <c:lblAlgn val="ctr"/>
        <c:lblOffset val="100"/>
      </c:catAx>
      <c:valAx>
        <c:axId val="1627416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4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 sz="1600" b="0" i="0" u="none" strike="noStrike" baseline="0">
                <a:effectLst/>
              </a:rPr>
              <a:t>Nosioci aktivnosti zaključivanja ugovora o osiguranju objekta/objekata i opreme JI/U</a:t>
            </a:r>
            <a:endParaRPr lang="bs-Latn-BA" sz="1600" i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757163163145292"/>
          <c:y val="0.14425147295276122"/>
          <c:w val="0.81932977157329356"/>
          <c:h val="0.64114455526420033"/>
        </c:manualLayout>
      </c:layout>
      <c:barChart>
        <c:barDir val="bar"/>
        <c:grouping val="percentStacked"/>
        <c:ser>
          <c:idx val="0"/>
          <c:order val="0"/>
          <c:tx>
            <c:strRef>
              <c:f>Sheet12!$A$2</c:f>
              <c:strCache>
                <c:ptCount val="1"/>
                <c:pt idx="0">
                  <c:v>JI/U samostalno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Sheet12!$B$1:$F$1</c:f>
              <c:strCache>
                <c:ptCount val="5"/>
                <c:pt idx="0">
                  <c:v>Administracija</c:v>
                </c:pt>
                <c:pt idx="1">
                  <c:v>Obrazovanje</c:v>
                </c:pt>
                <c:pt idx="2">
                  <c:v>Zdravstvo</c:v>
                </c:pt>
                <c:pt idx="3">
                  <c:v>Ostalo</c:v>
                </c:pt>
                <c:pt idx="4">
                  <c:v>Total</c:v>
                </c:pt>
              </c:strCache>
            </c:strRef>
          </c:cat>
          <c:val>
            <c:numRef>
              <c:f>Sheet12!$B$2:$F$2</c:f>
              <c:numCache>
                <c:formatCode>General</c:formatCode>
                <c:ptCount val="5"/>
                <c:pt idx="0">
                  <c:v>24</c:v>
                </c:pt>
                <c:pt idx="1">
                  <c:v>22</c:v>
                </c:pt>
                <c:pt idx="2">
                  <c:v>9</c:v>
                </c:pt>
                <c:pt idx="3">
                  <c:v>6</c:v>
                </c:pt>
                <c:pt idx="4">
                  <c:v>61</c:v>
                </c:pt>
              </c:numCache>
            </c:numRef>
          </c:val>
        </c:ser>
        <c:ser>
          <c:idx val="1"/>
          <c:order val="1"/>
          <c:tx>
            <c:strRef>
              <c:f>Sheet12!$A$3</c:f>
              <c:strCache>
                <c:ptCount val="1"/>
                <c:pt idx="0">
                  <c:v>Nadležna G/O služba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Sheet12!$B$1:$F$1</c:f>
              <c:strCache>
                <c:ptCount val="5"/>
                <c:pt idx="0">
                  <c:v>Administracija</c:v>
                </c:pt>
                <c:pt idx="1">
                  <c:v>Obrazovanje</c:v>
                </c:pt>
                <c:pt idx="2">
                  <c:v>Zdravstvo</c:v>
                </c:pt>
                <c:pt idx="3">
                  <c:v>Ostalo</c:v>
                </c:pt>
                <c:pt idx="4">
                  <c:v>Total</c:v>
                </c:pt>
              </c:strCache>
            </c:strRef>
          </c:cat>
          <c:val>
            <c:numRef>
              <c:f>Sheet12!$B$3:$F$3</c:f>
              <c:numCache>
                <c:formatCode>General</c:formatCode>
                <c:ptCount val="5"/>
                <c:pt idx="0">
                  <c:v>22</c:v>
                </c:pt>
                <c:pt idx="1">
                  <c:v>23</c:v>
                </c:pt>
                <c:pt idx="2">
                  <c:v>2</c:v>
                </c:pt>
                <c:pt idx="3">
                  <c:v>3</c:v>
                </c:pt>
                <c:pt idx="4">
                  <c:v>50</c:v>
                </c:pt>
              </c:numCache>
            </c:numRef>
          </c:val>
        </c:ser>
        <c:ser>
          <c:idx val="2"/>
          <c:order val="2"/>
          <c:tx>
            <c:strRef>
              <c:f>Sheet12!$A$4</c:f>
              <c:strCache>
                <c:ptCount val="1"/>
                <c:pt idx="0">
                  <c:v>Nadležna kantonalna služba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Sheet12!$B$1:$F$1</c:f>
              <c:strCache>
                <c:ptCount val="5"/>
                <c:pt idx="0">
                  <c:v>Administracija</c:v>
                </c:pt>
                <c:pt idx="1">
                  <c:v>Obrazovanje</c:v>
                </c:pt>
                <c:pt idx="2">
                  <c:v>Zdravstvo</c:v>
                </c:pt>
                <c:pt idx="3">
                  <c:v>Ostalo</c:v>
                </c:pt>
                <c:pt idx="4">
                  <c:v>Total</c:v>
                </c:pt>
              </c:strCache>
            </c:strRef>
          </c:cat>
          <c:val>
            <c:numRef>
              <c:f>Sheet12!$B$4:$F$4</c:f>
              <c:numCache>
                <c:formatCode>General</c:formatCode>
                <c:ptCount val="5"/>
                <c:pt idx="0">
                  <c:v>0</c:v>
                </c:pt>
                <c:pt idx="1">
                  <c:v>14</c:v>
                </c:pt>
                <c:pt idx="2">
                  <c:v>1</c:v>
                </c:pt>
                <c:pt idx="3">
                  <c:v>0</c:v>
                </c:pt>
                <c:pt idx="4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Sheet12!$A$5</c:f>
              <c:strCache>
                <c:ptCount val="1"/>
                <c:pt idx="0">
                  <c:v>Nadležno ministarstvo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4.1984734086214469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Sheet12!$B$1:$F$1</c:f>
              <c:strCache>
                <c:ptCount val="5"/>
                <c:pt idx="0">
                  <c:v>Administracija</c:v>
                </c:pt>
                <c:pt idx="1">
                  <c:v>Obrazovanje</c:v>
                </c:pt>
                <c:pt idx="2">
                  <c:v>Zdravstvo</c:v>
                </c:pt>
                <c:pt idx="3">
                  <c:v>Ostalo</c:v>
                </c:pt>
                <c:pt idx="4">
                  <c:v>Total</c:v>
                </c:pt>
              </c:strCache>
            </c:strRef>
          </c:cat>
          <c:val>
            <c:numRef>
              <c:f>Sheet12!$B$5:$F$5</c:f>
              <c:numCache>
                <c:formatCode>General</c:formatCode>
                <c:ptCount val="5"/>
                <c:pt idx="0">
                  <c:v>1</c:v>
                </c:pt>
                <c:pt idx="1">
                  <c:v>75</c:v>
                </c:pt>
                <c:pt idx="2">
                  <c:v>4</c:v>
                </c:pt>
                <c:pt idx="3">
                  <c:v>3</c:v>
                </c:pt>
                <c:pt idx="4">
                  <c:v>83</c:v>
                </c:pt>
              </c:numCache>
            </c:numRef>
          </c:val>
        </c:ser>
        <c:ser>
          <c:idx val="4"/>
          <c:order val="4"/>
          <c:tx>
            <c:strRef>
              <c:f>Sheet12!$A$6</c:f>
              <c:strCache>
                <c:ptCount val="1"/>
                <c:pt idx="0">
                  <c:v>Nadležna vlada</c:v>
                </c:pt>
              </c:strCache>
            </c:strRef>
          </c:tx>
          <c:spPr>
            <a:solidFill>
              <a:srgbClr val="00CC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Sheet12!$B$1:$F$1</c:f>
              <c:strCache>
                <c:ptCount val="5"/>
                <c:pt idx="0">
                  <c:v>Administracija</c:v>
                </c:pt>
                <c:pt idx="1">
                  <c:v>Obrazovanje</c:v>
                </c:pt>
                <c:pt idx="2">
                  <c:v>Zdravstvo</c:v>
                </c:pt>
                <c:pt idx="3">
                  <c:v>Ostalo</c:v>
                </c:pt>
                <c:pt idx="4">
                  <c:v>Total</c:v>
                </c:pt>
              </c:strCache>
            </c:strRef>
          </c:cat>
          <c:val>
            <c:numRef>
              <c:f>Sheet12!$B$6:$F$6</c:f>
              <c:numCache>
                <c:formatCode>General</c:formatCode>
                <c:ptCount val="5"/>
                <c:pt idx="0">
                  <c:v>3</c:v>
                </c:pt>
                <c:pt idx="1">
                  <c:v>15</c:v>
                </c:pt>
                <c:pt idx="2">
                  <c:v>0</c:v>
                </c:pt>
                <c:pt idx="3">
                  <c:v>0</c:v>
                </c:pt>
                <c:pt idx="4">
                  <c:v>18</c:v>
                </c:pt>
              </c:numCache>
            </c:numRef>
          </c:val>
        </c:ser>
        <c:ser>
          <c:idx val="5"/>
          <c:order val="5"/>
          <c:tx>
            <c:strRef>
              <c:f>Sheet12!$A$7</c:f>
              <c:strCache>
                <c:ptCount val="1"/>
                <c:pt idx="0">
                  <c:v>Ostalo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Sheet12!$B$1:$F$1</c:f>
              <c:strCache>
                <c:ptCount val="5"/>
                <c:pt idx="0">
                  <c:v>Administracija</c:v>
                </c:pt>
                <c:pt idx="1">
                  <c:v>Obrazovanje</c:v>
                </c:pt>
                <c:pt idx="2">
                  <c:v>Zdravstvo</c:v>
                </c:pt>
                <c:pt idx="3">
                  <c:v>Ostalo</c:v>
                </c:pt>
                <c:pt idx="4">
                  <c:v>Total</c:v>
                </c:pt>
              </c:strCache>
            </c:strRef>
          </c:cat>
          <c:val>
            <c:numRef>
              <c:f>Sheet12!$B$7:$F$7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dLbls/>
        <c:overlap val="100"/>
        <c:axId val="162813440"/>
        <c:axId val="162814976"/>
      </c:barChart>
      <c:catAx>
        <c:axId val="1628134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814976"/>
        <c:crosses val="autoZero"/>
        <c:auto val="1"/>
        <c:lblAlgn val="ctr"/>
        <c:lblOffset val="100"/>
      </c:catAx>
      <c:valAx>
        <c:axId val="1628149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81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802493438320204E-2"/>
          <c:y val="0.88880511020076591"/>
          <c:w val="0.95795034995625539"/>
          <c:h val="7.388130205545775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Sheet12!$B$10</c:f>
              <c:strCache>
                <c:ptCount val="1"/>
                <c:pt idx="0">
                  <c:v>Način utvrđivanja iznosa planiranih sredstava za osiguranje objekta/objekata i/ili opreme JI/U od prirodnih opasnosti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Sheet12!$A$11:$A$17</c:f>
              <c:strCache>
                <c:ptCount val="7"/>
                <c:pt idx="0">
                  <c:v>Na bazi vrijednosti objekta/objekata i opreme</c:v>
                </c:pt>
                <c:pt idx="1">
                  <c:v>Na bazi vlastite procjene izloženosti rizicima</c:v>
                </c:pt>
                <c:pt idx="2">
                  <c:v>Na bazi zaključenih ugovora iz proteklih godina</c:v>
                </c:pt>
                <c:pt idx="3">
                  <c:v>Na bazi ponuda osiguravajućih društava</c:v>
                </c:pt>
                <c:pt idx="4">
                  <c:v>Na bazi konsultovanja stručnjaka za rizik menadžment</c:v>
                </c:pt>
                <c:pt idx="5">
                  <c:v>Paušalno </c:v>
                </c:pt>
                <c:pt idx="6">
                  <c:v>Ostalo </c:v>
                </c:pt>
              </c:strCache>
            </c:strRef>
          </c:cat>
          <c:val>
            <c:numRef>
              <c:f>Sheet12!$B$11:$B$17</c:f>
              <c:numCache>
                <c:formatCode>General</c:formatCode>
                <c:ptCount val="7"/>
                <c:pt idx="0">
                  <c:v>66</c:v>
                </c:pt>
                <c:pt idx="1">
                  <c:v>33</c:v>
                </c:pt>
                <c:pt idx="2">
                  <c:v>34</c:v>
                </c:pt>
                <c:pt idx="3">
                  <c:v>45</c:v>
                </c:pt>
                <c:pt idx="4">
                  <c:v>21</c:v>
                </c:pt>
                <c:pt idx="5">
                  <c:v>19</c:v>
                </c:pt>
                <c:pt idx="6">
                  <c:v>59</c:v>
                </c:pt>
              </c:numCache>
            </c:numRef>
          </c:val>
        </c:ser>
        <c:dLbls/>
        <c:gapWidth val="182"/>
        <c:axId val="162851840"/>
        <c:axId val="162878208"/>
      </c:barChart>
      <c:catAx>
        <c:axId val="1628518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878208"/>
        <c:crosses val="autoZero"/>
        <c:auto val="1"/>
        <c:lblAlgn val="ctr"/>
        <c:lblOffset val="100"/>
      </c:catAx>
      <c:valAx>
        <c:axId val="1628782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85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Sheet12!$B$20</c:f>
              <c:strCache>
                <c:ptCount val="1"/>
                <c:pt idx="0">
                  <c:v>Spremnost da se omogući pregled objekta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Sheet12!$A$21:$A$23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ZNAM</c:v>
                </c:pt>
              </c:strCache>
            </c:strRef>
          </c:cat>
          <c:val>
            <c:numRef>
              <c:f>Sheet12!$B$21:$B$23</c:f>
              <c:numCache>
                <c:formatCode>General</c:formatCode>
                <c:ptCount val="3"/>
                <c:pt idx="0">
                  <c:v>204</c:v>
                </c:pt>
                <c:pt idx="1">
                  <c:v>2</c:v>
                </c:pt>
                <c:pt idx="2">
                  <c:v>23</c:v>
                </c:pt>
              </c:numCache>
            </c:numRef>
          </c:val>
        </c:ser>
        <c:dLbls/>
        <c:gapWidth val="182"/>
        <c:axId val="162902784"/>
        <c:axId val="162904320"/>
      </c:barChart>
      <c:catAx>
        <c:axId val="1629027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04320"/>
        <c:crosses val="autoZero"/>
        <c:auto val="1"/>
        <c:lblAlgn val="ctr"/>
        <c:lblOffset val="100"/>
      </c:catAx>
      <c:valAx>
        <c:axId val="16290432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0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Sheet12!$B$27</c:f>
              <c:strCache>
                <c:ptCount val="1"/>
                <c:pt idx="0">
                  <c:v>Spremnost da se popuni upitnik o procjeni rizika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Sheet12!$A$28:$A$30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ZNAM</c:v>
                </c:pt>
              </c:strCache>
            </c:strRef>
          </c:cat>
          <c:val>
            <c:numRef>
              <c:f>Sheet12!$B$28:$B$30</c:f>
              <c:numCache>
                <c:formatCode>General</c:formatCode>
                <c:ptCount val="3"/>
                <c:pt idx="0">
                  <c:v>187</c:v>
                </c:pt>
                <c:pt idx="1">
                  <c:v>3</c:v>
                </c:pt>
                <c:pt idx="2">
                  <c:v>39</c:v>
                </c:pt>
              </c:numCache>
            </c:numRef>
          </c:val>
        </c:ser>
        <c:dLbls/>
        <c:gapWidth val="182"/>
        <c:axId val="163489664"/>
        <c:axId val="163491200"/>
      </c:barChart>
      <c:catAx>
        <c:axId val="1634896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91200"/>
        <c:crosses val="autoZero"/>
        <c:auto val="1"/>
        <c:lblAlgn val="ctr"/>
        <c:lblOffset val="100"/>
      </c:catAx>
      <c:valAx>
        <c:axId val="16349120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8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Sheet12!$B$33</c:f>
              <c:strCache>
                <c:ptCount val="1"/>
                <c:pt idx="0">
                  <c:v>Interes za vodičem za osiguranje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Sheet12!$A$34:$A$36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ZNAM</c:v>
                </c:pt>
              </c:strCache>
            </c:strRef>
          </c:cat>
          <c:val>
            <c:numRef>
              <c:f>Sheet12!$B$34:$B$36</c:f>
              <c:numCache>
                <c:formatCode>General</c:formatCode>
                <c:ptCount val="3"/>
                <c:pt idx="0">
                  <c:v>208</c:v>
                </c:pt>
                <c:pt idx="1">
                  <c:v>3</c:v>
                </c:pt>
                <c:pt idx="2">
                  <c:v>18</c:v>
                </c:pt>
              </c:numCache>
            </c:numRef>
          </c:val>
        </c:ser>
        <c:dLbls/>
        <c:gapWidth val="182"/>
        <c:axId val="163519488"/>
        <c:axId val="163549952"/>
      </c:barChart>
      <c:catAx>
        <c:axId val="1635194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49952"/>
        <c:crosses val="autoZero"/>
        <c:auto val="1"/>
        <c:lblAlgn val="ctr"/>
        <c:lblOffset val="100"/>
      </c:catAx>
      <c:valAx>
        <c:axId val="16354995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1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Sheet2!$B$1</c:f>
              <c:strCache>
                <c:ptCount val="1"/>
                <c:pt idx="0">
                  <c:v>Donosilac odluka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Sheet2!$A$2:$A$6</c:f>
              <c:strCache>
                <c:ptCount val="5"/>
                <c:pt idx="0">
                  <c:v>Direktor</c:v>
                </c:pt>
                <c:pt idx="1">
                  <c:v>Nadležna vlada</c:v>
                </c:pt>
                <c:pt idx="2">
                  <c:v>Nadležno ministarstvo</c:v>
                </c:pt>
                <c:pt idx="3">
                  <c:v>Upravni odbor</c:v>
                </c:pt>
                <c:pt idx="4">
                  <c:v>Ostalo</c:v>
                </c:pt>
              </c:strCache>
            </c:strRef>
          </c:cat>
          <c:val>
            <c:numRef>
              <c:f>Sheet2!$B$2:$B$6</c:f>
              <c:numCache>
                <c:formatCode>General</c:formatCode>
                <c:ptCount val="5"/>
                <c:pt idx="0">
                  <c:v>83</c:v>
                </c:pt>
                <c:pt idx="1">
                  <c:v>26</c:v>
                </c:pt>
                <c:pt idx="2">
                  <c:v>51</c:v>
                </c:pt>
                <c:pt idx="3">
                  <c:v>27</c:v>
                </c:pt>
                <c:pt idx="4">
                  <c:v>42</c:v>
                </c:pt>
              </c:numCache>
            </c:numRef>
          </c:val>
        </c:ser>
        <c:dLbls/>
        <c:gapWidth val="182"/>
        <c:axId val="167214464"/>
        <c:axId val="167249792"/>
      </c:barChart>
      <c:catAx>
        <c:axId val="1672144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249792"/>
        <c:crosses val="autoZero"/>
        <c:auto val="1"/>
        <c:lblAlgn val="ctr"/>
        <c:lblOffset val="100"/>
      </c:catAx>
      <c:valAx>
        <c:axId val="16724979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21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Sheet2!$B$9</c:f>
              <c:strCache>
                <c:ptCount val="1"/>
                <c:pt idx="0">
                  <c:v>Osoba/služba za upravljanje rizicima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Sheet2!$A$10:$A$11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Sheet2!$B$10:$B$11</c:f>
              <c:numCache>
                <c:formatCode>General</c:formatCode>
                <c:ptCount val="2"/>
                <c:pt idx="0">
                  <c:v>58</c:v>
                </c:pt>
                <c:pt idx="1">
                  <c:v>171</c:v>
                </c:pt>
              </c:numCache>
            </c:numRef>
          </c:val>
        </c:ser>
        <c:dLbls/>
        <c:gapWidth val="182"/>
        <c:axId val="167594240"/>
        <c:axId val="167605760"/>
      </c:barChart>
      <c:catAx>
        <c:axId val="1675942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05760"/>
        <c:crosses val="autoZero"/>
        <c:auto val="1"/>
        <c:lblAlgn val="ctr"/>
        <c:lblOffset val="100"/>
      </c:catAx>
      <c:valAx>
        <c:axId val="16760576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9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Sheet2!$B$14</c:f>
              <c:strCache>
                <c:ptCount val="1"/>
                <c:pt idx="0">
                  <c:v>Broj objekata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Sheet2!$A$15:$A$20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 i više</c:v>
                </c:pt>
              </c:strCache>
            </c:strRef>
          </c:cat>
          <c:val>
            <c:numRef>
              <c:f>Sheet2!$B$15:$B$20</c:f>
              <c:numCache>
                <c:formatCode>General</c:formatCode>
                <c:ptCount val="6"/>
                <c:pt idx="0">
                  <c:v>79</c:v>
                </c:pt>
                <c:pt idx="1">
                  <c:v>50</c:v>
                </c:pt>
                <c:pt idx="2">
                  <c:v>29</c:v>
                </c:pt>
                <c:pt idx="3">
                  <c:v>18</c:v>
                </c:pt>
                <c:pt idx="4">
                  <c:v>9</c:v>
                </c:pt>
                <c:pt idx="5">
                  <c:v>27</c:v>
                </c:pt>
              </c:numCache>
            </c:numRef>
          </c:val>
        </c:ser>
        <c:dLbls/>
        <c:gapWidth val="182"/>
        <c:axId val="168196352"/>
        <c:axId val="168203008"/>
      </c:barChart>
      <c:catAx>
        <c:axId val="1681963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03008"/>
        <c:crosses val="autoZero"/>
        <c:auto val="1"/>
        <c:lblAlgn val="ctr"/>
        <c:lblOffset val="100"/>
      </c:catAx>
      <c:valAx>
        <c:axId val="1682030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9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Sheet3!$B$1</c:f>
              <c:strCache>
                <c:ptCount val="1"/>
                <c:pt idx="0">
                  <c:v>Površina objekata (u m2)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Sheet3!$A$2:$A$6</c:f>
              <c:strCache>
                <c:ptCount val="5"/>
                <c:pt idx="0">
                  <c:v>do 500</c:v>
                </c:pt>
                <c:pt idx="1">
                  <c:v>501-1,500</c:v>
                </c:pt>
                <c:pt idx="2">
                  <c:v>1,501-2,500</c:v>
                </c:pt>
                <c:pt idx="3">
                  <c:v>2,501-3,500</c:v>
                </c:pt>
                <c:pt idx="4">
                  <c:v>Preko 3,500</c:v>
                </c:pt>
              </c:strCache>
            </c:strRef>
          </c:cat>
          <c:val>
            <c:numRef>
              <c:f>Sheet3!$B$2:$B$6</c:f>
              <c:numCache>
                <c:formatCode>General</c:formatCode>
                <c:ptCount val="5"/>
                <c:pt idx="0">
                  <c:v>29</c:v>
                </c:pt>
                <c:pt idx="1">
                  <c:v>43</c:v>
                </c:pt>
                <c:pt idx="2">
                  <c:v>55</c:v>
                </c:pt>
                <c:pt idx="3">
                  <c:v>47</c:v>
                </c:pt>
                <c:pt idx="4">
                  <c:v>51</c:v>
                </c:pt>
              </c:numCache>
            </c:numRef>
          </c:val>
        </c:ser>
        <c:dLbls/>
        <c:gapWidth val="182"/>
        <c:axId val="173901696"/>
        <c:axId val="174907776"/>
      </c:barChart>
      <c:catAx>
        <c:axId val="1739016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07776"/>
        <c:crosses val="autoZero"/>
        <c:auto val="1"/>
        <c:lblAlgn val="ctr"/>
        <c:lblOffset val="100"/>
      </c:catAx>
      <c:valAx>
        <c:axId val="1749077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0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Sheet3!$B$9</c:f>
              <c:strCache>
                <c:ptCount val="1"/>
                <c:pt idx="0">
                  <c:v>Ukupna vrijednost objekata (u KM)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Sheet3!$A$10:$A$14</c:f>
              <c:strCache>
                <c:ptCount val="5"/>
                <c:pt idx="0">
                  <c:v>do 250,000</c:v>
                </c:pt>
                <c:pt idx="1">
                  <c:v>250,001-1,000,000</c:v>
                </c:pt>
                <c:pt idx="2">
                  <c:v>1,000,001-2,000,000</c:v>
                </c:pt>
                <c:pt idx="3">
                  <c:v>2,000,001-3,000,000</c:v>
                </c:pt>
                <c:pt idx="4">
                  <c:v>3,000,001-4,000,000</c:v>
                </c:pt>
              </c:strCache>
            </c:strRef>
          </c:cat>
          <c:val>
            <c:numRef>
              <c:f>Sheet3!$B$10:$B$14</c:f>
              <c:numCache>
                <c:formatCode>General</c:formatCode>
                <c:ptCount val="5"/>
                <c:pt idx="0">
                  <c:v>24</c:v>
                </c:pt>
                <c:pt idx="1">
                  <c:v>50</c:v>
                </c:pt>
                <c:pt idx="2">
                  <c:v>53</c:v>
                </c:pt>
                <c:pt idx="3">
                  <c:v>36</c:v>
                </c:pt>
                <c:pt idx="4">
                  <c:v>38</c:v>
                </c:pt>
              </c:numCache>
            </c:numRef>
          </c:val>
        </c:ser>
        <c:dLbls/>
        <c:gapWidth val="182"/>
        <c:axId val="175262720"/>
        <c:axId val="175268608"/>
      </c:barChart>
      <c:catAx>
        <c:axId val="1752627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268608"/>
        <c:crosses val="autoZero"/>
        <c:auto val="1"/>
        <c:lblAlgn val="ctr"/>
        <c:lblOffset val="100"/>
      </c:catAx>
      <c:valAx>
        <c:axId val="1752686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26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Sheet3!$B$17</c:f>
              <c:strCache>
                <c:ptCount val="1"/>
                <c:pt idx="0">
                  <c:v>Ukupna vrijednost opreme (u KM)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Sheet3!$A$18:$A$22</c:f>
              <c:strCache>
                <c:ptCount val="5"/>
                <c:pt idx="0">
                  <c:v>do 50,000</c:v>
                </c:pt>
                <c:pt idx="1">
                  <c:v>50,001-150,000</c:v>
                </c:pt>
                <c:pt idx="2">
                  <c:v>150,001-250,000</c:v>
                </c:pt>
                <c:pt idx="3">
                  <c:v>250,001-1,000,000</c:v>
                </c:pt>
                <c:pt idx="4">
                  <c:v>Preko 1,000,000</c:v>
                </c:pt>
              </c:strCache>
            </c:strRef>
          </c:cat>
          <c:val>
            <c:numRef>
              <c:f>Sheet3!$B$18:$B$22</c:f>
              <c:numCache>
                <c:formatCode>General</c:formatCode>
                <c:ptCount val="5"/>
                <c:pt idx="0">
                  <c:v>50</c:v>
                </c:pt>
                <c:pt idx="1">
                  <c:v>39</c:v>
                </c:pt>
                <c:pt idx="2">
                  <c:v>36</c:v>
                </c:pt>
                <c:pt idx="3">
                  <c:v>63</c:v>
                </c:pt>
                <c:pt idx="4">
                  <c:v>18</c:v>
                </c:pt>
              </c:numCache>
            </c:numRef>
          </c:val>
        </c:ser>
        <c:dLbls/>
        <c:gapWidth val="182"/>
        <c:axId val="192321024"/>
        <c:axId val="193437696"/>
      </c:barChart>
      <c:catAx>
        <c:axId val="1923210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437696"/>
        <c:crosses val="autoZero"/>
        <c:auto val="1"/>
        <c:lblAlgn val="ctr"/>
        <c:lblOffset val="100"/>
      </c:catAx>
      <c:valAx>
        <c:axId val="19343769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2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C972D-4B24-4580-9A9D-7A5AC6AFF243}" type="datetimeFigureOut">
              <a:rPr lang="en-GB" smtClean="0"/>
              <a:pPr/>
              <a:t>26/05/2023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3885F-60EA-4905-85D1-B8EC9504DE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09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1.jpg">
            <a:extLst>
              <a:ext uri="{FF2B5EF4-FFF2-40B4-BE49-F238E27FC236}">
                <a16:creationId xmlns:a16="http://schemas.microsoft.com/office/drawing/2014/main" xmlns="" id="{B23D6BAC-23DD-4650-A14A-FB34F1D3D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07013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9"/>
            <a:ext cx="9085342" cy="1621111"/>
          </a:xfrm>
          <a:prstGeom prst="rect">
            <a:avLst/>
          </a:prstGeom>
        </p:spPr>
        <p:txBody>
          <a:bodyPr lIns="99438" tIns="49719" rIns="99438" bIns="49719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  <a:prstGeom prst="rect">
            <a:avLst/>
          </a:prstGeom>
        </p:spPr>
        <p:txBody>
          <a:bodyPr lIns="99438" tIns="49719" rIns="99438" bIns="49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8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0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2900" y="6568060"/>
            <a:ext cx="2273300" cy="592138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 baseline="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301E1AF2-942D-4A61-8BC3-AC0472522D4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34988" y="7159625"/>
            <a:ext cx="2493962" cy="403225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070AECF-4C7F-469B-B198-2E46ABAE4F57}" type="datetimeFigureOut">
              <a:rPr lang="en-US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DCF39F0-992B-4A3C-865D-DE01DB7713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1B352C1F-AE27-4296-95F0-3992BA00F2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22D209-7437-4A11-98FB-1CA48619A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0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lIns="99438" tIns="49719" rIns="99438" bIns="49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764669"/>
            <a:ext cx="9619774" cy="4991131"/>
          </a:xfrm>
          <a:prstGeom prst="rect">
            <a:avLst/>
          </a:prstGeom>
        </p:spPr>
        <p:txBody>
          <a:bodyPr vert="eaVert" lIns="99438" tIns="49719" rIns="99438" bIns="49719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25F097-0673-4F13-91BF-ABEADCEDA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979DB86-B608-407A-B6F1-AB15026B7DBF}" type="datetimeFigureOut">
              <a:rPr lang="en-US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F6B6D2-5A84-4E64-BF4A-50DF9CC18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32DDE-82A0-4915-88C3-CAC14747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3E364B-220A-4A2C-8245-ADC709A66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88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8"/>
            <a:ext cx="2404944" cy="6452932"/>
          </a:xfrm>
          <a:prstGeom prst="rect">
            <a:avLst/>
          </a:prstGeom>
        </p:spPr>
        <p:txBody>
          <a:bodyPr vert="eaVert" lIns="99438" tIns="49719" rIns="99438" bIns="49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8"/>
            <a:ext cx="7036687" cy="6452932"/>
          </a:xfrm>
          <a:prstGeom prst="rect">
            <a:avLst/>
          </a:prstGeom>
        </p:spPr>
        <p:txBody>
          <a:bodyPr vert="eaVert" lIns="99438" tIns="49719" rIns="99438" bIns="49719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136207-C801-4F2F-A4AD-FFEC365302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CD463B-4BF1-4EAA-A380-FA0A23A6A8D1}" type="datetimeFigureOut">
              <a:rPr lang="en-US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5FCFA-9C4A-45AF-9E75-883109A2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5DAB21-5B38-4B8A-BFEE-D6DEEB4B7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5F1FD3-67F7-4F6B-9DCF-4D5703570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30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lIns="99438" tIns="49719" rIns="99438" bIns="49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764669"/>
            <a:ext cx="9619774" cy="4991131"/>
          </a:xfrm>
          <a:prstGeom prst="rect">
            <a:avLst/>
          </a:prstGeom>
        </p:spPr>
        <p:txBody>
          <a:bodyPr lIns="99438" tIns="49719" rIns="99438" bIns="49719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0EA547-A321-483B-95C9-D7B35D7E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51CB41-DCE7-4557-953C-2A2C5559AEB8}" type="datetimeFigureOut">
              <a:rPr lang="en-US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BE0237-11A0-4B9E-94C0-6C1D099D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05BF13-812A-44A0-8ABE-9E270B86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B84DEF-C49D-4A8C-9215-5A1AAB21C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884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5"/>
            <a:ext cx="9085342" cy="1502066"/>
          </a:xfrm>
          <a:prstGeom prst="rect">
            <a:avLst/>
          </a:prstGeom>
        </p:spPr>
        <p:txBody>
          <a:bodyPr lIns="99438" tIns="49719" rIns="99438" bIns="49719"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60"/>
            <a:ext cx="9085342" cy="1654373"/>
          </a:xfrm>
          <a:prstGeom prst="rect">
            <a:avLst/>
          </a:prstGeom>
        </p:spPr>
        <p:txBody>
          <a:bodyPr lIns="99438" tIns="49719" rIns="99438" bIns="49719"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1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43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87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31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03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75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EC89E3-30FE-4FCB-97F8-697529A0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C6F869-A2F6-4649-8491-72484A89C823}" type="datetimeFigureOut">
              <a:rPr lang="en-US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F1D031-978F-43BE-8A56-E428E8D63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2FCB19-FC94-407E-99B6-5FE27F1B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EA806A-3255-4DC1-8C35-DEEB87764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822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lIns="99438" tIns="49719" rIns="99438" bIns="49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9"/>
            <a:ext cx="4720815" cy="4991131"/>
          </a:xfrm>
          <a:prstGeom prst="rect">
            <a:avLst/>
          </a:prstGeom>
        </p:spPr>
        <p:txBody>
          <a:bodyPr lIns="99438" tIns="49719" rIns="99438" bIns="49719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9"/>
            <a:ext cx="4720815" cy="4991131"/>
          </a:xfrm>
          <a:prstGeom prst="rect">
            <a:avLst/>
          </a:prstGeom>
        </p:spPr>
        <p:txBody>
          <a:bodyPr lIns="99438" tIns="49719" rIns="99438" bIns="49719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11AD7E-01FD-4E25-B720-BF20A7E1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46ED47-8074-421B-A769-D4FC1C9F2692}" type="datetimeFigureOut">
              <a:rPr lang="en-US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2C7A31-97F4-4CEE-AEEA-F3FD00A2E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70CDD5-E5EE-4646-ACF9-5E250EAD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AE97C9-468C-4B07-9B58-9DD1202BC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572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lIns="99438" tIns="49719" rIns="99438" bIns="49719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  <a:prstGeom prst="rect">
            <a:avLst/>
          </a:prstGeom>
        </p:spPr>
        <p:txBody>
          <a:bodyPr lIns="99438" tIns="49719" rIns="99438" bIns="49719" anchor="b"/>
          <a:lstStyle>
            <a:lvl1pPr marL="0" indent="0">
              <a:buNone/>
              <a:defRPr sz="2600" b="1"/>
            </a:lvl1pPr>
            <a:lvl2pPr marL="497190" indent="0">
              <a:buNone/>
              <a:defRPr sz="2200" b="1"/>
            </a:lvl2pPr>
            <a:lvl3pPr marL="994377" indent="0">
              <a:buNone/>
              <a:defRPr sz="2000" b="1"/>
            </a:lvl3pPr>
            <a:lvl4pPr marL="1491566" indent="0">
              <a:buNone/>
              <a:defRPr sz="1700" b="1"/>
            </a:lvl4pPr>
            <a:lvl5pPr marL="1988756" indent="0">
              <a:buNone/>
              <a:defRPr sz="1700" b="1"/>
            </a:lvl5pPr>
            <a:lvl6pPr marL="2485943" indent="0">
              <a:buNone/>
              <a:defRPr sz="1700" b="1"/>
            </a:lvl6pPr>
            <a:lvl7pPr marL="2983133" indent="0">
              <a:buNone/>
              <a:defRPr sz="1700" b="1"/>
            </a:lvl7pPr>
            <a:lvl8pPr marL="3480322" indent="0">
              <a:buNone/>
              <a:defRPr sz="1700" b="1"/>
            </a:lvl8pPr>
            <a:lvl9pPr marL="3977510" indent="0">
              <a:buNone/>
              <a:defRPr sz="17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  <a:prstGeom prst="rect">
            <a:avLst/>
          </a:prstGeom>
        </p:spPr>
        <p:txBody>
          <a:bodyPr lIns="99438" tIns="49719" rIns="99438" bIns="49719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7" cy="705515"/>
          </a:xfrm>
          <a:prstGeom prst="rect">
            <a:avLst/>
          </a:prstGeom>
        </p:spPr>
        <p:txBody>
          <a:bodyPr lIns="99438" tIns="49719" rIns="99438" bIns="49719" anchor="b"/>
          <a:lstStyle>
            <a:lvl1pPr marL="0" indent="0">
              <a:buNone/>
              <a:defRPr sz="2600" b="1"/>
            </a:lvl1pPr>
            <a:lvl2pPr marL="497190" indent="0">
              <a:buNone/>
              <a:defRPr sz="2200" b="1"/>
            </a:lvl2pPr>
            <a:lvl3pPr marL="994377" indent="0">
              <a:buNone/>
              <a:defRPr sz="2000" b="1"/>
            </a:lvl3pPr>
            <a:lvl4pPr marL="1491566" indent="0">
              <a:buNone/>
              <a:defRPr sz="1700" b="1"/>
            </a:lvl4pPr>
            <a:lvl5pPr marL="1988756" indent="0">
              <a:buNone/>
              <a:defRPr sz="1700" b="1"/>
            </a:lvl5pPr>
            <a:lvl6pPr marL="2485943" indent="0">
              <a:buNone/>
              <a:defRPr sz="1700" b="1"/>
            </a:lvl6pPr>
            <a:lvl7pPr marL="2983133" indent="0">
              <a:buNone/>
              <a:defRPr sz="1700" b="1"/>
            </a:lvl7pPr>
            <a:lvl8pPr marL="3480322" indent="0">
              <a:buNone/>
              <a:defRPr sz="1700" b="1"/>
            </a:lvl8pPr>
            <a:lvl9pPr marL="3977510" indent="0">
              <a:buNone/>
              <a:defRPr sz="17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7" cy="4357393"/>
          </a:xfrm>
          <a:prstGeom prst="rect">
            <a:avLst/>
          </a:prstGeom>
        </p:spPr>
        <p:txBody>
          <a:bodyPr lIns="99438" tIns="49719" rIns="99438" bIns="49719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53B406B-E527-4D04-BB9A-93BB713B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21291D-0D29-498B-A0E8-9A4184339FD6}" type="datetimeFigureOut">
              <a:rPr lang="en-US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5DEC41-4249-4DF5-8256-EF7B1E92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6F8C6EA-D9A9-4F02-9619-C291029B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EB1298-A3C4-44F7-A3B2-352AD9113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150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lIns="99438" tIns="49719" rIns="99438" bIns="49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0381DF7-10C1-41FE-A738-07984A73CD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5B6D72-F122-44A3-8490-8EAE0257A255}" type="datetimeFigureOut">
              <a:rPr lang="en-US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CCD7EF-14A4-4C16-97AD-2A6B2BDE7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460AA7-9823-4B14-A4F5-589DE952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2D48FA-5712-44B2-B375-BA701290C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522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1253FB0-37D3-4754-92E2-1BA4F12A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BD9866-494D-4EAF-94BB-44BFEBD8C812}" type="datetimeFigureOut">
              <a:rPr lang="en-US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71DE2FB-84F1-458A-98F5-E6FC7816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A7E29D-1B0F-4CC5-8EB9-99EFAA232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35D0DB-F392-456A-9FA3-FB982A6C7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13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489" cy="1281483"/>
          </a:xfrm>
          <a:prstGeom prst="rect">
            <a:avLst/>
          </a:prstGeom>
        </p:spPr>
        <p:txBody>
          <a:bodyPr lIns="99438" tIns="49719" rIns="99438" bIns="49719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4" y="301115"/>
            <a:ext cx="5975245" cy="6454683"/>
          </a:xfrm>
          <a:prstGeom prst="rect">
            <a:avLst/>
          </a:prstGeom>
        </p:spPr>
        <p:txBody>
          <a:bodyPr lIns="99438" tIns="49719" rIns="99438" bIns="49719"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2" y="1582598"/>
            <a:ext cx="3516489" cy="5173200"/>
          </a:xfrm>
          <a:prstGeom prst="rect">
            <a:avLst/>
          </a:prstGeom>
        </p:spPr>
        <p:txBody>
          <a:bodyPr lIns="99438" tIns="49719" rIns="99438" bIns="49719"/>
          <a:lstStyle>
            <a:lvl1pPr marL="0" indent="0">
              <a:buNone/>
              <a:defRPr sz="1500"/>
            </a:lvl1pPr>
            <a:lvl2pPr marL="497190" indent="0">
              <a:buNone/>
              <a:defRPr sz="1300"/>
            </a:lvl2pPr>
            <a:lvl3pPr marL="994377" indent="0">
              <a:buNone/>
              <a:defRPr sz="1100"/>
            </a:lvl3pPr>
            <a:lvl4pPr marL="1491566" indent="0">
              <a:buNone/>
              <a:defRPr sz="1000"/>
            </a:lvl4pPr>
            <a:lvl5pPr marL="1988756" indent="0">
              <a:buNone/>
              <a:defRPr sz="1000"/>
            </a:lvl5pPr>
            <a:lvl6pPr marL="2485943" indent="0">
              <a:buNone/>
              <a:defRPr sz="1000"/>
            </a:lvl6pPr>
            <a:lvl7pPr marL="2983133" indent="0">
              <a:buNone/>
              <a:defRPr sz="1000"/>
            </a:lvl7pPr>
            <a:lvl8pPr marL="3480322" indent="0">
              <a:buNone/>
              <a:defRPr sz="1000"/>
            </a:lvl8pPr>
            <a:lvl9pPr marL="397751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A598B1-D145-46E2-B5E3-6BCE06F71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0D5D6A-FF52-4127-BFB8-11F27499AA6A}" type="datetimeFigureOut">
              <a:rPr lang="en-US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25605A-C27D-4067-94EC-C2F5BF03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77CA80-DB52-4657-B067-89377290C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44115B-91C3-4D23-937C-0DF4BD4A9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43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7" y="5293995"/>
            <a:ext cx="6413183" cy="624986"/>
          </a:xfrm>
          <a:prstGeom prst="rect">
            <a:avLst/>
          </a:prstGeom>
        </p:spPr>
        <p:txBody>
          <a:bodyPr lIns="99438" tIns="49719" rIns="99438" bIns="49719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7" y="675755"/>
            <a:ext cx="6413183" cy="4537710"/>
          </a:xfrm>
          <a:prstGeom prst="rect">
            <a:avLst/>
          </a:prstGeom>
        </p:spPr>
        <p:txBody>
          <a:bodyPr lIns="99438" tIns="49719" rIns="99438" bIns="49719"/>
          <a:lstStyle>
            <a:lvl1pPr marL="0" indent="0">
              <a:buNone/>
              <a:defRPr sz="3500"/>
            </a:lvl1pPr>
            <a:lvl2pPr marL="497190" indent="0">
              <a:buNone/>
              <a:defRPr sz="3000"/>
            </a:lvl2pPr>
            <a:lvl3pPr marL="994377" indent="0">
              <a:buNone/>
              <a:defRPr sz="2600"/>
            </a:lvl3pPr>
            <a:lvl4pPr marL="1491566" indent="0">
              <a:buNone/>
              <a:defRPr sz="2200"/>
            </a:lvl4pPr>
            <a:lvl5pPr marL="1988756" indent="0">
              <a:buNone/>
              <a:defRPr sz="2200"/>
            </a:lvl5pPr>
            <a:lvl6pPr marL="2485943" indent="0">
              <a:buNone/>
              <a:defRPr sz="2200"/>
            </a:lvl6pPr>
            <a:lvl7pPr marL="2983133" indent="0">
              <a:buNone/>
              <a:defRPr sz="2200"/>
            </a:lvl7pPr>
            <a:lvl8pPr marL="3480322" indent="0">
              <a:buNone/>
              <a:defRPr sz="2200"/>
            </a:lvl8pPr>
            <a:lvl9pPr marL="3977510" indent="0">
              <a:buNone/>
              <a:defRPr sz="22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7" y="5918981"/>
            <a:ext cx="6413183" cy="887584"/>
          </a:xfrm>
          <a:prstGeom prst="rect">
            <a:avLst/>
          </a:prstGeom>
        </p:spPr>
        <p:txBody>
          <a:bodyPr lIns="99438" tIns="49719" rIns="99438" bIns="49719"/>
          <a:lstStyle>
            <a:lvl1pPr marL="0" indent="0">
              <a:buNone/>
              <a:defRPr sz="1500"/>
            </a:lvl1pPr>
            <a:lvl2pPr marL="497190" indent="0">
              <a:buNone/>
              <a:defRPr sz="1300"/>
            </a:lvl2pPr>
            <a:lvl3pPr marL="994377" indent="0">
              <a:buNone/>
              <a:defRPr sz="1100"/>
            </a:lvl3pPr>
            <a:lvl4pPr marL="1491566" indent="0">
              <a:buNone/>
              <a:defRPr sz="1000"/>
            </a:lvl4pPr>
            <a:lvl5pPr marL="1988756" indent="0">
              <a:buNone/>
              <a:defRPr sz="1000"/>
            </a:lvl5pPr>
            <a:lvl6pPr marL="2485943" indent="0">
              <a:buNone/>
              <a:defRPr sz="1000"/>
            </a:lvl6pPr>
            <a:lvl7pPr marL="2983133" indent="0">
              <a:buNone/>
              <a:defRPr sz="1000"/>
            </a:lvl7pPr>
            <a:lvl8pPr marL="3480322" indent="0">
              <a:buNone/>
              <a:defRPr sz="1000"/>
            </a:lvl8pPr>
            <a:lvl9pPr marL="397751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3C5EF3-2052-45A7-BE2C-4C025882B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93FD89-A43C-49CB-8798-C63C70F43B12}" type="datetimeFigureOut">
              <a:rPr lang="en-US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8D919B-635A-4D28-9706-31AEB4B0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E1C8FA-552D-4AA1-AEE1-9620EAB5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9438" tIns="49719" rIns="99438" bIns="49719"/>
          <a:lstStyle>
            <a:lvl1pPr defTabSz="49719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19A294-D88B-47E2-BEA3-5111DA65E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19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banjac\Desktop\memo templates\general_bckg.png">
            <a:extLst>
              <a:ext uri="{FF2B5EF4-FFF2-40B4-BE49-F238E27FC236}">
                <a16:creationId xmlns:a16="http://schemas.microsoft.com/office/drawing/2014/main" xmlns="" id="{AE26471E-7224-4CFA-9746-4CBAF6B53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070451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96888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6888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defTabSz="496888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defTabSz="496888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defTabSz="496888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96888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96888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96888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96888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71475" indent="-371475" algn="l" defTabSz="49688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09563" algn="l" defTabSz="49688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1425" indent="-247650" algn="l" defTabSz="49688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900" indent="-247650" algn="l" defTabSz="49688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788" indent="-247650" algn="l" defTabSz="49688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4539" indent="-248594" algn="l" defTabSz="49719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1726" indent="-248594" algn="l" defTabSz="49719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8916" indent="-248594" algn="l" defTabSz="49719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6104" indent="-248594" algn="l" defTabSz="49719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1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190" algn="l" defTabSz="4971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377" algn="l" defTabSz="4971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566" algn="l" defTabSz="4971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8756" algn="l" defTabSz="4971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5943" algn="l" defTabSz="4971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3133" algn="l" defTabSz="4971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0322" algn="l" defTabSz="4971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7510" algn="l" defTabSz="4971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>
            <a:extLst>
              <a:ext uri="{FF2B5EF4-FFF2-40B4-BE49-F238E27FC236}">
                <a16:creationId xmlns:a16="http://schemas.microsoft.com/office/drawing/2014/main" xmlns="" id="{FA814DEA-7EEF-4829-99F3-8CE38FF25F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42899" y="1849769"/>
            <a:ext cx="9979452" cy="162111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bs-Latn-BA" b="1" dirty="0" smtClean="0">
                <a:solidFill>
                  <a:schemeClr val="bg1"/>
                </a:solidFill>
              </a:rPr>
              <a:t>NEOPHODNOST OSIGURANJA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bs-Latn-BA" b="1" dirty="0" smtClean="0">
                <a:solidFill>
                  <a:schemeClr val="bg1"/>
                </a:solidFill>
              </a:rPr>
              <a:t>IMOVINE JAVNIH USTANOVA U BIH </a:t>
            </a:r>
            <a:r>
              <a:rPr lang="en-GB" b="1" smtClean="0">
                <a:solidFill>
                  <a:schemeClr val="bg1"/>
                </a:solidFill>
              </a:rPr>
              <a:t>OD PRIRODNI</a:t>
            </a:r>
            <a:r>
              <a:rPr lang="bs-Latn-BA" b="1" dirty="0">
                <a:solidFill>
                  <a:schemeClr val="bg1"/>
                </a:solidFill>
              </a:rPr>
              <a:t>H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bs-Latn-BA" b="1" dirty="0" smtClean="0">
                <a:solidFill>
                  <a:schemeClr val="bg1"/>
                </a:solidFill>
              </a:rPr>
              <a:t>NEPOGODA</a:t>
            </a:r>
            <a:r>
              <a:rPr lang="en-GB" b="1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en-GB" b="1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endParaRPr lang="en-US" altLang="en-US" b="1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xmlns="" id="{2CFA579C-D4D7-4FE9-BD18-3C08C8431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022" y="4757670"/>
            <a:ext cx="9047746" cy="944111"/>
          </a:xfrm>
        </p:spPr>
        <p:txBody>
          <a:bodyPr/>
          <a:lstStyle/>
          <a:p>
            <a:pPr lvl="0" eaLnBrk="0" hangingPunct="0">
              <a:spcBef>
                <a:spcPct val="0"/>
              </a:spcBef>
              <a:defRPr/>
            </a:pPr>
            <a:r>
              <a:rPr lang="en-US" altLang="en-US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Safet </a:t>
            </a:r>
            <a:r>
              <a:rPr lang="en-US" altLang="en-US" sz="2400" dirty="0">
                <a:solidFill>
                  <a:prstClr val="white"/>
                </a:solidFill>
                <a:latin typeface="Calibri" panose="020F0502020204030204" pitchFamily="34" charset="0"/>
              </a:rPr>
              <a:t>Kozarević PhD, Faculty of Economics, University of Tuzla</a:t>
            </a:r>
            <a:br>
              <a:rPr lang="en-US" altLang="en-US" sz="2400" dirty="0">
                <a:solidFill>
                  <a:prstClr val="white"/>
                </a:solidFill>
                <a:latin typeface="Calibri" panose="020F0502020204030204" pitchFamily="34" charset="0"/>
              </a:rPr>
            </a:br>
            <a:r>
              <a:rPr lang="en-US" altLang="en-US" sz="2400" dirty="0" err="1">
                <a:solidFill>
                  <a:prstClr val="white"/>
                </a:solidFill>
                <a:latin typeface="Calibri" panose="020F0502020204030204" pitchFamily="34" charset="0"/>
              </a:rPr>
              <a:t>Jovanka</a:t>
            </a:r>
            <a:r>
              <a:rPr lang="en-US" altLang="en-US" sz="2400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prstClr val="white"/>
                </a:solidFill>
                <a:latin typeface="Calibri" panose="020F0502020204030204" pitchFamily="34" charset="0"/>
              </a:rPr>
              <a:t>Ćetković</a:t>
            </a:r>
            <a:r>
              <a:rPr lang="en-US" altLang="en-US" sz="2400" dirty="0">
                <a:solidFill>
                  <a:prstClr val="white"/>
                </a:solidFill>
                <a:latin typeface="Calibri" panose="020F0502020204030204" pitchFamily="34" charset="0"/>
              </a:rPr>
              <a:t> M.Sc., United Nations Development </a:t>
            </a:r>
            <a:r>
              <a:rPr lang="en-US" altLang="en-US" sz="2400" dirty="0" err="1">
                <a:solidFill>
                  <a:prstClr val="white"/>
                </a:solidFill>
                <a:latin typeface="Calibri" panose="020F0502020204030204" pitchFamily="34" charset="0"/>
              </a:rPr>
              <a:t>Programme</a:t>
            </a:r>
            <a:r>
              <a:rPr lang="en-US" altLang="en-US" sz="2400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prstClr val="white"/>
                </a:solidFill>
                <a:latin typeface="Calibri" panose="020F0502020204030204" pitchFamily="34" charset="0"/>
              </a:rPr>
              <a:t>BiH</a:t>
            </a:r>
            <a:endParaRPr lang="bs-Latn-BA" altLang="en-US" sz="2400" b="1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419728" y="5975922"/>
            <a:ext cx="3748333" cy="592138"/>
          </a:xfrm>
        </p:spPr>
        <p:txBody>
          <a:bodyPr/>
          <a:lstStyle/>
          <a:p>
            <a:pPr algn="ctr"/>
            <a:r>
              <a:rPr lang="bs-Latn-BA" sz="2000" dirty="0" smtClean="0"/>
              <a:t>Zlatibor, 3. jun 2023. godine</a:t>
            </a:r>
            <a:endParaRPr lang="bs-Latn-B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60453554"/>
              </p:ext>
            </p:extLst>
          </p:nvPr>
        </p:nvGraphicFramePr>
        <p:xfrm>
          <a:off x="436275" y="0"/>
          <a:ext cx="9026380" cy="245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2447327"/>
              </p:ext>
            </p:extLst>
          </p:nvPr>
        </p:nvGraphicFramePr>
        <p:xfrm>
          <a:off x="249382" y="2562181"/>
          <a:ext cx="10266216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2374"/>
                <a:gridCol w="1095458"/>
                <a:gridCol w="737062"/>
                <a:gridCol w="6344840"/>
                <a:gridCol w="71648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</a:rPr>
                        <a:t>Vrsta prirodne katastrofe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Ekstremni nastanak štetnog događaja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</a:rPr>
                        <a:t>Ostalo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Godina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Frek.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Požar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</a:rPr>
                        <a:t>U periodu 1993-2004. i periodu 2009-2022. godine bila su zabilježena po 4 štetna događaja. Godine 2005. zabilježena su 2 štetna događaja.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bs-Latn-BA" sz="1600" b="0" baseline="3000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Oluja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U periodu 2011-2020. godine, bilo je zabilježeno 14 štetnih događaja, dok je 2021. i 2022. godine zabilježeno po 6 štetnih događaja.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r>
                        <a:rPr lang="bs-Latn-BA" sz="1600" b="0" baseline="3000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Poplava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U periodu 2005-2015. godine bilo je zabilježeno 6 štetnih događaja, dok je u periodu 2016-2022. bilo zabilježeno 13 štetnih događaja.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r>
                        <a:rPr lang="bs-Latn-BA" sz="1600" b="0" baseline="3000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Klizište i odronjavanje zemljišta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2012, 2015. i 2022. godine zabilježen je po 1 štetni događaj.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bs-Latn-BA" sz="1600" b="0" baseline="3000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Zemljotres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</a:rPr>
                        <a:t>2018. i 2021. godine zabilježen je po 1 štetni događaj. Godine 2020. zabilježeno je 5 štetnih događaja, dok su 2022. godine zabilježena 3.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bs-Latn-BA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08541" y="6412907"/>
            <a:ext cx="38923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Napomena: (*) </a:t>
            </a:r>
            <a:r>
              <a:rPr lang="bs-Latn-BA" sz="16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bs-Latn-BA" sz="1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broj nedostajućih podataka</a:t>
            </a:r>
            <a:endParaRPr lang="bs-Latn-BA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1399" y="6593204"/>
            <a:ext cx="5251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Vremenski aspekt dešavanja prirodnih katastrofa</a:t>
            </a:r>
            <a:endParaRPr lang="bs-Latn-B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6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4083110"/>
              </p:ext>
            </p:extLst>
          </p:nvPr>
        </p:nvGraphicFramePr>
        <p:xfrm>
          <a:off x="319371" y="495859"/>
          <a:ext cx="9218612" cy="2229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442"/>
                <a:gridCol w="803563"/>
                <a:gridCol w="1731819"/>
                <a:gridCol w="1371600"/>
                <a:gridCol w="1745672"/>
                <a:gridCol w="2153516"/>
              </a:tblGrid>
              <a:tr h="1651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b="0" dirty="0">
                          <a:solidFill>
                            <a:schemeClr val="tx1"/>
                          </a:solidFill>
                          <a:effectLst/>
                        </a:rPr>
                        <a:t> Pretrpljena šteta</a:t>
                      </a:r>
                      <a:endParaRPr lang="bs-Latn-B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b="0" dirty="0">
                          <a:solidFill>
                            <a:schemeClr val="tx1"/>
                          </a:solidFill>
                          <a:effectLst/>
                        </a:rPr>
                        <a:t>Parametri deskriptivne statističke analize</a:t>
                      </a:r>
                      <a:endParaRPr lang="bs-Latn-B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</a:tr>
              <a:tr h="3365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800" b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bs-Latn-BA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800" b="0" dirty="0" smtClean="0">
                          <a:solidFill>
                            <a:schemeClr val="tx1"/>
                          </a:solidFill>
                          <a:effectLst/>
                        </a:rPr>
                        <a:t>Minimum</a:t>
                      </a:r>
                      <a:endParaRPr lang="bs-Latn-B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800" b="0" dirty="0" smtClean="0">
                          <a:solidFill>
                            <a:schemeClr val="tx1"/>
                          </a:solidFill>
                          <a:effectLst/>
                        </a:rPr>
                        <a:t>Maksimum</a:t>
                      </a:r>
                      <a:endParaRPr lang="bs-Latn-B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800" b="0" dirty="0" smtClean="0">
                          <a:solidFill>
                            <a:schemeClr val="tx1"/>
                          </a:solidFill>
                          <a:effectLst/>
                        </a:rPr>
                        <a:t>Prosjek</a:t>
                      </a:r>
                      <a:endParaRPr lang="bs-Latn-B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800" b="0" dirty="0">
                          <a:solidFill>
                            <a:schemeClr val="tx1"/>
                          </a:solidFill>
                          <a:effectLst/>
                        </a:rPr>
                        <a:t>Standardna devijacija</a:t>
                      </a:r>
                      <a:endParaRPr lang="bs-Latn-B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b="0" dirty="0">
                          <a:solidFill>
                            <a:schemeClr val="tx1"/>
                          </a:solidFill>
                          <a:effectLst/>
                        </a:rPr>
                        <a:t>Požar</a:t>
                      </a:r>
                      <a:endParaRPr lang="bs-Latn-B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>
                          <a:effectLst/>
                        </a:rPr>
                        <a:t>9</a:t>
                      </a:r>
                      <a:r>
                        <a:rPr lang="bs-Latn-BA" sz="1800" baseline="30000">
                          <a:effectLst/>
                        </a:rPr>
                        <a:t>(2)</a:t>
                      </a:r>
                      <a:endParaRPr lang="bs-Latn-B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 smtClean="0">
                          <a:effectLst/>
                        </a:rPr>
                        <a:t>1,500</a:t>
                      </a:r>
                      <a:endParaRPr lang="bs-Latn-B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 smtClean="0">
                          <a:effectLst/>
                        </a:rPr>
                        <a:t>2,000,000</a:t>
                      </a:r>
                      <a:endParaRPr lang="bs-Latn-B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 smtClean="0">
                          <a:effectLst/>
                        </a:rPr>
                        <a:t>295,722.2</a:t>
                      </a:r>
                      <a:endParaRPr lang="bs-Latn-B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 smtClean="0">
                          <a:effectLst/>
                        </a:rPr>
                        <a:t>645,860</a:t>
                      </a:r>
                      <a:endParaRPr lang="bs-Latn-B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b="0">
                          <a:solidFill>
                            <a:schemeClr val="tx1"/>
                          </a:solidFill>
                          <a:effectLst/>
                        </a:rPr>
                        <a:t>Oluja</a:t>
                      </a:r>
                      <a:endParaRPr lang="bs-Latn-BA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>
                          <a:effectLst/>
                        </a:rPr>
                        <a:t>25</a:t>
                      </a:r>
                      <a:r>
                        <a:rPr lang="bs-Latn-BA" sz="1800" baseline="30000">
                          <a:effectLst/>
                        </a:rPr>
                        <a:t>(3)</a:t>
                      </a:r>
                      <a:endParaRPr lang="bs-Latn-B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>
                          <a:effectLst/>
                        </a:rPr>
                        <a:t>500</a:t>
                      </a:r>
                      <a:endParaRPr lang="bs-Latn-B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 smtClean="0">
                          <a:effectLst/>
                        </a:rPr>
                        <a:t>100,000</a:t>
                      </a:r>
                      <a:endParaRPr lang="bs-Latn-B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 smtClean="0">
                          <a:effectLst/>
                        </a:rPr>
                        <a:t>16,390</a:t>
                      </a:r>
                      <a:endParaRPr lang="bs-Latn-B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 smtClean="0">
                          <a:effectLst/>
                        </a:rPr>
                        <a:t>22,726</a:t>
                      </a:r>
                      <a:endParaRPr lang="bs-Latn-B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b="0">
                          <a:solidFill>
                            <a:schemeClr val="tx1"/>
                          </a:solidFill>
                          <a:effectLst/>
                        </a:rPr>
                        <a:t>Poplava</a:t>
                      </a:r>
                      <a:endParaRPr lang="bs-Latn-BA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>
                          <a:effectLst/>
                        </a:rPr>
                        <a:t>49</a:t>
                      </a:r>
                      <a:r>
                        <a:rPr lang="bs-Latn-BA" sz="1800" baseline="30000">
                          <a:effectLst/>
                        </a:rPr>
                        <a:t>(8)</a:t>
                      </a:r>
                      <a:endParaRPr lang="bs-Latn-B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>
                          <a:effectLst/>
                        </a:rPr>
                        <a:t>100</a:t>
                      </a:r>
                      <a:endParaRPr lang="bs-Latn-B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 smtClean="0">
                          <a:effectLst/>
                        </a:rPr>
                        <a:t>3,000,000</a:t>
                      </a:r>
                      <a:endParaRPr lang="bs-Latn-B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 smtClean="0">
                          <a:effectLst/>
                        </a:rPr>
                        <a:t>115,129.1</a:t>
                      </a:r>
                      <a:endParaRPr lang="bs-Latn-B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 smtClean="0">
                          <a:effectLst/>
                        </a:rPr>
                        <a:t>429,102</a:t>
                      </a:r>
                      <a:endParaRPr lang="bs-Latn-B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b="0">
                          <a:solidFill>
                            <a:schemeClr val="tx1"/>
                          </a:solidFill>
                          <a:effectLst/>
                        </a:rPr>
                        <a:t>Klizište</a:t>
                      </a:r>
                      <a:endParaRPr lang="bs-Latn-BA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>
                          <a:effectLst/>
                        </a:rPr>
                        <a:t>10</a:t>
                      </a:r>
                      <a:endParaRPr lang="bs-Latn-B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 smtClean="0">
                          <a:effectLst/>
                        </a:rPr>
                        <a:t>5,000</a:t>
                      </a:r>
                      <a:endParaRPr lang="bs-Latn-B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 smtClean="0">
                          <a:effectLst/>
                        </a:rPr>
                        <a:t>100,000</a:t>
                      </a:r>
                      <a:endParaRPr lang="bs-Latn-B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 smtClean="0">
                          <a:effectLst/>
                        </a:rPr>
                        <a:t>35,500</a:t>
                      </a:r>
                      <a:endParaRPr lang="bs-Latn-B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 smtClean="0">
                          <a:effectLst/>
                        </a:rPr>
                        <a:t>26,920</a:t>
                      </a:r>
                      <a:endParaRPr lang="bs-Latn-B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b="0" dirty="0">
                          <a:solidFill>
                            <a:schemeClr val="tx1"/>
                          </a:solidFill>
                          <a:effectLst/>
                        </a:rPr>
                        <a:t>Zemljotres</a:t>
                      </a:r>
                      <a:endParaRPr lang="bs-Latn-B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>
                          <a:effectLst/>
                        </a:rPr>
                        <a:t>10</a:t>
                      </a:r>
                      <a:r>
                        <a:rPr lang="bs-Latn-BA" sz="1800" baseline="30000">
                          <a:effectLst/>
                        </a:rPr>
                        <a:t>(6)</a:t>
                      </a:r>
                      <a:endParaRPr lang="bs-Latn-B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 smtClean="0">
                          <a:effectLst/>
                        </a:rPr>
                        <a:t>6,000</a:t>
                      </a:r>
                      <a:endParaRPr lang="bs-Latn-B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 smtClean="0">
                          <a:effectLst/>
                        </a:rPr>
                        <a:t>3,000,000</a:t>
                      </a:r>
                      <a:endParaRPr lang="bs-Latn-B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 smtClean="0">
                          <a:effectLst/>
                        </a:rPr>
                        <a:t>365,750</a:t>
                      </a:r>
                      <a:endParaRPr lang="bs-Latn-B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 smtClean="0">
                          <a:effectLst/>
                        </a:rPr>
                        <a:t>930,988</a:t>
                      </a:r>
                      <a:endParaRPr lang="bs-Latn-B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58523" y="2916345"/>
            <a:ext cx="5817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Deskriptivna statistička analiza pretrpljenih </a:t>
            </a:r>
            <a:r>
              <a:rPr lang="bs-Latn-BA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šteta (KM)</a:t>
            </a:r>
            <a:endParaRPr lang="bs-Latn-B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9486" y="2704551"/>
            <a:ext cx="38923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Napomena: (*) </a:t>
            </a:r>
            <a:r>
              <a:rPr lang="bs-Latn-BA" sz="16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bs-Latn-BA" sz="1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broj nedostajućih podataka</a:t>
            </a:r>
            <a:endParaRPr lang="bs-Latn-BA" sz="16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58639260"/>
              </p:ext>
            </p:extLst>
          </p:nvPr>
        </p:nvGraphicFramePr>
        <p:xfrm>
          <a:off x="523660" y="3526125"/>
          <a:ext cx="4572000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2910165"/>
              </p:ext>
            </p:extLst>
          </p:nvPr>
        </p:nvGraphicFramePr>
        <p:xfrm>
          <a:off x="5667332" y="3526125"/>
          <a:ext cx="4572000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443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48640404"/>
              </p:ext>
            </p:extLst>
          </p:nvPr>
        </p:nvGraphicFramePr>
        <p:xfrm>
          <a:off x="245846" y="160193"/>
          <a:ext cx="4572000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85037409"/>
              </p:ext>
            </p:extLst>
          </p:nvPr>
        </p:nvGraphicFramePr>
        <p:xfrm>
          <a:off x="5403274" y="3631796"/>
          <a:ext cx="4821382" cy="313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88419345"/>
              </p:ext>
            </p:extLst>
          </p:nvPr>
        </p:nvGraphicFramePr>
        <p:xfrm>
          <a:off x="5077619" y="160193"/>
          <a:ext cx="4572000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86499939"/>
              </p:ext>
            </p:extLst>
          </p:nvPr>
        </p:nvGraphicFramePr>
        <p:xfrm>
          <a:off x="249237" y="3631797"/>
          <a:ext cx="4828381" cy="313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00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1741311"/>
              </p:ext>
            </p:extLst>
          </p:nvPr>
        </p:nvGraphicFramePr>
        <p:xfrm>
          <a:off x="305523" y="19451"/>
          <a:ext cx="9218613" cy="2243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1750"/>
                <a:gridCol w="3200400"/>
                <a:gridCol w="3206463"/>
              </a:tblGrid>
              <a:tr h="1630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Procenat namirene/sanirane štete (%)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Procenat ukupne štete koje </a:t>
                      </a: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 JI/U uspjele </a:t>
                      </a: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namiriti/sanirati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</a:tr>
              <a:tr h="163068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 institucija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06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21.8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06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10 - 30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06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50 - 70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068"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80 - 90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06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56.4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06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65259" y="2364806"/>
            <a:ext cx="378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Intervali namirenih/saniranih šteta</a:t>
            </a:r>
            <a:endParaRPr lang="bs-Latn-B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486" y="2195372"/>
            <a:ext cx="36953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Napomena: </a:t>
            </a:r>
            <a:r>
              <a:rPr lang="bs-Latn-BA" sz="16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Ima 9 nedostajućih podataka</a:t>
            </a:r>
            <a:endParaRPr lang="bs-Latn-BA" sz="16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3550589"/>
              </p:ext>
            </p:extLst>
          </p:nvPr>
        </p:nvGraphicFramePr>
        <p:xfrm>
          <a:off x="305524" y="3045414"/>
          <a:ext cx="10099241" cy="3364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8767"/>
                <a:gridCol w="3106610"/>
                <a:gridCol w="2753864"/>
              </a:tblGrid>
              <a:tr h="519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</a:rPr>
                        <a:t>Izvor sredstava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</a:rPr>
                        <a:t>Broj institucija/ustanova koje su djelimično ili potpuno namirile štetu iz navedenih izvora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Prosječni procenat namirene/sanirane štete iz navedenih izvora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Budžet institucije/ustanove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24.3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Budžet države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1.9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Budžet entiteta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2.5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Budžet kantona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16.6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Budžet grada/općine/opštine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16.6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Naknada od osiguravajućeg društva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6.8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Sredstva donatora i humanitarnih organizacija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</a:rPr>
                        <a:t>26.4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Kreditina sredstava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1.1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Djelimično nepokriveno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</a:rPr>
                        <a:t>3.8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32515" y="6382696"/>
            <a:ext cx="8257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1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Napomena: Obuhvaćeno 80 </a:t>
            </a:r>
            <a:r>
              <a:rPr lang="bs-Latn-BA" sz="16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JI/U </a:t>
            </a:r>
            <a:r>
              <a:rPr lang="bs-Latn-BA" sz="1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koje su potpuno/djelimično namirile štetu</a:t>
            </a:r>
            <a:endParaRPr lang="bs-Latn-BA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7326" y="6642984"/>
            <a:ext cx="4450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Struktura izvora namirene/sanirane štete</a:t>
            </a:r>
            <a:endParaRPr lang="bs-Latn-B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0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2888908"/>
              </p:ext>
            </p:extLst>
          </p:nvPr>
        </p:nvGraphicFramePr>
        <p:xfrm>
          <a:off x="10319" y="0"/>
          <a:ext cx="4572000" cy="3394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21081814"/>
              </p:ext>
            </p:extLst>
          </p:nvPr>
        </p:nvGraphicFramePr>
        <p:xfrm>
          <a:off x="5025665" y="0"/>
          <a:ext cx="4572000" cy="3394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89545015"/>
              </p:ext>
            </p:extLst>
          </p:nvPr>
        </p:nvGraphicFramePr>
        <p:xfrm>
          <a:off x="453665" y="3546763"/>
          <a:ext cx="4572000" cy="3338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20902495"/>
              </p:ext>
            </p:extLst>
          </p:nvPr>
        </p:nvGraphicFramePr>
        <p:xfrm>
          <a:off x="5524429" y="3546764"/>
          <a:ext cx="4572000" cy="3338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173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386195"/>
              </p:ext>
            </p:extLst>
          </p:nvPr>
        </p:nvGraphicFramePr>
        <p:xfrm>
          <a:off x="350619" y="1233619"/>
          <a:ext cx="9218612" cy="701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0877"/>
                <a:gridCol w="2092037"/>
                <a:gridCol w="1945698"/>
              </a:tblGrid>
              <a:tr h="175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>
                          <a:solidFill>
                            <a:schemeClr val="tx1"/>
                          </a:solidFill>
                          <a:effectLst/>
                        </a:rPr>
                        <a:t>Opis pokazatelja</a:t>
                      </a:r>
                      <a:endParaRPr lang="bs-Latn-BA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>
                          <a:solidFill>
                            <a:schemeClr val="tx1"/>
                          </a:solidFill>
                          <a:effectLst/>
                        </a:rPr>
                        <a:t>Objekat/objekti</a:t>
                      </a:r>
                      <a:endParaRPr lang="bs-Latn-BA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>
                          <a:solidFill>
                            <a:schemeClr val="tx1"/>
                          </a:solidFill>
                          <a:effectLst/>
                        </a:rPr>
                        <a:t>Oprema</a:t>
                      </a:r>
                      <a:endParaRPr lang="bs-Latn-BA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>
                          <a:solidFill>
                            <a:schemeClr val="tx1"/>
                          </a:solidFill>
                          <a:effectLst/>
                        </a:rPr>
                        <a:t>Prosječna osigurana </a:t>
                      </a: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suma (KM)</a:t>
                      </a:r>
                      <a:endParaRPr lang="bs-Latn-BA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2,716,671.4</a:t>
                      </a:r>
                      <a:endParaRPr lang="bs-Latn-BA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329,774.7</a:t>
                      </a:r>
                      <a:endParaRPr lang="bs-Latn-BA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078181" y="2507105"/>
            <a:ext cx="5840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Karakteristike  polisa osiguranja objekata i opreme </a:t>
            </a:r>
            <a:r>
              <a:rPr lang="bs-Latn-BA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JI/U </a:t>
            </a:r>
            <a:endParaRPr lang="bs-Latn-BA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56016583"/>
              </p:ext>
            </p:extLst>
          </p:nvPr>
        </p:nvGraphicFramePr>
        <p:xfrm>
          <a:off x="540326" y="3326677"/>
          <a:ext cx="4419599" cy="3252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95200576"/>
              </p:ext>
            </p:extLst>
          </p:nvPr>
        </p:nvGraphicFramePr>
        <p:xfrm>
          <a:off x="5514109" y="3326677"/>
          <a:ext cx="4544291" cy="3252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38546" y="2011794"/>
            <a:ext cx="10335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1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Napomena: </a:t>
            </a:r>
            <a:r>
              <a:rPr lang="bs-Latn-BA" sz="16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Radi eliminisanja ekstremnih vrijednosti koje su JI/U navodile, u obračun su uključene samo one institucije koje su navele osigurane sume za objekte u intervalu 100,000-13,000,000 KM i za opremu u intervalu 1,200-1,100,000 KM</a:t>
            </a:r>
            <a:endParaRPr lang="bs-Latn-BA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7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16550784"/>
              </p:ext>
            </p:extLst>
          </p:nvPr>
        </p:nvGraphicFramePr>
        <p:xfrm>
          <a:off x="481374" y="3754581"/>
          <a:ext cx="4572000" cy="2964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35573833"/>
              </p:ext>
            </p:extLst>
          </p:nvPr>
        </p:nvGraphicFramePr>
        <p:xfrm>
          <a:off x="5666218" y="3754581"/>
          <a:ext cx="4572000" cy="2964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81167122"/>
              </p:ext>
            </p:extLst>
          </p:nvPr>
        </p:nvGraphicFramePr>
        <p:xfrm>
          <a:off x="3016756" y="476462"/>
          <a:ext cx="4572000" cy="2840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675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0396308"/>
              </p:ext>
            </p:extLst>
          </p:nvPr>
        </p:nvGraphicFramePr>
        <p:xfrm>
          <a:off x="374795" y="344300"/>
          <a:ext cx="9202343" cy="2915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1100"/>
                <a:gridCol w="2550694"/>
                <a:gridCol w="2502569"/>
                <a:gridCol w="2277980"/>
              </a:tblGrid>
              <a:tr h="457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>
                          <a:solidFill>
                            <a:schemeClr val="tx1"/>
                          </a:solidFill>
                          <a:effectLst/>
                        </a:rPr>
                        <a:t>Na osnovu prosjeka 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</a:rPr>
                        <a:t>Na osnovu medijane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Na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</a:rPr>
                        <a:t>osnovu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modusa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3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Objekti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7,600×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</a:rPr>
                        <a:t>117</a:t>
                      </a: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</a:rPr>
                        <a:t>236.8</a:t>
                      </a:r>
                      <a:r>
                        <a:rPr lang="bs-Latn-BA" sz="2000" b="0" dirty="0">
                          <a:solidFill>
                            <a:schemeClr val="tx1"/>
                          </a:solidFill>
                          <a:effectLst/>
                        </a:rPr>
                        <a:t>=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8,490,999,680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</a:rPr>
                        <a:t>600×776</a:t>
                      </a: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</a:rPr>
                        <a:t>666.7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= 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</a:rPr>
                        <a:t>902</a:t>
                      </a: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</a:rPr>
                        <a:t>666</a:t>
                      </a: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</a:rPr>
                        <a:t>920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7,600×1,000,000</a:t>
                      </a:r>
                      <a:r>
                        <a:rPr lang="bs-Latn-BA" sz="2000" b="0" dirty="0">
                          <a:solidFill>
                            <a:schemeClr val="tx1"/>
                          </a:solidFill>
                          <a:effectLst/>
                        </a:rPr>
                        <a:t>=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7,600,000,000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3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Oprema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7,600×315,794</a:t>
                      </a:r>
                      <a:r>
                        <a:rPr lang="bs-Latn-BA" sz="2000" b="0" dirty="0">
                          <a:solidFill>
                            <a:schemeClr val="tx1"/>
                          </a:solidFill>
                          <a:effectLst/>
                        </a:rPr>
                        <a:t>=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2,400,034,400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7,600×80,657.5</a:t>
                      </a:r>
                      <a:r>
                        <a:rPr lang="bs-Latn-BA" sz="2000" b="0" dirty="0">
                          <a:solidFill>
                            <a:schemeClr val="tx1"/>
                          </a:solidFill>
                          <a:effectLst/>
                        </a:rPr>
                        <a:t>=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612,997,000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7,600×50,000</a:t>
                      </a:r>
                      <a:r>
                        <a:rPr lang="bs-Latn-BA" sz="2000" b="0" dirty="0">
                          <a:solidFill>
                            <a:schemeClr val="tx1"/>
                          </a:solidFill>
                          <a:effectLst/>
                        </a:rPr>
                        <a:t>=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380,000,000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>
                          <a:solidFill>
                            <a:schemeClr val="tx1"/>
                          </a:solidFill>
                          <a:effectLst/>
                        </a:rPr>
                        <a:t>Ukupna </a:t>
                      </a: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vrijednost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10,891,034,080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6,515,663,920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7,980,000,000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3846" y="3239140"/>
            <a:ext cx="970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Procijenjena ukupna </a:t>
            </a:r>
            <a:r>
              <a:rPr lang="bs-Latn-BA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vrijednost svih </a:t>
            </a:r>
            <a:r>
              <a:rPr lang="bs-Latn-BA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objekata i </a:t>
            </a:r>
            <a:r>
              <a:rPr lang="bs-Latn-BA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opreme JI/U (KM)</a:t>
            </a:r>
            <a:endParaRPr lang="bs-Latn-BA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5774842"/>
              </p:ext>
            </p:extLst>
          </p:nvPr>
        </p:nvGraphicFramePr>
        <p:xfrm>
          <a:off x="374795" y="3950759"/>
          <a:ext cx="10132783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8855"/>
                <a:gridCol w="822336"/>
                <a:gridCol w="1410496"/>
                <a:gridCol w="1376307"/>
                <a:gridCol w="1248731"/>
                <a:gridCol w="1370558"/>
                <a:gridCol w="1340102"/>
                <a:gridCol w="1255398"/>
              </a:tblGrid>
              <a:tr h="2691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>
                          <a:solidFill>
                            <a:schemeClr val="tx1"/>
                          </a:solidFill>
                          <a:effectLst/>
                        </a:rPr>
                        <a:t>Očekivana šteta </a:t>
                      </a:r>
                      <a:endParaRPr lang="bs-Latn-BA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>
                          <a:solidFill>
                            <a:schemeClr val="tx1"/>
                          </a:solidFill>
                          <a:effectLst/>
                        </a:rPr>
                        <a:t>Parametri deskriptivne statističke analize</a:t>
                      </a:r>
                      <a:endParaRPr lang="bs-Latn-BA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</a:tr>
              <a:tr h="555107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bs-Latn-BA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>
                          <a:solidFill>
                            <a:schemeClr val="tx1"/>
                          </a:solidFill>
                          <a:effectLst/>
                        </a:rPr>
                        <a:t>Minimum</a:t>
                      </a:r>
                      <a:endParaRPr lang="bs-Latn-BA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>
                          <a:solidFill>
                            <a:schemeClr val="tx1"/>
                          </a:solidFill>
                          <a:effectLst/>
                        </a:rPr>
                        <a:t>Maksimum</a:t>
                      </a:r>
                      <a:endParaRPr lang="bs-Latn-BA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>
                          <a:solidFill>
                            <a:schemeClr val="tx1"/>
                          </a:solidFill>
                          <a:effectLst/>
                        </a:rPr>
                        <a:t>Prosjek</a:t>
                      </a:r>
                      <a:endParaRPr lang="bs-Latn-BA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>
                          <a:solidFill>
                            <a:schemeClr val="tx1"/>
                          </a:solidFill>
                          <a:effectLst/>
                        </a:rPr>
                        <a:t>Standardna devijacija</a:t>
                      </a:r>
                      <a:endParaRPr lang="bs-Latn-BA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>
                          <a:solidFill>
                            <a:schemeClr val="tx1"/>
                          </a:solidFill>
                          <a:effectLst/>
                        </a:rPr>
                        <a:t>Medijana</a:t>
                      </a:r>
                      <a:endParaRPr lang="bs-Latn-BA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>
                          <a:solidFill>
                            <a:schemeClr val="tx1"/>
                          </a:solidFill>
                          <a:effectLst/>
                        </a:rPr>
                        <a:t>Modus</a:t>
                      </a:r>
                      <a:endParaRPr lang="bs-Latn-BA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15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>
                          <a:solidFill>
                            <a:schemeClr val="tx1"/>
                          </a:solidFill>
                          <a:effectLst/>
                        </a:rPr>
                        <a:t>Objekat </a:t>
                      </a:r>
                      <a:endParaRPr lang="bs-Latn-BA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>
                          <a:solidFill>
                            <a:schemeClr val="tx1"/>
                          </a:solidFill>
                          <a:effectLst/>
                        </a:rPr>
                        <a:t>128</a:t>
                      </a:r>
                      <a:endParaRPr lang="bs-Latn-BA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bs-Latn-BA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10,000,000</a:t>
                      </a:r>
                      <a:endParaRPr lang="bs-Latn-BA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626,204.2</a:t>
                      </a:r>
                      <a:endParaRPr lang="bs-Latn-BA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1,381,545</a:t>
                      </a:r>
                      <a:endParaRPr lang="bs-Latn-BA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200,000</a:t>
                      </a:r>
                      <a:endParaRPr lang="bs-Latn-BA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1,000,000</a:t>
                      </a:r>
                      <a:endParaRPr lang="bs-Latn-BA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>
                          <a:solidFill>
                            <a:schemeClr val="tx1"/>
                          </a:solidFill>
                          <a:effectLst/>
                        </a:rPr>
                        <a:t>Oprema </a:t>
                      </a:r>
                      <a:endParaRPr lang="bs-Latn-BA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>
                          <a:solidFill>
                            <a:schemeClr val="tx1"/>
                          </a:solidFill>
                          <a:effectLst/>
                        </a:rPr>
                        <a:t>127</a:t>
                      </a:r>
                      <a:endParaRPr lang="bs-Latn-BA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bs-Latn-BA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5,000,000</a:t>
                      </a:r>
                      <a:endParaRPr lang="bs-Latn-BA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162,777.9</a:t>
                      </a:r>
                      <a:endParaRPr lang="bs-Latn-BA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489,949.7</a:t>
                      </a:r>
                      <a:endParaRPr lang="bs-Latn-BA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50,000</a:t>
                      </a:r>
                      <a:endParaRPr lang="bs-Latn-BA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50,000</a:t>
                      </a:r>
                      <a:endParaRPr lang="bs-Latn-BA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16255" y="5814813"/>
            <a:ext cx="98498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Deskriptivna statistička analiza procjene očekivane štete na </a:t>
            </a:r>
            <a:r>
              <a:rPr lang="bs-Latn-BA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JI/U (KM</a:t>
            </a:r>
            <a:r>
              <a:rPr lang="bs-Latn-BA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bs-Latn-B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5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80110226"/>
              </p:ext>
            </p:extLst>
          </p:nvPr>
        </p:nvGraphicFramePr>
        <p:xfrm>
          <a:off x="301266" y="4641272"/>
          <a:ext cx="10048079" cy="234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66246352"/>
              </p:ext>
            </p:extLst>
          </p:nvPr>
        </p:nvGraphicFramePr>
        <p:xfrm>
          <a:off x="401318" y="428233"/>
          <a:ext cx="4866121" cy="259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71035621"/>
              </p:ext>
            </p:extLst>
          </p:nvPr>
        </p:nvGraphicFramePr>
        <p:xfrm>
          <a:off x="5500255" y="1904106"/>
          <a:ext cx="4849090" cy="259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1510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36045454"/>
              </p:ext>
            </p:extLst>
          </p:nvPr>
        </p:nvGraphicFramePr>
        <p:xfrm>
          <a:off x="318655" y="166255"/>
          <a:ext cx="9074727" cy="326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48858006"/>
              </p:ext>
            </p:extLst>
          </p:nvPr>
        </p:nvGraphicFramePr>
        <p:xfrm>
          <a:off x="318655" y="3602182"/>
          <a:ext cx="9074727" cy="3283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958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solidFill>
                  <a:schemeClr val="bg1"/>
                </a:solidFill>
              </a:rPr>
              <a:t>PROCJENA BROJA ZGRADA JI/U U BIH</a:t>
            </a:r>
            <a:endParaRPr lang="bs-Latn-BA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5507682"/>
              </p:ext>
            </p:extLst>
          </p:nvPr>
        </p:nvGraphicFramePr>
        <p:xfrm>
          <a:off x="649706" y="1768641"/>
          <a:ext cx="9360569" cy="5010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2844"/>
                <a:gridCol w="2650152"/>
                <a:gridCol w="3183228"/>
                <a:gridCol w="1194345"/>
              </a:tblGrid>
              <a:tr h="444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Poznate i nepoznate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Nisu obezbijedile informaciju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Ukupno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6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FBiH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</a:tr>
              <a:tr h="315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FBiH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nivo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148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166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314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Nivo</a:t>
                      </a:r>
                      <a:r>
                        <a:rPr lang="bs-Latn-BA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k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anton</a:t>
                      </a: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2,176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2,222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Grad/općina/opština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1,883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1,883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1" dirty="0" smtClean="0">
                          <a:solidFill>
                            <a:schemeClr val="tx1"/>
                          </a:solidFill>
                          <a:effectLst/>
                        </a:rPr>
                        <a:t>Ukupno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FBiH</a:t>
                      </a:r>
                      <a:endParaRPr lang="bs-Latn-B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4,207</a:t>
                      </a:r>
                      <a:endParaRPr lang="bs-Latn-BA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212</a:t>
                      </a:r>
                      <a:endParaRPr lang="bs-Latn-BA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4,419</a:t>
                      </a:r>
                      <a:endParaRPr lang="bs-Latn-B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6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RS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</a:tr>
              <a:tr h="315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RS </a:t>
                      </a: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nivo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1,520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140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1,660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Grad/općina/opština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1,155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1,248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1" dirty="0" smtClean="0">
                          <a:solidFill>
                            <a:schemeClr val="tx1"/>
                          </a:solidFill>
                          <a:effectLst/>
                        </a:rPr>
                        <a:t>Ukupno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RS</a:t>
                      </a:r>
                      <a:endParaRPr lang="bs-Latn-B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2,675</a:t>
                      </a:r>
                      <a:endParaRPr lang="bs-Latn-BA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233</a:t>
                      </a:r>
                      <a:endParaRPr lang="bs-Latn-BA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2,908</a:t>
                      </a:r>
                      <a:endParaRPr lang="bs-Latn-B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6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BiH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</a:tr>
              <a:tr h="315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BiH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nivo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6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Brčko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Distri</a:t>
                      </a:r>
                      <a:r>
                        <a:rPr lang="bs-Latn-BA" sz="2000" b="0" dirty="0" smtClean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</a:tr>
              <a:tr h="315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Brčko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/>
                        </a:rPr>
                        <a:t>Distri</a:t>
                      </a:r>
                      <a:r>
                        <a:rPr lang="bs-Latn-BA" sz="2000" b="1" dirty="0" smtClean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bs-Latn-B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212</a:t>
                      </a:r>
                      <a:endParaRPr lang="bs-Latn-BA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bs-Latn-BA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216</a:t>
                      </a:r>
                      <a:endParaRPr lang="bs-Latn-B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Ukupno</a:t>
                      </a:r>
                      <a:endParaRPr lang="bs-Latn-B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7,149</a:t>
                      </a:r>
                      <a:endParaRPr lang="bs-Latn-BA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451</a:t>
                      </a:r>
                      <a:endParaRPr lang="bs-Latn-BA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7,600</a:t>
                      </a:r>
                      <a:endParaRPr lang="bs-Latn-B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49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83981267"/>
              </p:ext>
            </p:extLst>
          </p:nvPr>
        </p:nvGraphicFramePr>
        <p:xfrm>
          <a:off x="398247" y="1"/>
          <a:ext cx="9147534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5492570"/>
              </p:ext>
            </p:extLst>
          </p:nvPr>
        </p:nvGraphicFramePr>
        <p:xfrm>
          <a:off x="398247" y="2147888"/>
          <a:ext cx="9147535" cy="224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73592360"/>
              </p:ext>
            </p:extLst>
          </p:nvPr>
        </p:nvGraphicFramePr>
        <p:xfrm>
          <a:off x="400013" y="4558577"/>
          <a:ext cx="9145767" cy="234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8853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sz="2800" dirty="0" smtClean="0">
                <a:solidFill>
                  <a:schemeClr val="bg1"/>
                </a:solidFill>
              </a:rPr>
              <a:t>Najznačajniji rezultati anketnog istraživanja:</a:t>
            </a:r>
          </a:p>
          <a:p>
            <a:pPr lvl="1"/>
            <a:r>
              <a:rPr lang="bs-Latn-BA" sz="2400" dirty="0" smtClean="0">
                <a:solidFill>
                  <a:schemeClr val="bg1"/>
                </a:solidFill>
              </a:rPr>
              <a:t>JI/U nemaju razvijeno upravljanje rizicima ili je ono prisutno na ad hoc osnovi (74.7% nema službu/osobu)</a:t>
            </a:r>
          </a:p>
          <a:p>
            <a:pPr lvl="1"/>
            <a:r>
              <a:rPr lang="bs-Latn-BA" sz="2400" dirty="0" smtClean="0">
                <a:solidFill>
                  <a:schemeClr val="bg1"/>
                </a:solidFill>
              </a:rPr>
              <a:t>Najviše JI/U ima jedan ili dva objekta prosječne starosti 45-45.5 godina</a:t>
            </a:r>
          </a:p>
          <a:p>
            <a:pPr lvl="1"/>
            <a:r>
              <a:rPr lang="bs-Latn-BA" sz="2400" dirty="0" smtClean="0">
                <a:solidFill>
                  <a:schemeClr val="bg1"/>
                </a:solidFill>
              </a:rPr>
              <a:t>Odgovorne osobe su uglavnom muškarci (70.7%), iako ženske osobe čine 62.3% zaposlenih u svim posmatranim institucijama.</a:t>
            </a:r>
          </a:p>
          <a:p>
            <a:pPr lvl="1"/>
            <a:r>
              <a:rPr lang="bs-Latn-BA" sz="2400" dirty="0" smtClean="0">
                <a:solidFill>
                  <a:schemeClr val="bg1"/>
                </a:solidFill>
              </a:rPr>
              <a:t>JI/U </a:t>
            </a:r>
            <a:r>
              <a:rPr lang="bs-Latn-BA" sz="2400" dirty="0">
                <a:solidFill>
                  <a:schemeClr val="bg1"/>
                </a:solidFill>
              </a:rPr>
              <a:t>imaju visoku svjesnost izloženosti rizicima i spremnost za osiguranjem od prirodnih </a:t>
            </a:r>
            <a:r>
              <a:rPr lang="bs-Latn-BA" sz="2400" dirty="0" smtClean="0">
                <a:solidFill>
                  <a:schemeClr val="bg1"/>
                </a:solidFill>
              </a:rPr>
              <a:t>katastrofa</a:t>
            </a:r>
          </a:p>
          <a:p>
            <a:pPr lvl="1"/>
            <a:r>
              <a:rPr lang="bs-Latn-BA" sz="2400" dirty="0">
                <a:solidFill>
                  <a:schemeClr val="bg1"/>
                </a:solidFill>
              </a:rPr>
              <a:t>Postoji viši nivo svjesnosti ispitanika o izloženosti </a:t>
            </a:r>
            <a:r>
              <a:rPr lang="bs-Latn-BA" sz="2400" dirty="0" smtClean="0">
                <a:solidFill>
                  <a:schemeClr val="bg1"/>
                </a:solidFill>
              </a:rPr>
              <a:t>rizicima </a:t>
            </a:r>
            <a:r>
              <a:rPr lang="bs-Latn-BA" sz="2400" dirty="0">
                <a:solidFill>
                  <a:schemeClr val="bg1"/>
                </a:solidFill>
              </a:rPr>
              <a:t>u odnosu na vlastito iskustvo sa </a:t>
            </a:r>
            <a:r>
              <a:rPr lang="bs-Latn-BA" sz="2400" dirty="0" smtClean="0">
                <a:solidFill>
                  <a:schemeClr val="bg1"/>
                </a:solidFill>
              </a:rPr>
              <a:t>štetama</a:t>
            </a:r>
            <a:endParaRPr lang="bs-Latn-BA" sz="2400" dirty="0">
              <a:solidFill>
                <a:schemeClr val="bg1"/>
              </a:solidFill>
            </a:endParaRPr>
          </a:p>
          <a:p>
            <a:pPr lvl="1"/>
            <a:endParaRPr lang="bs-Latn-B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bs-Latn-BA" sz="2400" dirty="0">
                <a:solidFill>
                  <a:schemeClr val="bg1"/>
                </a:solidFill>
              </a:rPr>
              <a:t>Obuhvaćene JI/U imale su najviše iskustva sa štetama od poplava (22.7%) i oluja (12.2%), </a:t>
            </a:r>
            <a:endParaRPr lang="bs-Latn-BA" sz="2400" dirty="0" smtClean="0">
              <a:solidFill>
                <a:schemeClr val="bg1"/>
              </a:solidFill>
            </a:endParaRPr>
          </a:p>
          <a:p>
            <a:pPr lvl="1"/>
            <a:r>
              <a:rPr lang="bs-Latn-BA" sz="2400" dirty="0" smtClean="0">
                <a:solidFill>
                  <a:schemeClr val="bg1"/>
                </a:solidFill>
              </a:rPr>
              <a:t>JI/U </a:t>
            </a:r>
            <a:r>
              <a:rPr lang="bs-Latn-BA" sz="2400" dirty="0">
                <a:solidFill>
                  <a:schemeClr val="bg1"/>
                </a:solidFill>
              </a:rPr>
              <a:t>najviše šteta imale </a:t>
            </a:r>
            <a:r>
              <a:rPr lang="bs-Latn-BA" sz="2400" dirty="0" smtClean="0">
                <a:solidFill>
                  <a:schemeClr val="bg1"/>
                </a:solidFill>
              </a:rPr>
              <a:t>su od </a:t>
            </a:r>
            <a:r>
              <a:rPr lang="bs-Latn-BA" sz="2400" dirty="0">
                <a:solidFill>
                  <a:schemeClr val="bg1"/>
                </a:solidFill>
              </a:rPr>
              <a:t>zemljotresa (</a:t>
            </a:r>
            <a:r>
              <a:rPr lang="bs-Latn-BA" sz="2400" dirty="0" smtClean="0">
                <a:solidFill>
                  <a:schemeClr val="bg1"/>
                </a:solidFill>
              </a:rPr>
              <a:t>365,750 </a:t>
            </a:r>
            <a:r>
              <a:rPr lang="bs-Latn-BA" sz="2400" dirty="0">
                <a:solidFill>
                  <a:schemeClr val="bg1"/>
                </a:solidFill>
              </a:rPr>
              <a:t>KM) i požara (</a:t>
            </a:r>
            <a:r>
              <a:rPr lang="bs-Latn-BA" sz="2400" dirty="0" smtClean="0">
                <a:solidFill>
                  <a:schemeClr val="bg1"/>
                </a:solidFill>
              </a:rPr>
              <a:t>295,722.2 </a:t>
            </a:r>
            <a:r>
              <a:rPr lang="bs-Latn-BA" sz="2400" dirty="0">
                <a:solidFill>
                  <a:schemeClr val="bg1"/>
                </a:solidFill>
              </a:rPr>
              <a:t>KM</a:t>
            </a:r>
            <a:r>
              <a:rPr lang="bs-Latn-BA" sz="2400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bs-Latn-BA" sz="2400" dirty="0">
                <a:solidFill>
                  <a:schemeClr val="bg1"/>
                </a:solidFill>
              </a:rPr>
              <a:t>Iako većina obuhvaćenih </a:t>
            </a:r>
            <a:r>
              <a:rPr lang="bs-Latn-BA" sz="2400" dirty="0" smtClean="0">
                <a:solidFill>
                  <a:schemeClr val="bg1"/>
                </a:solidFill>
              </a:rPr>
              <a:t>JI/U </a:t>
            </a:r>
            <a:r>
              <a:rPr lang="bs-Latn-BA" sz="2400" dirty="0">
                <a:solidFill>
                  <a:schemeClr val="bg1"/>
                </a:solidFill>
              </a:rPr>
              <a:t>nema polisu osiguranja (68.1%), one institucije/ustanove koje je posjeduju su iskazale visok nivo zadovoljstva kvalitetom usluga osiguravajućeg </a:t>
            </a:r>
            <a:r>
              <a:rPr lang="bs-Latn-BA" sz="2400" dirty="0" smtClean="0">
                <a:solidFill>
                  <a:schemeClr val="bg1"/>
                </a:solidFill>
              </a:rPr>
              <a:t>društva (75.3%)</a:t>
            </a:r>
          </a:p>
          <a:p>
            <a:pPr lvl="1"/>
            <a:r>
              <a:rPr lang="bs-Latn-BA" sz="2400" dirty="0" smtClean="0">
                <a:solidFill>
                  <a:schemeClr val="bg1"/>
                </a:solidFill>
              </a:rPr>
              <a:t>Od </a:t>
            </a:r>
            <a:r>
              <a:rPr lang="bs-Latn-BA" sz="2400" dirty="0">
                <a:solidFill>
                  <a:schemeClr val="bg1"/>
                </a:solidFill>
              </a:rPr>
              <a:t>svih </a:t>
            </a:r>
            <a:r>
              <a:rPr lang="bs-Latn-BA" sz="2400" dirty="0" smtClean="0">
                <a:solidFill>
                  <a:schemeClr val="bg1"/>
                </a:solidFill>
              </a:rPr>
              <a:t>JI/U koje </a:t>
            </a:r>
            <a:r>
              <a:rPr lang="bs-Latn-BA" sz="2400" dirty="0">
                <a:solidFill>
                  <a:schemeClr val="bg1"/>
                </a:solidFill>
              </a:rPr>
              <a:t>posjeduju polisu osiguranja, niti jedna </a:t>
            </a:r>
            <a:r>
              <a:rPr lang="bs-Latn-BA" sz="2400" dirty="0" smtClean="0">
                <a:solidFill>
                  <a:schemeClr val="bg1"/>
                </a:solidFill>
              </a:rPr>
              <a:t>ne uključuje sve posmatrane opasnosti</a:t>
            </a:r>
          </a:p>
          <a:p>
            <a:pPr lvl="1"/>
            <a:r>
              <a:rPr lang="bs-Latn-BA" sz="2400" dirty="0" smtClean="0">
                <a:solidFill>
                  <a:schemeClr val="bg1"/>
                </a:solidFill>
              </a:rPr>
              <a:t>Žene su sklonije </a:t>
            </a:r>
            <a:r>
              <a:rPr lang="bs-Latn-BA" sz="2400" dirty="0">
                <a:solidFill>
                  <a:schemeClr val="bg1"/>
                </a:solidFill>
              </a:rPr>
              <a:t>kupovini osiguranja od </a:t>
            </a:r>
            <a:r>
              <a:rPr lang="bs-Latn-BA" sz="2400" dirty="0" smtClean="0">
                <a:solidFill>
                  <a:schemeClr val="bg1"/>
                </a:solidFill>
              </a:rPr>
              <a:t>muškaraca</a:t>
            </a:r>
          </a:p>
          <a:p>
            <a:pPr lvl="1"/>
            <a:r>
              <a:rPr lang="bs-Latn-BA" sz="2400" dirty="0" smtClean="0">
                <a:solidFill>
                  <a:schemeClr val="bg1"/>
                </a:solidFill>
              </a:rPr>
              <a:t>JI/U su </a:t>
            </a:r>
            <a:r>
              <a:rPr lang="bs-Latn-BA" sz="2400" dirty="0">
                <a:solidFill>
                  <a:schemeClr val="bg1"/>
                </a:solidFill>
              </a:rPr>
              <a:t>sanirale/namirile </a:t>
            </a:r>
            <a:r>
              <a:rPr lang="bs-Latn-BA" sz="2400" dirty="0" smtClean="0">
                <a:solidFill>
                  <a:schemeClr val="bg1"/>
                </a:solidFill>
              </a:rPr>
              <a:t>70.7% pretpljene </a:t>
            </a:r>
            <a:r>
              <a:rPr lang="bs-Latn-BA" sz="2400" dirty="0">
                <a:solidFill>
                  <a:schemeClr val="bg1"/>
                </a:solidFill>
              </a:rPr>
              <a:t>štete </a:t>
            </a:r>
            <a:r>
              <a:rPr lang="bs-Latn-BA" sz="2400" dirty="0" smtClean="0">
                <a:solidFill>
                  <a:schemeClr val="bg1"/>
                </a:solidFill>
              </a:rPr>
              <a:t>i imaju </a:t>
            </a:r>
            <a:r>
              <a:rPr lang="bs-Latn-BA" sz="2400" dirty="0">
                <a:solidFill>
                  <a:schemeClr val="bg1"/>
                </a:solidFill>
              </a:rPr>
              <a:t>potrebu da obezbijede dodatne izvore za saniranje/namirenje </a:t>
            </a:r>
            <a:r>
              <a:rPr lang="bs-Latn-BA" sz="2400" dirty="0" smtClean="0">
                <a:solidFill>
                  <a:schemeClr val="bg1"/>
                </a:solidFill>
              </a:rPr>
              <a:t>šteta</a:t>
            </a:r>
          </a:p>
        </p:txBody>
      </p:sp>
    </p:spTree>
    <p:extLst>
      <p:ext uri="{BB962C8B-B14F-4D97-AF65-F5344CB8AC3E}">
        <p14:creationId xmlns:p14="http://schemas.microsoft.com/office/powerpoint/2010/main" xmlns="" val="21559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546458"/>
            <a:ext cx="9619774" cy="4991131"/>
          </a:xfrm>
        </p:spPr>
        <p:txBody>
          <a:bodyPr/>
          <a:lstStyle/>
          <a:p>
            <a:pPr lvl="1"/>
            <a:r>
              <a:rPr lang="bs-Latn-BA" sz="2400" dirty="0">
                <a:solidFill>
                  <a:schemeClr val="bg1"/>
                </a:solidFill>
              </a:rPr>
              <a:t>Osiguravajuća društva zastupljena su u saniranju šteta sa 6.8%</a:t>
            </a:r>
          </a:p>
          <a:p>
            <a:pPr lvl="1"/>
            <a:r>
              <a:rPr lang="bs-Latn-BA" sz="2400" dirty="0">
                <a:solidFill>
                  <a:schemeClr val="bg1"/>
                </a:solidFill>
              </a:rPr>
              <a:t>Veliko učešće JI/U sa indiferentnim stavom po pitanju sklonosti zadržavnju rizika (20.5%) i ocjene pouzdanosti osiguranja (46.3%)</a:t>
            </a:r>
          </a:p>
          <a:p>
            <a:pPr lvl="1"/>
            <a:r>
              <a:rPr lang="bs-Latn-BA" sz="2400" dirty="0" smtClean="0">
                <a:solidFill>
                  <a:schemeClr val="bg1"/>
                </a:solidFill>
              </a:rPr>
              <a:t>Žene pokazuju manju sklonost zadržavanju rizika od muškaraca</a:t>
            </a:r>
          </a:p>
          <a:p>
            <a:pPr lvl="1"/>
            <a:r>
              <a:rPr lang="bs-Latn-BA" sz="2400" dirty="0" smtClean="0">
                <a:solidFill>
                  <a:schemeClr val="bg1"/>
                </a:solidFill>
              </a:rPr>
              <a:t>Postoji potreba </a:t>
            </a:r>
            <a:r>
              <a:rPr lang="bs-Latn-BA" sz="2400" dirty="0">
                <a:solidFill>
                  <a:schemeClr val="bg1"/>
                </a:solidFill>
              </a:rPr>
              <a:t>da se poveća odgovornost i informisanost menadžmenta </a:t>
            </a:r>
            <a:r>
              <a:rPr lang="bs-Latn-BA" sz="2400" dirty="0" smtClean="0">
                <a:solidFill>
                  <a:schemeClr val="bg1"/>
                </a:solidFill>
              </a:rPr>
              <a:t>JI/U </a:t>
            </a:r>
            <a:r>
              <a:rPr lang="bs-Latn-BA" sz="2400" dirty="0">
                <a:solidFill>
                  <a:schemeClr val="bg1"/>
                </a:solidFill>
              </a:rPr>
              <a:t>u pogledu javnih nabavki i e-aukcija koje se odnose na osiguranje objekata i </a:t>
            </a:r>
            <a:r>
              <a:rPr lang="bs-Latn-BA" sz="2400" dirty="0" smtClean="0">
                <a:solidFill>
                  <a:schemeClr val="bg1"/>
                </a:solidFill>
              </a:rPr>
              <a:t>opreme</a:t>
            </a:r>
            <a:endParaRPr lang="bs-Latn-BA" sz="2400" dirty="0">
              <a:solidFill>
                <a:schemeClr val="bg1"/>
              </a:solidFill>
            </a:endParaRPr>
          </a:p>
          <a:p>
            <a:pPr lvl="1"/>
            <a:r>
              <a:rPr lang="bs-Latn-BA" sz="2400" dirty="0">
                <a:solidFill>
                  <a:schemeClr val="bg1"/>
                </a:solidFill>
              </a:rPr>
              <a:t>Procijenjena ukupna vrijednost svih objekata i opreme u BiH je u intervalu od 6.5 do 10.9 milijardi </a:t>
            </a:r>
            <a:r>
              <a:rPr lang="bs-Latn-BA" sz="2400" dirty="0" smtClean="0">
                <a:solidFill>
                  <a:schemeClr val="bg1"/>
                </a:solidFill>
              </a:rPr>
              <a:t>KM</a:t>
            </a:r>
          </a:p>
        </p:txBody>
      </p:sp>
    </p:spTree>
    <p:extLst>
      <p:ext uri="{BB962C8B-B14F-4D97-AF65-F5344CB8AC3E}">
        <p14:creationId xmlns:p14="http://schemas.microsoft.com/office/powerpoint/2010/main" xmlns="" val="1521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9438" tIns="49719" rIns="99438" bIns="49719"/>
          <a:lstStyle/>
          <a:p>
            <a:pPr lvl="1"/>
            <a:r>
              <a:rPr lang="bs-Latn-BA" sz="2400" dirty="0">
                <a:solidFill>
                  <a:schemeClr val="bg1"/>
                </a:solidFill>
              </a:rPr>
              <a:t>Date procjene očekivane štete su prilično nepouzdane, a 39.3% anketiranih smatra da bi štetu namirilo od osiguravajućeg društva, 22.7% iz budžeta kantona, 11.3% državnog budžeta, po 9.6%, iz budžeta entiteta i budžeta grada/općine/opštine, 5.7% iz sredstava JI/U, a 0.9%, iz sredstava donatora i humanitarnih organizacija</a:t>
            </a:r>
          </a:p>
          <a:p>
            <a:pPr lvl="1"/>
            <a:r>
              <a:rPr lang="bs-Latn-BA" sz="2400" dirty="0" smtClean="0">
                <a:solidFill>
                  <a:schemeClr val="bg1"/>
                </a:solidFill>
              </a:rPr>
              <a:t>Najveći </a:t>
            </a:r>
            <a:r>
              <a:rPr lang="bs-Latn-BA" sz="2400" dirty="0">
                <a:solidFill>
                  <a:schemeClr val="bg1"/>
                </a:solidFill>
              </a:rPr>
              <a:t>procenat obuhvaćenih ispitanika spreman je omogućiti pregled  objekta/objekata i opreme osiguravajućem društvu (89.1%) i popuniti  upitnik za procjenu rizika (81.7%)</a:t>
            </a:r>
          </a:p>
          <a:p>
            <a:pPr lvl="1"/>
            <a:r>
              <a:rPr lang="bs-Latn-BA" sz="2400" dirty="0">
                <a:solidFill>
                  <a:schemeClr val="bg1"/>
                </a:solidFill>
              </a:rPr>
              <a:t>„Vodič za osiguranje zgrada i opreme javnih ustanova od požara i prirodnih nepogoda“ treba propisati kao obavezujući materijal svim JI/U jer 90.8% ispitanika je imalo pozitivan stav o </a:t>
            </a:r>
            <a:r>
              <a:rPr lang="bs-Latn-BA" sz="2400" dirty="0" smtClean="0">
                <a:solidFill>
                  <a:schemeClr val="bg1"/>
                </a:solidFill>
              </a:rPr>
              <a:t>njemu</a:t>
            </a:r>
            <a:endParaRPr lang="bs-Latn-BA" sz="2400" dirty="0">
              <a:solidFill>
                <a:schemeClr val="bg1"/>
              </a:solidFill>
            </a:endParaRPr>
          </a:p>
          <a:p>
            <a:endParaRPr lang="bs-Latn-B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9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4432" y="3228109"/>
            <a:ext cx="9619774" cy="1191491"/>
          </a:xfrm>
        </p:spPr>
        <p:txBody>
          <a:bodyPr/>
          <a:lstStyle/>
          <a:p>
            <a:pPr marL="0" indent="0" algn="ctr">
              <a:buNone/>
            </a:pPr>
            <a:r>
              <a:rPr lang="bs-Latn-BA" sz="4800" dirty="0" smtClean="0">
                <a:solidFill>
                  <a:schemeClr val="bg1"/>
                </a:solidFill>
              </a:rPr>
              <a:t>HVALA NA PAŽNJI!</a:t>
            </a:r>
            <a:endParaRPr lang="bs-Latn-BA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3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solidFill>
                  <a:schemeClr val="bg1"/>
                </a:solidFill>
              </a:rPr>
              <a:t>STAVOVI PREDSTAVNIKA SEKTORA OSIGURANJA</a:t>
            </a:r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sz="2800" dirty="0" smtClean="0">
                <a:solidFill>
                  <a:schemeClr val="bg1"/>
                </a:solidFill>
              </a:rPr>
              <a:t>Održane su dvije radionice sa fokus grupama koje su se sastojale od eksperata iz oblasti osiguranja imovine, predstavnika osiguravajućih društava i institucija iz sektora osiguranja u FBiH (14.09.2022.) i RS (19.09.2022.)</a:t>
            </a:r>
          </a:p>
          <a:p>
            <a:r>
              <a:rPr lang="bs-Latn-BA" sz="2800" dirty="0" smtClean="0">
                <a:solidFill>
                  <a:schemeClr val="bg1"/>
                </a:solidFill>
              </a:rPr>
              <a:t>Na njima su predstavnici sektora osiguranja predstavili postojeća ograničenja i mogućnosti za unapređenje osiguranja zgrada i opreme JI/U od prirodnih katastrofa</a:t>
            </a:r>
          </a:p>
          <a:p>
            <a:r>
              <a:rPr lang="bs-Latn-BA" sz="2800" dirty="0" smtClean="0">
                <a:solidFill>
                  <a:schemeClr val="bg1"/>
                </a:solidFill>
              </a:rPr>
              <a:t>Razmatran je i draft vodiča za osiguranje zgrada i opreme JI/U</a:t>
            </a:r>
          </a:p>
          <a:p>
            <a:r>
              <a:rPr lang="bs-Latn-BA" sz="2800" dirty="0" smtClean="0">
                <a:solidFill>
                  <a:schemeClr val="bg1"/>
                </a:solidFill>
              </a:rPr>
              <a:t>Diskusije sa radionica su iskorištene prilikom pripreme anketnog upitnika za JI/U</a:t>
            </a:r>
          </a:p>
          <a:p>
            <a:endParaRPr lang="bs-Latn-B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solidFill>
                  <a:schemeClr val="bg1"/>
                </a:solidFill>
              </a:rPr>
              <a:t>ANKETNO ISTRAŽIVANJE JI/U U BIH</a:t>
            </a:r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5191818"/>
            <a:ext cx="9619774" cy="1414949"/>
          </a:xfrm>
        </p:spPr>
        <p:txBody>
          <a:bodyPr/>
          <a:lstStyle/>
          <a:p>
            <a:r>
              <a:rPr lang="bs-Latn-BA" sz="2800" dirty="0" smtClean="0">
                <a:solidFill>
                  <a:schemeClr val="bg1"/>
                </a:solidFill>
              </a:rPr>
              <a:t>Online </a:t>
            </a:r>
            <a:r>
              <a:rPr lang="bs-Latn-BA" sz="2800" dirty="0">
                <a:solidFill>
                  <a:schemeClr val="bg1"/>
                </a:solidFill>
              </a:rPr>
              <a:t>upitnik sa 60 pitanja </a:t>
            </a:r>
            <a:r>
              <a:rPr lang="bs-Latn-BA" sz="2800" dirty="0" smtClean="0">
                <a:solidFill>
                  <a:schemeClr val="bg1"/>
                </a:solidFill>
              </a:rPr>
              <a:t>je putem online servisa SurveyMonkey dostavljen na 1,697 adresa</a:t>
            </a:r>
          </a:p>
          <a:p>
            <a:r>
              <a:rPr lang="bs-Latn-BA" sz="2800" dirty="0" smtClean="0">
                <a:solidFill>
                  <a:schemeClr val="bg1"/>
                </a:solidFill>
              </a:rPr>
              <a:t>Nakon selektivnih telefonskih poziva za podsticanje i podršku u popunjavanju, prikupljeno je 229 popunjenih upitnika</a:t>
            </a:r>
            <a:endParaRPr lang="bs-Latn-BA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:a16="http://schemas.microsoft.com/office/drawing/2014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1249349C-5F67-471E-9B70-64D9120DD531}"/>
              </a:ext>
            </a:extLst>
          </p:cNvPr>
          <p:cNvPicPr/>
          <p:nvPr/>
        </p:nvPicPr>
        <p:blipFill rotWithShape="1">
          <a:blip r:embed="rId2"/>
          <a:srcRect t="5772"/>
          <a:stretch/>
        </p:blipFill>
        <p:spPr>
          <a:xfrm>
            <a:off x="2452252" y="1257300"/>
            <a:ext cx="5656046" cy="396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88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7313961"/>
              </p:ext>
            </p:extLst>
          </p:nvPr>
        </p:nvGraphicFramePr>
        <p:xfrm>
          <a:off x="935182" y="20786"/>
          <a:ext cx="8686800" cy="701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99260"/>
                <a:gridCol w="965973"/>
                <a:gridCol w="1021567"/>
              </a:tblGrid>
              <a:tr h="254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1" dirty="0">
                          <a:solidFill>
                            <a:schemeClr val="tx1"/>
                          </a:solidFill>
                          <a:effectLst/>
                        </a:rPr>
                        <a:t>Obilježje</a:t>
                      </a:r>
                      <a:endParaRPr lang="bs-Latn-B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Frek.</a:t>
                      </a:r>
                      <a:endParaRPr lang="bs-Latn-B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bs-Latn-B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1" dirty="0">
                          <a:solidFill>
                            <a:schemeClr val="tx1"/>
                          </a:solidFill>
                          <a:effectLst/>
                        </a:rPr>
                        <a:t>Entitet/Distrikt</a:t>
                      </a:r>
                      <a:endParaRPr lang="bs-Latn-B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</a:tr>
              <a:tr h="25478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FBiH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167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72.9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RS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24.9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Brčko distrikt BiH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2.2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Ukupno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229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1" dirty="0">
                          <a:solidFill>
                            <a:schemeClr val="tx1"/>
                          </a:solidFill>
                          <a:effectLst/>
                        </a:rPr>
                        <a:t>Sliv rijeke</a:t>
                      </a:r>
                      <a:endParaRPr lang="bs-Latn-B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</a:tr>
              <a:tr h="25478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Bosna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45.4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Drina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9.2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Neretva sa Trebišnjicom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12.7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Sava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10.5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Una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13.1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Vrbas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9.2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Ukupno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229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1" dirty="0">
                          <a:solidFill>
                            <a:schemeClr val="tx1"/>
                          </a:solidFill>
                          <a:effectLst/>
                        </a:rPr>
                        <a:t>Lokacija objekta/opreme</a:t>
                      </a:r>
                      <a:endParaRPr lang="bs-Latn-B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</a:tr>
              <a:tr h="25478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Gradsko naselje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152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66.4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Prigradsko naselje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</a:rPr>
                        <a:t>14.8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Seosko naselje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18.8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Ukupno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229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1" dirty="0">
                          <a:solidFill>
                            <a:schemeClr val="tx1"/>
                          </a:solidFill>
                          <a:effectLst/>
                        </a:rPr>
                        <a:t>Namjena objek(a)ta i opreme</a:t>
                      </a:r>
                      <a:endParaRPr lang="bs-Latn-B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Administracija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22.3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Obrazovanje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65.5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Zdravstvo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Ostalo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5.2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Ukupno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229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25191" y="6608074"/>
            <a:ext cx="2441864" cy="394853"/>
          </a:xfrm>
        </p:spPr>
        <p:txBody>
          <a:bodyPr/>
          <a:lstStyle/>
          <a:p>
            <a:pPr marL="0" indent="0">
              <a:buNone/>
            </a:pPr>
            <a:r>
              <a:rPr lang="bs-Latn-BA" sz="2000" b="1" dirty="0" smtClean="0">
                <a:solidFill>
                  <a:schemeClr val="bg1"/>
                </a:solidFill>
              </a:rPr>
              <a:t>Karakteristike uzorka</a:t>
            </a:r>
            <a:endParaRPr lang="bs-Latn-B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79656844"/>
              </p:ext>
            </p:extLst>
          </p:nvPr>
        </p:nvGraphicFramePr>
        <p:xfrm>
          <a:off x="281354" y="3454937"/>
          <a:ext cx="4958861" cy="306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88696360"/>
              </p:ext>
            </p:extLst>
          </p:nvPr>
        </p:nvGraphicFramePr>
        <p:xfrm>
          <a:off x="5398477" y="3454937"/>
          <a:ext cx="5062965" cy="306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9311905"/>
              </p:ext>
            </p:extLst>
          </p:nvPr>
        </p:nvGraphicFramePr>
        <p:xfrm>
          <a:off x="1776046" y="391697"/>
          <a:ext cx="7086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1839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26421660"/>
              </p:ext>
            </p:extLst>
          </p:nvPr>
        </p:nvGraphicFramePr>
        <p:xfrm>
          <a:off x="297535" y="3623164"/>
          <a:ext cx="4925096" cy="316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05883199"/>
              </p:ext>
            </p:extLst>
          </p:nvPr>
        </p:nvGraphicFramePr>
        <p:xfrm>
          <a:off x="2055994" y="370009"/>
          <a:ext cx="6630806" cy="304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4008851"/>
              </p:ext>
            </p:extLst>
          </p:nvPr>
        </p:nvGraphicFramePr>
        <p:xfrm>
          <a:off x="5547243" y="3623164"/>
          <a:ext cx="4800600" cy="316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273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2115383"/>
              </p:ext>
            </p:extLst>
          </p:nvPr>
        </p:nvGraphicFramePr>
        <p:xfrm>
          <a:off x="63509" y="114300"/>
          <a:ext cx="9621909" cy="2555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6555"/>
                <a:gridCol w="810537"/>
                <a:gridCol w="596801"/>
                <a:gridCol w="1242322"/>
                <a:gridCol w="1248572"/>
                <a:gridCol w="1311442"/>
                <a:gridCol w="1118937"/>
                <a:gridCol w="1046743"/>
              </a:tblGrid>
              <a:tr h="2729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</a:rPr>
                        <a:t>Procijenjena vrijednost objekta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</a:rPr>
                        <a:t>Parametri deskriptivne statističke analize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</a:tr>
              <a:tr h="562986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Min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Maks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Prosjek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Standardna devijacija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Medijana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Modus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31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Objekti ukupno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201</a:t>
                      </a:r>
                      <a:r>
                        <a:rPr lang="bs-Latn-BA" sz="1600" b="0" baseline="30000">
                          <a:solidFill>
                            <a:schemeClr val="tx1"/>
                          </a:solidFill>
                          <a:effectLst/>
                        </a:rPr>
                        <a:t>(28)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53,000,000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2,739,021.1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5,412,882.2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1,619,998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1,000,000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82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Objekti pojedinačno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185</a:t>
                      </a:r>
                      <a:r>
                        <a:rPr lang="en-GB" sz="1600" b="0" baseline="30000">
                          <a:solidFill>
                            <a:schemeClr val="tx1"/>
                          </a:solidFill>
                          <a:effectLst/>
                        </a:rPr>
                        <a:t>(44)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000</a:t>
                      </a: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000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117</a:t>
                      </a: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236.8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308</a:t>
                      </a: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328.1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776</a:t>
                      </a: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666.7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000</a:t>
                      </a: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000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13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Oprema ukupno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206</a:t>
                      </a:r>
                      <a:r>
                        <a:rPr lang="en-GB" sz="1600" b="0" baseline="30000">
                          <a:solidFill>
                            <a:schemeClr val="tx1"/>
                          </a:solidFill>
                          <a:effectLst/>
                        </a:rPr>
                        <a:t>(23)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bs-Latn-BA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017</a:t>
                      </a: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018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812</a:t>
                      </a: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203.3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828</a:t>
                      </a: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841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000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000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56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</a:rPr>
                        <a:t>Oprema pojedinačno 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</a:rPr>
                        <a:t>190</a:t>
                      </a:r>
                      <a:r>
                        <a:rPr lang="bs-Latn-BA" sz="1600" b="0" baseline="30000" dirty="0">
                          <a:solidFill>
                            <a:schemeClr val="tx1"/>
                          </a:solidFill>
                          <a:effectLst/>
                        </a:rPr>
                        <a:t>(39)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10,008,509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315,794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1,097,237.5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80,657.5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50,000</a:t>
                      </a:r>
                      <a:endParaRPr lang="bs-Latn-B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445" y="2648185"/>
            <a:ext cx="3434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Napomena: (*) – broj nedostajućih podataka</a:t>
            </a:r>
            <a:endParaRPr lang="bs-Latn-BA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872" y="2875223"/>
            <a:ext cx="10046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Deskriptivna statistička analiza vrijednosti </a:t>
            </a:r>
            <a:r>
              <a:rPr lang="bs-Latn-BA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objekta/objekata </a:t>
            </a:r>
            <a:r>
              <a:rPr lang="bs-Latn-BA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i opreme (u KM)</a:t>
            </a:r>
            <a:endParaRPr lang="bs-Latn-BA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8535557"/>
              </p:ext>
            </p:extLst>
          </p:nvPr>
        </p:nvGraphicFramePr>
        <p:xfrm>
          <a:off x="180108" y="3488032"/>
          <a:ext cx="3089201" cy="344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71314603"/>
              </p:ext>
            </p:extLst>
          </p:nvPr>
        </p:nvGraphicFramePr>
        <p:xfrm>
          <a:off x="3473847" y="3502371"/>
          <a:ext cx="3411862" cy="3426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72400878"/>
              </p:ext>
            </p:extLst>
          </p:nvPr>
        </p:nvGraphicFramePr>
        <p:xfrm>
          <a:off x="7090247" y="3502370"/>
          <a:ext cx="3397644" cy="3426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9729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1312030"/>
              </p:ext>
            </p:extLst>
          </p:nvPr>
        </p:nvGraphicFramePr>
        <p:xfrm>
          <a:off x="228475" y="2964751"/>
          <a:ext cx="9456946" cy="756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4846"/>
                <a:gridCol w="592447"/>
                <a:gridCol w="1135522"/>
                <a:gridCol w="1258950"/>
                <a:gridCol w="938040"/>
                <a:gridCol w="1851395"/>
                <a:gridCol w="1382375"/>
                <a:gridCol w="903371"/>
              </a:tblGrid>
              <a:tr h="1813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bs-Latn-B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400" b="0" dirty="0">
                          <a:solidFill>
                            <a:schemeClr val="tx1"/>
                          </a:solidFill>
                          <a:effectLst/>
                        </a:rPr>
                        <a:t>Parametri deskriptivne statističke analize</a:t>
                      </a:r>
                      <a:endParaRPr lang="bs-Latn-B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</a:tr>
              <a:tr h="252463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400" b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bs-Latn-B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400" b="0">
                          <a:solidFill>
                            <a:schemeClr val="tx1"/>
                          </a:solidFill>
                          <a:effectLst/>
                        </a:rPr>
                        <a:t>Minimum</a:t>
                      </a:r>
                      <a:endParaRPr lang="bs-Latn-BA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400" b="0">
                          <a:solidFill>
                            <a:schemeClr val="tx1"/>
                          </a:solidFill>
                          <a:effectLst/>
                        </a:rPr>
                        <a:t>Maksimum</a:t>
                      </a:r>
                      <a:endParaRPr lang="bs-Latn-BA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400" b="0">
                          <a:solidFill>
                            <a:schemeClr val="tx1"/>
                          </a:solidFill>
                          <a:effectLst/>
                        </a:rPr>
                        <a:t>Prosjek</a:t>
                      </a:r>
                      <a:endParaRPr lang="bs-Latn-BA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400" b="0" dirty="0">
                          <a:solidFill>
                            <a:schemeClr val="tx1"/>
                          </a:solidFill>
                          <a:effectLst/>
                        </a:rPr>
                        <a:t>Standardna devijacija</a:t>
                      </a:r>
                      <a:endParaRPr lang="bs-Latn-B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400" b="0" dirty="0">
                          <a:solidFill>
                            <a:schemeClr val="tx1"/>
                          </a:solidFill>
                          <a:effectLst/>
                        </a:rPr>
                        <a:t>Medijana</a:t>
                      </a:r>
                      <a:endParaRPr lang="bs-Latn-B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400" dirty="0">
                          <a:solidFill>
                            <a:schemeClr val="tx1"/>
                          </a:solidFill>
                          <a:effectLst/>
                        </a:rPr>
                        <a:t>Modus</a:t>
                      </a:r>
                      <a:endParaRPr lang="bs-Latn-B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03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400" b="0" dirty="0">
                          <a:solidFill>
                            <a:schemeClr val="tx1"/>
                          </a:solidFill>
                          <a:effectLst/>
                        </a:rPr>
                        <a:t>Godine starosti</a:t>
                      </a:r>
                      <a:endParaRPr lang="bs-Latn-B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400" b="0">
                          <a:solidFill>
                            <a:schemeClr val="tx1"/>
                          </a:solidFill>
                          <a:effectLst/>
                        </a:rPr>
                        <a:t>224</a:t>
                      </a:r>
                      <a:endParaRPr lang="bs-Latn-BA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4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bs-Latn-BA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400" b="0">
                          <a:solidFill>
                            <a:schemeClr val="tx1"/>
                          </a:solidFill>
                          <a:effectLst/>
                        </a:rPr>
                        <a:t>143</a:t>
                      </a:r>
                      <a:endParaRPr lang="bs-Latn-BA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400" b="0">
                          <a:solidFill>
                            <a:schemeClr val="tx1"/>
                          </a:solidFill>
                          <a:effectLst/>
                        </a:rPr>
                        <a:t>45.5</a:t>
                      </a:r>
                      <a:endParaRPr lang="bs-Latn-BA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400" b="0">
                          <a:solidFill>
                            <a:schemeClr val="tx1"/>
                          </a:solidFill>
                          <a:effectLst/>
                        </a:rPr>
                        <a:t>25.7</a:t>
                      </a:r>
                      <a:endParaRPr lang="bs-Latn-BA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400" b="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bs-Latn-B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4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bs-Latn-B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90333" y="3671695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Deskriptivna statistika vezana za godine starosti objekta/objekata </a:t>
            </a:r>
            <a:r>
              <a:rPr lang="bs-Latn-BA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JI/U</a:t>
            </a:r>
            <a:endParaRPr lang="bs-Latn-BA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44331465"/>
              </p:ext>
            </p:extLst>
          </p:nvPr>
        </p:nvGraphicFramePr>
        <p:xfrm>
          <a:off x="228475" y="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04187439"/>
              </p:ext>
            </p:extLst>
          </p:nvPr>
        </p:nvGraphicFramePr>
        <p:xfrm>
          <a:off x="5113421" y="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1917602"/>
              </p:ext>
            </p:extLst>
          </p:nvPr>
        </p:nvGraphicFramePr>
        <p:xfrm>
          <a:off x="228475" y="42025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0902979"/>
              </p:ext>
            </p:extLst>
          </p:nvPr>
        </p:nvGraphicFramePr>
        <p:xfrm>
          <a:off x="5113421" y="42025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767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PP UNDP.pptx [Read-Only]" id="{37D58993-771F-4086-A0C2-B45B854F9067}" vid="{F8DA4878-BA8E-46F6-938B-98D0B9BE5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4AEA0AC5980F49898044DC06002D67" ma:contentTypeVersion="4" ma:contentTypeDescription="Create a new document." ma:contentTypeScope="" ma:versionID="e3d9833d98f908b53c7ded5d8766c00a">
  <xsd:schema xmlns:xsd="http://www.w3.org/2001/XMLSchema" xmlns:xs="http://www.w3.org/2001/XMLSchema" xmlns:p="http://schemas.microsoft.com/office/2006/metadata/properties" xmlns:ns2="5704f37d-6bfd-44e3-8465-bb5c3bf91422" xmlns:ns3="6235d2f3-41b1-4489-9688-76f5f376c238" targetNamespace="http://schemas.microsoft.com/office/2006/metadata/properties" ma:root="true" ma:fieldsID="55bd90ef50d68dc6ffc272324357d893" ns2:_="" ns3:_="">
    <xsd:import namespace="5704f37d-6bfd-44e3-8465-bb5c3bf91422"/>
    <xsd:import namespace="6235d2f3-41b1-4489-9688-76f5f376c23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04f37d-6bfd-44e3-8465-bb5c3bf914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5d2f3-41b1-4489-9688-76f5f376c2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SharedWithUsers xmlns="5704f37d-6bfd-44e3-8465-bb5c3bf91422">
      <UserInfo>
        <DisplayName>Amra Zorlak</DisplayName>
        <AccountId>100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5395A07-0761-4751-BA8C-8805881870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C2AC0A-E2C2-452D-9FC5-A043C1C9C0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04f37d-6bfd-44e3-8465-bb5c3bf91422"/>
    <ds:schemaRef ds:uri="6235d2f3-41b1-4489-9688-76f5f376c2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5331B3-98AE-49A4-B7AB-77D4DA58BCF7}">
  <ds:schemaRefs>
    <ds:schemaRef ds:uri="http://purl.org/dc/dcmitype/"/>
    <ds:schemaRef ds:uri="5704f37d-6bfd-44e3-8465-bb5c3bf91422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6235d2f3-41b1-4489-9688-76f5f376c23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PPP UNDP</Template>
  <TotalTime>4209</TotalTime>
  <Words>1573</Words>
  <Application>Microsoft Office PowerPoint</Application>
  <PresentationFormat>Custom</PresentationFormat>
  <Paragraphs>437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NEOPHODNOST OSIGURANJA IMOVINE JAVNIH USTANOVA U BIH OD PRIRODNIH NEPOGODA </vt:lpstr>
      <vt:lpstr>PROCJENA BROJA ZGRADA JI/U U BIH</vt:lpstr>
      <vt:lpstr>STAVOVI PREDSTAVNIKA SEKTORA OSIGURANJA</vt:lpstr>
      <vt:lpstr>ANKETNO ISTRAŽIVANJE JI/U U BIH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“Mogući modeli osiguranja za upravljanje rizicima od prirodnih  nepogoda sa posebnim akcentom na poplave u  tri pilot opštine Banja Luka, Laktaši i Srbac“ 2. Radni sastanak</dc:title>
  <dc:creator>Jovanka Cetkovic</dc:creator>
  <cp:lastModifiedBy>Marija</cp:lastModifiedBy>
  <cp:revision>205</cp:revision>
  <dcterms:created xsi:type="dcterms:W3CDTF">2018-09-24T12:55:13Z</dcterms:created>
  <dcterms:modified xsi:type="dcterms:W3CDTF">2023-05-26T12:53:04Z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0x010100D34AEA0AC5980F49898044DC06002D67</vt:lpwstr>
  </property>
  <property fmtid="{D5CDD505-2E9C-101B-9397-08002B2CF9AE}" pid="3" name="SharedWithUsers">
    <vt:lpwstr>100;#Amra Zorlak</vt:lpwstr>
  </property>
</Properties>
</file>