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92" r:id="rId4"/>
    <p:sldId id="281" r:id="rId5"/>
    <p:sldId id="282" r:id="rId6"/>
    <p:sldId id="286" r:id="rId7"/>
    <p:sldId id="283" r:id="rId8"/>
    <p:sldId id="284" r:id="rId9"/>
    <p:sldId id="295" r:id="rId10"/>
    <p:sldId id="291" r:id="rId11"/>
    <p:sldId id="285" r:id="rId12"/>
    <p:sldId id="288" r:id="rId13"/>
    <p:sldId id="294" r:id="rId14"/>
    <p:sldId id="290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2565"/>
    <a:srgbClr val="003165"/>
    <a:srgbClr val="182551"/>
    <a:srgbClr val="2A35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94" autoAdjust="0"/>
  </p:normalViewPr>
  <p:slideViewPr>
    <p:cSldViewPr snapToGrid="0" snapToObjects="1">
      <p:cViewPr varScale="1">
        <p:scale>
          <a:sx n="42" d="100"/>
          <a:sy n="42" d="100"/>
        </p:scale>
        <p:origin x="-581" y="-10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30275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2226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duction copy 1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70699" y="4997576"/>
            <a:ext cx="17842602" cy="26879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lnSpc>
                <a:spcPct val="120000"/>
              </a:lnSpc>
              <a:spcBef>
                <a:spcPts val="0"/>
              </a:spcBef>
              <a:buSzTx/>
              <a:buNone/>
              <a:defRPr sz="14400" b="1" i="1">
                <a:solidFill>
                  <a:srgbClr val="FFFFFF"/>
                </a:solidFill>
                <a:latin typeface="Crosig"/>
                <a:ea typeface="Crosig"/>
                <a:cs typeface="Crosig"/>
                <a:sym typeface="Crosig"/>
              </a:defRPr>
            </a:lvl1pPr>
          </a:lstStyle>
          <a:p>
            <a:r>
              <a:rPr lang="ta-IN" dirty="0"/>
              <a:t>Cjelina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 copy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sz="quarter" idx="13"/>
          </p:nvPr>
        </p:nvSpPr>
        <p:spPr>
          <a:xfrm>
            <a:off x="1128741" y="4646479"/>
            <a:ext cx="11002244" cy="501548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/>
              <a:t>Click to edit Master text styles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/>
              <a:t>Second level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4"/>
          </p:nvPr>
        </p:nvSpPr>
        <p:spPr>
          <a:xfrm>
            <a:off x="12283392" y="4646479"/>
            <a:ext cx="11002245" cy="501548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/>
              <a:t>Click to edit Master text styles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/>
              <a:t>Second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5"/>
          </p:nvPr>
        </p:nvSpPr>
        <p:spPr>
          <a:xfrm>
            <a:off x="1052525" y="1270777"/>
            <a:ext cx="22202749" cy="111760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8000" b="1" i="1">
                <a:solidFill>
                  <a:srgbClr val="003165"/>
                </a:solidFill>
                <a:latin typeface="Crosig"/>
                <a:ea typeface="Crosig"/>
                <a:cs typeface="Crosig"/>
                <a:sym typeface="Crosig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hape 41"/>
          <p:cNvSpPr>
            <a:spLocks noGrp="1"/>
          </p:cNvSpPr>
          <p:nvPr>
            <p:ph type="body" sz="quarter" idx="17"/>
          </p:nvPr>
        </p:nvSpPr>
        <p:spPr>
          <a:xfrm>
            <a:off x="1924591" y="13041630"/>
            <a:ext cx="6393285" cy="408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003165"/>
                </a:solidFill>
                <a:latin typeface="Crosig Sans Med"/>
                <a:ea typeface="Crosig Sans Med"/>
                <a:cs typeface="Crosig Sans Med"/>
                <a:sym typeface="Crosig Sans Me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hape 42"/>
          <p:cNvSpPr>
            <a:spLocks noGrp="1"/>
          </p:cNvSpPr>
          <p:nvPr>
            <p:ph type="body" sz="quarter" idx="18"/>
          </p:nvPr>
        </p:nvSpPr>
        <p:spPr>
          <a:xfrm>
            <a:off x="12279324" y="13041630"/>
            <a:ext cx="11002245" cy="408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asted-image.pd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4410" y="13013900"/>
            <a:ext cx="588289" cy="31539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44"/>
          <p:cNvSpPr txBox="1">
            <a:spLocks/>
          </p:cNvSpPr>
          <p:nvPr userDrawn="1"/>
        </p:nvSpPr>
        <p:spPr>
          <a:xfrm>
            <a:off x="11301953" y="13013900"/>
            <a:ext cx="47037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Crosig Sans Lt 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95433" y="-9308"/>
            <a:ext cx="29659223" cy="172040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elena.doganjic@milenijum-osiguranje.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3"/>
          </p:nvPr>
        </p:nvSpPr>
        <p:spPr>
          <a:xfrm>
            <a:off x="3404048" y="5222404"/>
            <a:ext cx="18179601" cy="2952218"/>
          </a:xfrm>
          <a:prstGeom prst="rect">
            <a:avLst/>
          </a:prstGeom>
        </p:spPr>
        <p:txBody>
          <a:bodyPr/>
          <a:lstStyle/>
          <a:p>
            <a:r>
              <a:rPr lang="sr-Latn-CS" sz="8000" b="1">
                <a:effectLst/>
                <a:latin typeface="+mn-lt"/>
                <a:ea typeface="Times New Roman" panose="02020603050405020304" pitchFamily="18" charset="0"/>
              </a:rPr>
              <a:t>Izazovi na tržištu osiguranja, povezani sa upotrebom motornih vozila</a:t>
            </a:r>
            <a:endParaRPr lang="sr-Latn-CS" sz="8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068" y="10635419"/>
            <a:ext cx="1225363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5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Dr</a:t>
            </a:r>
            <a:r>
              <a:rPr kumimoji="0" lang="sr-Latn-RS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Jelena Doganjić, Milenijum osiguranje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>
                <a:solidFill>
                  <a:schemeClr val="bg1"/>
                </a:solidFill>
              </a:rPr>
              <a:t>Zlatibor</a:t>
            </a:r>
            <a:r>
              <a:rPr lang="sr-Latn-RS" sz="5400">
                <a:solidFill>
                  <a:schemeClr val="bg1"/>
                </a:solidFill>
              </a:rPr>
              <a:t> 202</a:t>
            </a:r>
            <a:r>
              <a:rPr lang="en-US" sz="5400">
                <a:solidFill>
                  <a:schemeClr val="bg1"/>
                </a:solidFill>
              </a:rPr>
              <a:t>3</a:t>
            </a:r>
            <a:endParaRPr kumimoji="0" lang="en-GB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0" name="Shape 128"/>
          <p:cNvSpPr txBox="1">
            <a:spLocks/>
          </p:cNvSpPr>
          <p:nvPr/>
        </p:nvSpPr>
        <p:spPr>
          <a:xfrm>
            <a:off x="3575498" y="1038748"/>
            <a:ext cx="18179601" cy="141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marR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b="1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rosig"/>
                <a:ea typeface="Crosig"/>
                <a:cs typeface="Crosig"/>
                <a:sym typeface="Crosig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>
              <a:spcBef>
                <a:spcPts val="100"/>
              </a:spcBef>
              <a:spcAft>
                <a:spcPts val="100"/>
              </a:spcAft>
              <a:tabLst>
                <a:tab pos="3060700" algn="r"/>
              </a:tabLst>
            </a:pPr>
            <a:r>
              <a:rPr lang="sr-Latn-CS" sz="3600" b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XXI MEĐUNARODNI SIMPOZIJUM</a:t>
            </a:r>
            <a:endParaRPr lang="sr-Latn-CS" sz="360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tabLst>
                <a:tab pos="3060700" algn="r"/>
              </a:tabLst>
            </a:pPr>
            <a:r>
              <a:rPr lang="sr-Latn-CS" sz="3600" b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TRŽIŠTE OSIGURANJA U SUOČAVANJU SA KRIZOM – MOGUĆNOSTI I OGRANIČENJA</a:t>
            </a:r>
            <a:endParaRPr lang="sr-Latn-CS" sz="360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887471" y="655344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sr-Latn-RS" sz="7200"/>
              <a:t>Izazov: </a:t>
            </a:r>
            <a:r>
              <a:rPr lang="en-US" sz="7200"/>
              <a:t>Procena rezervi za štete u uslovima promena</a:t>
            </a:r>
            <a:endParaRPr sz="7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08F19C-4055-37D2-ED33-E16D7B3717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43091" y="3878799"/>
            <a:ext cx="963048" cy="1043843"/>
          </a:xfrm>
          <a:prstGeom prst="rect">
            <a:avLst/>
          </a:prstGeom>
        </p:spPr>
      </p:pic>
      <p:sp>
        <p:nvSpPr>
          <p:cNvPr id="4" name="Oval Callout 9">
            <a:extLst>
              <a:ext uri="{FF2B5EF4-FFF2-40B4-BE49-F238E27FC236}">
                <a16:creationId xmlns:a16="http://schemas.microsoft.com/office/drawing/2014/main" xmlns="" id="{69F12C15-0E62-675B-85ED-3FB519918DDF}"/>
              </a:ext>
            </a:extLst>
          </p:cNvPr>
          <p:cNvSpPr/>
          <p:nvPr/>
        </p:nvSpPr>
        <p:spPr>
          <a:xfrm>
            <a:off x="14992428" y="1927583"/>
            <a:ext cx="5671226" cy="181482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npr. da li je nužno da efekat diskontovanja bude odbitna stavka kapitala?</a:t>
            </a:r>
            <a:endParaRPr lang="en-GB" sz="2800" dirty="0">
              <a:solidFill>
                <a:srgbClr val="00206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7CE7366-6D28-ED99-2200-F11E56802948}"/>
              </a:ext>
            </a:extLst>
          </p:cNvPr>
          <p:cNvGrpSpPr>
            <a:grpSpLocks/>
          </p:cNvGrpSpPr>
          <p:nvPr/>
        </p:nvGrpSpPr>
        <p:grpSpPr>
          <a:xfrm>
            <a:off x="829149" y="2561503"/>
            <a:ext cx="12682205" cy="9359897"/>
            <a:chOff x="71188" y="0"/>
            <a:chExt cx="3677846" cy="218948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A995694-9844-933F-C7F6-B8FBBC2E1D9D}"/>
                </a:ext>
              </a:extLst>
            </p:cNvPr>
            <p:cNvGrpSpPr/>
            <p:nvPr/>
          </p:nvGrpSpPr>
          <p:grpSpPr>
            <a:xfrm>
              <a:off x="71188" y="0"/>
              <a:ext cx="3677846" cy="2189484"/>
              <a:chOff x="96739" y="0"/>
              <a:chExt cx="4998002" cy="3157477"/>
            </a:xfrm>
          </p:grpSpPr>
          <p:sp>
            <p:nvSpPr>
              <p:cNvPr id="12" name="Text Box 14486">
                <a:extLst>
                  <a:ext uri="{FF2B5EF4-FFF2-40B4-BE49-F238E27FC236}">
                    <a16:creationId xmlns:a16="http://schemas.microsoft.com/office/drawing/2014/main" xmlns="" id="{52EAFD15-CB01-D635-A8BA-729797D9F064}"/>
                  </a:ext>
                </a:extLst>
              </p:cNvPr>
              <p:cNvSpPr txBox="1"/>
              <p:nvPr/>
            </p:nvSpPr>
            <p:spPr>
              <a:xfrm>
                <a:off x="3009012" y="50891"/>
                <a:ext cx="1922144" cy="675843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en-US" sz="3600">
                    <a:solidFill>
                      <a:srgbClr val="182565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2.Korigovani inkrementalni</a:t>
                </a:r>
              </a:p>
              <a:p>
                <a:pPr algn="l"/>
                <a:r>
                  <a:rPr lang="en-US" sz="3600">
                    <a:solidFill>
                      <a:srgbClr val="182565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iznosi rešenih</a:t>
                </a:r>
              </a:p>
              <a:p>
                <a:pPr algn="l"/>
                <a:r>
                  <a:rPr lang="en-US" sz="3600">
                    <a:solidFill>
                      <a:srgbClr val="18256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š</a:t>
                </a:r>
                <a:r>
                  <a:rPr lang="en-US" sz="3600">
                    <a:solidFill>
                      <a:srgbClr val="182565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teta </a:t>
                </a:r>
                <a:endParaRPr lang="sr-Latn-CS" sz="3600">
                  <a:solidFill>
                    <a:srgbClr val="182565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209EE5F3-C7B8-A160-3E17-D4DE40020F9C}"/>
                  </a:ext>
                </a:extLst>
              </p:cNvPr>
              <p:cNvGrpSpPr/>
              <p:nvPr/>
            </p:nvGrpSpPr>
            <p:grpSpPr>
              <a:xfrm>
                <a:off x="96739" y="0"/>
                <a:ext cx="4998002" cy="3157477"/>
                <a:chOff x="96739" y="0"/>
                <a:chExt cx="4998002" cy="31578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694AF964-754F-D447-F7AC-074C2AC1B781}"/>
                    </a:ext>
                  </a:extLst>
                </p:cNvPr>
                <p:cNvGrpSpPr/>
                <p:nvPr/>
              </p:nvGrpSpPr>
              <p:grpSpPr>
                <a:xfrm>
                  <a:off x="96739" y="0"/>
                  <a:ext cx="4998002" cy="3157854"/>
                  <a:chOff x="-2908928" y="-50800"/>
                  <a:chExt cx="4998002" cy="3157854"/>
                </a:xfrm>
              </p:grpSpPr>
              <p:sp>
                <p:nvSpPr>
                  <p:cNvPr id="27" name="Right Triangle 26">
                    <a:extLst>
                      <a:ext uri="{FF2B5EF4-FFF2-40B4-BE49-F238E27FC236}">
                        <a16:creationId xmlns:a16="http://schemas.microsoft.com/office/drawing/2014/main" xmlns="" id="{976BC871-6029-B2D6-6932-6E841BA0BE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12065" y="-362864"/>
                    <a:ext cx="1464945" cy="2089073"/>
                  </a:xfrm>
                  <a:prstGeom prst="rtTriangle">
                    <a:avLst/>
                  </a:prstGeom>
                  <a:noFill/>
                  <a:ln w="76200" cap="flat" cmpd="sng" algn="ctr">
                    <a:solidFill>
                      <a:srgbClr val="4F81BD">
                        <a:shade val="50000"/>
                      </a:srgbClr>
                    </a:solidFill>
                    <a:prstDash val="sysDot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sr-Latn-CS"/>
                  </a:p>
                </p:txBody>
              </p:sp>
              <p:sp>
                <p:nvSpPr>
                  <p:cNvPr id="28" name="Right Triangle 27">
                    <a:extLst>
                      <a:ext uri="{FF2B5EF4-FFF2-40B4-BE49-F238E27FC236}">
                        <a16:creationId xmlns:a16="http://schemas.microsoft.com/office/drawing/2014/main" xmlns="" id="{FBCB7AD2-9BBB-A1FC-AAB2-B06A7859706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2712706" y="1328439"/>
                    <a:ext cx="1582393" cy="1974838"/>
                  </a:xfrm>
                  <a:prstGeom prst="rtTriangle">
                    <a:avLst/>
                  </a:prstGeom>
                  <a:noFill/>
                  <a:ln w="76200" cap="flat" cmpd="sng" algn="ctr">
                    <a:solidFill>
                      <a:srgbClr val="4F81BD">
                        <a:shade val="50000"/>
                      </a:srgbClr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sr-Latn-CS"/>
                  </a:p>
                </p:txBody>
              </p:sp>
              <p:sp>
                <p:nvSpPr>
                  <p:cNvPr id="31" name="Down Arrow 14493">
                    <a:extLst>
                      <a:ext uri="{FF2B5EF4-FFF2-40B4-BE49-F238E27FC236}">
                        <a16:creationId xmlns:a16="http://schemas.microsoft.com/office/drawing/2014/main" xmlns="" id="{8972E6DF-F913-2FF6-7677-52379EB0D53B}"/>
                      </a:ext>
                    </a:extLst>
                  </p:cNvPr>
                  <p:cNvSpPr/>
                  <p:nvPr/>
                </p:nvSpPr>
                <p:spPr>
                  <a:xfrm>
                    <a:off x="1279350" y="732472"/>
                    <a:ext cx="264498" cy="541655"/>
                  </a:xfrm>
                  <a:prstGeom prst="downArrow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sr-Latn-CS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99AE8D60-0243-B1A8-4360-7F98C9D065D0}"/>
                    </a:ext>
                  </a:extLst>
                </p:cNvPr>
                <p:cNvGrpSpPr/>
                <p:nvPr/>
              </p:nvGrpSpPr>
              <p:grpSpPr>
                <a:xfrm>
                  <a:off x="100081" y="0"/>
                  <a:ext cx="4981920" cy="3129957"/>
                  <a:chOff x="100081" y="0"/>
                  <a:chExt cx="4981920" cy="3129957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xmlns="" id="{269F287A-2F5E-BEE2-6781-68979FC3EEC1}"/>
                      </a:ext>
                    </a:extLst>
                  </p:cNvPr>
                  <p:cNvGrpSpPr/>
                  <p:nvPr/>
                </p:nvGrpSpPr>
                <p:grpSpPr>
                  <a:xfrm>
                    <a:off x="100081" y="50801"/>
                    <a:ext cx="4981920" cy="3079156"/>
                    <a:chOff x="100081" y="1"/>
                    <a:chExt cx="4981920" cy="3079156"/>
                  </a:xfrm>
                </p:grpSpPr>
                <p:sp>
                  <p:nvSpPr>
                    <p:cNvPr id="23" name="Text Box 27">
                      <a:extLst>
                        <a:ext uri="{FF2B5EF4-FFF2-40B4-BE49-F238E27FC236}">
                          <a16:creationId xmlns:a16="http://schemas.microsoft.com/office/drawing/2014/main" xmlns="" id="{A04148D4-D0B6-318D-2623-45F466DC45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7793" y="25671"/>
                      <a:ext cx="1313012" cy="65047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just"/>
                      <a:r>
                        <a:rPr lang="en-US" sz="3600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1.Inkrementalni iznosi rešenih šteta</a:t>
                      </a:r>
                      <a:endParaRPr lang="sr-Latn-CS" sz="3600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xmlns="" id="{FF0AAD97-C113-E2FA-12A4-DC650CA587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081" y="1"/>
                      <a:ext cx="4981920" cy="3079156"/>
                      <a:chOff x="100081" y="1"/>
                      <a:chExt cx="4981920" cy="3079156"/>
                    </a:xfrm>
                  </p:grpSpPr>
                  <p:sp>
                    <p:nvSpPr>
                      <p:cNvPr id="25" name="Right Triangle 24">
                        <a:extLst>
                          <a:ext uri="{FF2B5EF4-FFF2-40B4-BE49-F238E27FC236}">
                            <a16:creationId xmlns:a16="http://schemas.microsoft.com/office/drawing/2014/main" xmlns="" id="{61AB0BD4-B640-3A0B-7278-1AE3BA4BE59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25170" y="-225088"/>
                        <a:ext cx="1524662" cy="1974839"/>
                      </a:xfrm>
                      <a:prstGeom prst="rtTriangle">
                        <a:avLst/>
                      </a:prstGeom>
                      <a:noFill/>
                      <a:ln w="762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sr-Latn-CS"/>
                      </a:p>
                    </p:txBody>
                  </p:sp>
                  <p:sp>
                    <p:nvSpPr>
                      <p:cNvPr id="26" name="Right Triangle 25">
                        <a:extLst>
                          <a:ext uri="{FF2B5EF4-FFF2-40B4-BE49-F238E27FC236}">
                            <a16:creationId xmlns:a16="http://schemas.microsoft.com/office/drawing/2014/main" xmlns="" id="{0AA06A6C-1B1C-4CEB-00CB-7646B60C839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293855" y="1291011"/>
                        <a:ext cx="1582393" cy="1993899"/>
                      </a:xfrm>
                      <a:prstGeom prst="rtTriangle">
                        <a:avLst/>
                      </a:prstGeom>
                      <a:noFill/>
                      <a:ln w="762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ysDot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sr-Latn-CS"/>
                      </a:p>
                    </p:txBody>
                  </p:sp>
                </p:grpSp>
              </p:grp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xmlns="" id="{6D15F480-BC84-D1FC-8B99-700635F67449}"/>
                      </a:ext>
                    </a:extLst>
                  </p:cNvPr>
                  <p:cNvGrpSpPr/>
                  <p:nvPr/>
                </p:nvGrpSpPr>
                <p:grpSpPr>
                  <a:xfrm>
                    <a:off x="2158471" y="0"/>
                    <a:ext cx="858798" cy="2671751"/>
                    <a:chOff x="50271" y="0"/>
                    <a:chExt cx="858798" cy="2671751"/>
                  </a:xfrm>
                </p:grpSpPr>
                <p:sp>
                  <p:nvSpPr>
                    <p:cNvPr id="18" name="Text Box 33">
                      <a:extLst>
                        <a:ext uri="{FF2B5EF4-FFF2-40B4-BE49-F238E27FC236}">
                          <a16:creationId xmlns:a16="http://schemas.microsoft.com/office/drawing/2014/main" xmlns="" id="{A8DEB243-67F6-0D4F-EFE1-56F88B5727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833" y="2207711"/>
                      <a:ext cx="816236" cy="46404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just"/>
                      <a:r>
                        <a:rPr lang="en-US" sz="3600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Buduća</a:t>
                      </a:r>
                      <a:r>
                        <a:rPr lang="en-US" sz="3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inflacija</a:t>
                      </a:r>
                    </a:p>
                    <a:p>
                      <a:pPr algn="just"/>
                      <a:r>
                        <a:rPr lang="en-US" sz="3600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3600">
                          <a:solidFill>
                            <a:srgbClr val="182565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3600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iskontovanje</a:t>
                      </a:r>
                      <a:endParaRPr lang="sr-Latn-CS" sz="3600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xmlns="" id="{C0A8906D-0792-12D5-ED16-365C71C07E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71" y="0"/>
                      <a:ext cx="781991" cy="2044203"/>
                      <a:chOff x="-529" y="0"/>
                      <a:chExt cx="781991" cy="2044203"/>
                    </a:xfrm>
                  </p:grpSpPr>
                  <p:sp>
                    <p:nvSpPr>
                      <p:cNvPr id="20" name="Curved Up Arrow 35">
                        <a:extLst>
                          <a:ext uri="{FF2B5EF4-FFF2-40B4-BE49-F238E27FC236}">
                            <a16:creationId xmlns:a16="http://schemas.microsoft.com/office/drawing/2014/main" xmlns="" id="{E236B404-D252-D626-FDDF-304E484AD3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555" y="706869"/>
                        <a:ext cx="746907" cy="453275"/>
                      </a:xfrm>
                      <a:prstGeom prst="curvedUpArrow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sr-Latn-CS" sz="8000"/>
                      </a:p>
                    </p:txBody>
                  </p:sp>
                  <p:sp>
                    <p:nvSpPr>
                      <p:cNvPr id="21" name="Curved Up Arrow 37">
                        <a:extLst>
                          <a:ext uri="{FF2B5EF4-FFF2-40B4-BE49-F238E27FC236}">
                            <a16:creationId xmlns:a16="http://schemas.microsoft.com/office/drawing/2014/main" xmlns="" id="{CDCFE2E5-F56B-DEB9-4E7B-FBEE929C97C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8907" y="1590928"/>
                        <a:ext cx="746907" cy="453275"/>
                      </a:xfrm>
                      <a:prstGeom prst="curvedUpArrow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sr-Latn-CS"/>
                      </a:p>
                    </p:txBody>
                  </p:sp>
                  <p:sp>
                    <p:nvSpPr>
                      <p:cNvPr id="22" name="Text Box 38">
                        <a:extLst>
                          <a:ext uri="{FF2B5EF4-FFF2-40B4-BE49-F238E27FC236}">
                            <a16:creationId xmlns:a16="http://schemas.microsoft.com/office/drawing/2014/main" xmlns="" id="{E52941FA-9507-2442-C9F6-D99FA1BDB0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529" y="0"/>
                        <a:ext cx="765779" cy="453275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/>
                        <a:r>
                          <a:rPr lang="en-US" sz="3600">
                            <a:solidFill>
                              <a:srgbClr val="182565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Prošla </a:t>
                        </a:r>
                      </a:p>
                      <a:p>
                        <a:pPr algn="just"/>
                        <a:r>
                          <a:rPr lang="en-US" sz="3600">
                            <a:solidFill>
                              <a:srgbClr val="182565"/>
                            </a:solidFill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infalcija</a:t>
                        </a:r>
                        <a:endParaRPr lang="sr-Latn-CS" sz="3600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9" name="Text Box 47">
              <a:extLst>
                <a:ext uri="{FF2B5EF4-FFF2-40B4-BE49-F238E27FC236}">
                  <a16:creationId xmlns:a16="http://schemas.microsoft.com/office/drawing/2014/main" xmlns="" id="{4AF1DB9B-58D6-E835-B8D6-F1666EA2DD2F}"/>
                </a:ext>
              </a:extLst>
            </p:cNvPr>
            <p:cNvSpPr txBox="1"/>
            <p:nvPr/>
          </p:nvSpPr>
          <p:spPr>
            <a:xfrm>
              <a:off x="680946" y="1751607"/>
              <a:ext cx="791329" cy="10781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36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4.</a:t>
              </a:r>
              <a:r>
                <a:rPr lang="en-US" sz="3600">
                  <a:solidFill>
                    <a:srgbClr val="182565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Korigovani</a:t>
              </a:r>
            </a:p>
            <a:p>
              <a:pPr algn="just"/>
              <a:r>
                <a:rPr lang="en-US" sz="36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  </a:t>
              </a:r>
              <a:endParaRPr lang="sr-Latn-C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Rectangle 35">
            <a:extLst>
              <a:ext uri="{FF2B5EF4-FFF2-40B4-BE49-F238E27FC236}">
                <a16:creationId xmlns:a16="http://schemas.microsoft.com/office/drawing/2014/main" xmlns="" id="{FBFF153E-912C-103A-E4CC-92D13E988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457199"/>
            <a:ext cx="73483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34" name="Text Box 14486">
            <a:extLst>
              <a:ext uri="{FF2B5EF4-FFF2-40B4-BE49-F238E27FC236}">
                <a16:creationId xmlns:a16="http://schemas.microsoft.com/office/drawing/2014/main" xmlns="" id="{9797E252-9CDE-60D2-A545-1A0A6C1A5F8D}"/>
              </a:ext>
            </a:extLst>
          </p:cNvPr>
          <p:cNvSpPr txBox="1"/>
          <p:nvPr/>
        </p:nvSpPr>
        <p:spPr>
          <a:xfrm>
            <a:off x="2358326" y="10637015"/>
            <a:ext cx="3006500" cy="46089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600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inkrementalni</a:t>
            </a:r>
          </a:p>
        </p:txBody>
      </p:sp>
      <p:sp>
        <p:nvSpPr>
          <p:cNvPr id="35" name="Text Box 14486">
            <a:extLst>
              <a:ext uri="{FF2B5EF4-FFF2-40B4-BE49-F238E27FC236}">
                <a16:creationId xmlns:a16="http://schemas.microsoft.com/office/drawing/2014/main" xmlns="" id="{6A617748-2A27-8056-C59E-129497EA41DF}"/>
              </a:ext>
            </a:extLst>
          </p:cNvPr>
          <p:cNvSpPr txBox="1"/>
          <p:nvPr/>
        </p:nvSpPr>
        <p:spPr>
          <a:xfrm>
            <a:off x="1644401" y="11215438"/>
            <a:ext cx="4105927" cy="54453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600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iznosi rešenih 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</a:t>
            </a:r>
            <a:r>
              <a:rPr lang="en-US" sz="3600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teta </a:t>
            </a:r>
            <a:endParaRPr lang="sr-Latn-CS" sz="3600">
              <a:solidFill>
                <a:srgbClr val="18256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Text Box 47">
            <a:extLst>
              <a:ext uri="{FF2B5EF4-FFF2-40B4-BE49-F238E27FC236}">
                <a16:creationId xmlns:a16="http://schemas.microsoft.com/office/drawing/2014/main" xmlns="" id="{5AE19027-8332-3EAF-E7A9-6F05CDC70BE1}"/>
              </a:ext>
            </a:extLst>
          </p:cNvPr>
          <p:cNvSpPr txBox="1"/>
          <p:nvPr/>
        </p:nvSpPr>
        <p:spPr>
          <a:xfrm>
            <a:off x="10312366" y="9977569"/>
            <a:ext cx="3062077" cy="4323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3600">
                <a:solidFill>
                  <a:srgbClr val="18256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3600">
                <a:solidFill>
                  <a:srgbClr val="18256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3600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Projektovani</a:t>
            </a:r>
          </a:p>
          <a:p>
            <a:pPr algn="just"/>
            <a:r>
              <a:rPr lang="en-US" sz="3600">
                <a:solidFill>
                  <a:srgbClr val="18256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lang="sr-Latn-CS" sz="3600">
              <a:solidFill>
                <a:srgbClr val="18256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7" name="Text Box 14486">
            <a:extLst>
              <a:ext uri="{FF2B5EF4-FFF2-40B4-BE49-F238E27FC236}">
                <a16:creationId xmlns:a16="http://schemas.microsoft.com/office/drawing/2014/main" xmlns="" id="{D6E70D14-D601-30BF-59FF-7F41188ED953}"/>
              </a:ext>
            </a:extLst>
          </p:cNvPr>
          <p:cNvSpPr txBox="1"/>
          <p:nvPr/>
        </p:nvSpPr>
        <p:spPr>
          <a:xfrm>
            <a:off x="10081101" y="10542646"/>
            <a:ext cx="3006500" cy="46089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600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inkrementalni</a:t>
            </a:r>
          </a:p>
        </p:txBody>
      </p:sp>
      <p:sp>
        <p:nvSpPr>
          <p:cNvPr id="38" name="Text Box 14486">
            <a:extLst>
              <a:ext uri="{FF2B5EF4-FFF2-40B4-BE49-F238E27FC236}">
                <a16:creationId xmlns:a16="http://schemas.microsoft.com/office/drawing/2014/main" xmlns="" id="{DC0EA1C7-2954-86C4-7CB7-90B51C71EE96}"/>
              </a:ext>
            </a:extLst>
          </p:cNvPr>
          <p:cNvSpPr txBox="1"/>
          <p:nvPr/>
        </p:nvSpPr>
        <p:spPr>
          <a:xfrm>
            <a:off x="9119035" y="11097913"/>
            <a:ext cx="4105927" cy="54453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600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iznosi rešenih 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</a:t>
            </a:r>
            <a:r>
              <a:rPr lang="en-US" sz="3600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teta </a:t>
            </a:r>
            <a:endParaRPr lang="sr-Latn-CS" sz="3600">
              <a:solidFill>
                <a:srgbClr val="18256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Oval Callout 9">
            <a:extLst>
              <a:ext uri="{FF2B5EF4-FFF2-40B4-BE49-F238E27FC236}">
                <a16:creationId xmlns:a16="http://schemas.microsoft.com/office/drawing/2014/main" xmlns="" id="{AEB52778-971D-BCF7-C678-FE7643063926}"/>
              </a:ext>
            </a:extLst>
          </p:cNvPr>
          <p:cNvSpPr/>
          <p:nvPr/>
        </p:nvSpPr>
        <p:spPr>
          <a:xfrm>
            <a:off x="17828041" y="3714083"/>
            <a:ext cx="5671226" cy="1814825"/>
          </a:xfrm>
          <a:prstGeom prst="wedgeEllipseCallout">
            <a:avLst>
              <a:gd name="adj1" fmla="val -73410"/>
              <a:gd name="adj2" fmla="val -43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Da li su stope rasta cena na malo pogodne za procenu efekta inflacije?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905D15-6EA5-E969-748E-C5134D9153AB}"/>
              </a:ext>
            </a:extLst>
          </p:cNvPr>
          <p:cNvSpPr txBox="1"/>
          <p:nvPr/>
        </p:nvSpPr>
        <p:spPr>
          <a:xfrm>
            <a:off x="15443091" y="7266270"/>
            <a:ext cx="7893987" cy="47500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Izazovi: 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Da li i koje stope rasta cena za prethodni period koristiti 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Procena buduće inflacije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Procena budućih diskontnoh stopa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na rezerve i na adekvatnost kapitala</a:t>
            </a: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685800" marR="0" indent="-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sr-Latn-C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17753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464430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Izazov- utvrđivanje premije</a:t>
            </a:r>
            <a:endParaRPr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F50B86-10BA-09EA-8461-EF19EEBB9C3C}"/>
              </a:ext>
            </a:extLst>
          </p:cNvPr>
          <p:cNvSpPr txBox="1"/>
          <p:nvPr/>
        </p:nvSpPr>
        <p:spPr>
          <a:xfrm>
            <a:off x="1098363" y="2018259"/>
            <a:ext cx="22559305" cy="11951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– slobodno formiranje premije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AO – u pojedinim zemljama slobodno formiranje premije, u pojedinim zemljama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regulisano od strane regulatornih tela (iznos premije, struktura premije)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Iskustva drugih zemalja pokazuju da bi 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slobodno utvrđivanje premije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mogl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stvoriti koristi, ali i opasnosti - ukoliko izostane dobra priprema i adekvatan proces implementacije.</a:t>
            </a:r>
            <a:endParaRPr lang="en-U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PREDLOG “MAPE” LIBERALIZACIJE AO</a:t>
            </a:r>
          </a:p>
          <a:p>
            <a:pPr marR="0" algn="just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Zakon o obaveznom osiguranju (ili adekvatne izmene) </a:t>
            </a:r>
            <a:endParaRPr lang="sr-Latn-CS" sz="3600" b="1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marR="0" indent="-576072" algn="just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tvrđivanje 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datuma početka primene</a:t>
            </a: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aktivnosti tokom “prelaznog perioda”</a:t>
            </a:r>
            <a:endParaRPr lang="sr-Latn-C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marR="0" indent="-576072" algn="just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</a:pP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utvrđivanje osiguranih 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osiguranja u skladu sa EU pravilima</a:t>
            </a: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CS" sz="3600" b="1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indent="-576072" algn="just" fontAlgn="t" hangingPunct="1">
              <a:buFont typeface="Wingdings" panose="05000000000000000000" pitchFamily="2" charset="2"/>
              <a:buChar char="ü"/>
              <a:tabLst>
                <a:tab pos="270510" algn="l"/>
              </a:tabLst>
            </a:pPr>
            <a:r>
              <a:rPr lang="en-GB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obaveza javnog objavljivanje tarifa</a:t>
            </a:r>
            <a:endParaRPr lang="sr-Latn-CS" sz="3600" b="1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marR="0" indent="-576072" algn="just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propisivanje i poštovanje 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&amp;proper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kriterijuma 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</a:t>
            </a:r>
            <a:r>
              <a:rPr lang="en-GB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rocedura za dokazivanje 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kontinuirane </a:t>
            </a:r>
            <a:r>
              <a:rPr lang="en-GB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usaglašenosti</a:t>
            </a:r>
          </a:p>
          <a:p>
            <a:pPr algn="just" fontAlgn="t" hangingPunct="1"/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etaljnij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centralizovan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baz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podataka 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(vozač i vozilo)</a:t>
            </a:r>
            <a:endParaRPr lang="sr-Latn-CS" sz="3600" b="1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Intenzivna 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priprema društava za</a:t>
            </a:r>
            <a:r>
              <a:rPr lang="en-GB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osiguranje</a:t>
            </a:r>
            <a:endParaRPr lang="sr-Latn-CS" sz="3600" b="1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marR="0" indent="-576072" algn="just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unapređenje kadrovske i tehničke opremljenosti</a:t>
            </a:r>
            <a:endParaRPr lang="sr-Latn-C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marR="0" indent="-576072" algn="just" rtl="0" eaLnBrk="1" fontAlgn="auto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unapređenje baza/obrade podataka i internih akata</a:t>
            </a:r>
            <a:endParaRPr lang="sr-Latn-C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marR="0" indent="-576072" algn="just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kontinuirano dokumentovanje usaglašenosti sa propisima</a:t>
            </a:r>
            <a:endParaRPr lang="sr-Latn-C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r-Latn-R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Savetodavna funkcija strukovnih udruženja</a:t>
            </a:r>
            <a:endParaRPr lang="en-US" sz="3600" b="1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Kontinuiran, jak i konzistentan nadzor poslovanja od strane regulatora</a:t>
            </a:r>
            <a:endParaRPr lang="sr-Latn-CS" sz="3600" b="1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1"/>
            <a:endParaRPr kumimoji="0" lang="sr-Latn-CS" sz="50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xmlns="" id="{5E34EB00-C607-3033-89E8-52894D3A5E7E}"/>
              </a:ext>
            </a:extLst>
          </p:cNvPr>
          <p:cNvSpPr/>
          <p:nvPr/>
        </p:nvSpPr>
        <p:spPr>
          <a:xfrm>
            <a:off x="16433117" y="7583810"/>
            <a:ext cx="963048" cy="1043843"/>
          </a:xfrm>
          <a:prstGeom prst="lightningBolt">
            <a:avLst/>
          </a:prstGeom>
          <a:blipFill rotWithShape="1">
            <a:blip r:embed="rId2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r-Latn-C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88449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680936" y="753825"/>
            <a:ext cx="23463115" cy="1343509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Izazov- nova regulativa</a:t>
            </a:r>
            <a:endParaRPr 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5B1AFF-8260-BD4B-BCE8-FFC5D44F2556}"/>
              </a:ext>
            </a:extLst>
          </p:cNvPr>
          <p:cNvSpPr txBox="1"/>
          <p:nvPr/>
        </p:nvSpPr>
        <p:spPr>
          <a:xfrm>
            <a:off x="839821" y="2682110"/>
            <a:ext cx="22704358" cy="89665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3600" b="1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Odluka NBS zahteva sledeće za obavezna osiguranja:</a:t>
            </a:r>
          </a:p>
          <a:p>
            <a:pPr algn="l"/>
            <a:endParaRPr lang="en-US" sz="3600" b="1">
              <a:solidFill>
                <a:srgbClr val="18256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r-Latn-RS" sz="3600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Analiza opravdanosti planirane promene uslova i tarife</a:t>
            </a:r>
            <a:endParaRPr lang="en-US" sz="3600">
              <a:solidFill>
                <a:srgbClr val="18256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sr-Latn-CS" sz="3600">
              <a:solidFill>
                <a:srgbClr val="18256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sr-Latn-RS" sz="3600">
                <a:solidFill>
                  <a:srgbClr val="182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Usklađenost 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promene uslova i tarifa s relevantnim propisima i internim aktima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procena 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zaštitu prava i interesa osiguranika i drugih korisnika osiguranja 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</a:p>
          <a:p>
            <a:pPr algn="just"/>
            <a:endParaRPr lang="sr-Latn-C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Informacija o p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oštovanj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pravila o upravljanju rizikom, pravila struke osiguranja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aktuarske struke, dobrih poslovnih običaja i poslovne etike </a:t>
            </a:r>
            <a:endParaRPr lang="en-U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obrazloženog mišljenja ovlašćenog aktuara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obaveza IO</a:t>
            </a:r>
          </a:p>
          <a:p>
            <a:pPr algn="just"/>
            <a:endParaRPr lang="en-U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 podaci informacije</a:t>
            </a:r>
          </a:p>
          <a:p>
            <a:pPr algn="just"/>
            <a:endParaRPr lang="sr-Latn-C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0" lang="en-US" sz="360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Rok za dostavu NBS: 60 dana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 planirane promene uslova/tarife</a:t>
            </a:r>
          </a:p>
          <a:p>
            <a:pPr algn="l"/>
            <a:r>
              <a:rPr kumimoji="0" lang="en-US" sz="360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Rok za primenu: po sprovedenoj kontroli NBS</a:t>
            </a:r>
            <a:endParaRPr kumimoji="0" lang="en-US" sz="360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419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Potrebna kontinuirana unapređenja</a:t>
            </a:r>
            <a:endParaRPr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A8CD38-245A-66E2-1DB9-51D61D9EFB05}"/>
              </a:ext>
            </a:extLst>
          </p:cNvPr>
          <p:cNvSpPr txBox="1"/>
          <p:nvPr/>
        </p:nvSpPr>
        <p:spPr>
          <a:xfrm>
            <a:off x="1312372" y="2891015"/>
            <a:ext cx="22559305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hangingPunct="1"/>
            <a:r>
              <a:rPr lang="en-US" sz="5400">
                <a:solidFill>
                  <a:srgbClr val="003165"/>
                </a:solidFill>
                <a:latin typeface="Söhne"/>
              </a:rPr>
              <a:t>Uspešno suočavanje sa izazovima i promenama uslova poslovanja zahteva kontinuirana unapređenja:</a:t>
            </a:r>
          </a:p>
          <a:p>
            <a:pPr algn="just" hangingPunct="1"/>
            <a:endParaRPr lang="en-US" sz="5400">
              <a:solidFill>
                <a:srgbClr val="003165"/>
              </a:solidFill>
              <a:latin typeface="Söhne"/>
            </a:endParaRP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r>
              <a:rPr lang="en-US" sz="5400" i="0">
                <a:solidFill>
                  <a:srgbClr val="003165"/>
                </a:solidFill>
                <a:effectLst/>
                <a:latin typeface="Söhne"/>
              </a:rPr>
              <a:t>Unapređenje konkurencije</a:t>
            </a: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r>
              <a:rPr lang="en-US" sz="5400">
                <a:solidFill>
                  <a:srgbClr val="003165"/>
                </a:solidFill>
                <a:latin typeface="Söhne"/>
              </a:rPr>
              <a:t>Unapređenje procene rezervi u dinamičkom okruženju</a:t>
            </a: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r>
              <a:rPr lang="en-US" sz="5400">
                <a:solidFill>
                  <a:srgbClr val="003165"/>
                </a:solidFill>
                <a:latin typeface="Söhne"/>
              </a:rPr>
              <a:t>Unapređivanje modela utvrđivanja premije </a:t>
            </a: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r>
              <a:rPr lang="en-US" sz="5400">
                <a:solidFill>
                  <a:srgbClr val="003165"/>
                </a:solidFill>
                <a:latin typeface="Söhne"/>
              </a:rPr>
              <a:t>Kontinuirano prilagođavanje regulatornim zahtevima i potrebama klijenata</a:t>
            </a:r>
            <a:endParaRPr lang="en-US" sz="5400" i="0">
              <a:solidFill>
                <a:srgbClr val="003165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82083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71E30C-3C7D-8D45-CD98-A8D64AF005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2525" y="1270777"/>
            <a:ext cx="22202749" cy="7760073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algn="ctr"/>
            <a:r>
              <a:rPr lang="en-US"/>
              <a:t>Hvala na pažnji</a:t>
            </a:r>
          </a:p>
          <a:p>
            <a:pPr algn="ctr"/>
            <a:endParaRPr lang="en-US" sz="3600"/>
          </a:p>
          <a:p>
            <a:pPr algn="ctr"/>
            <a:r>
              <a:rPr lang="en-US" sz="3600">
                <a:hlinkClick r:id="rId2"/>
              </a:rPr>
              <a:t>jelena.doganjic@milenijum-osiguranje.rs</a:t>
            </a:r>
            <a:endParaRPr lang="en-US" sz="3600"/>
          </a:p>
          <a:p>
            <a:pPr algn="ctr"/>
            <a:endParaRPr lang="en-US" sz="2800"/>
          </a:p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953998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788789" cy="2673104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Značaj o</a:t>
            </a:r>
            <a:r>
              <a:rPr lang="sr-Latn-RS" sz="7200"/>
              <a:t>siguranj</a:t>
            </a:r>
            <a:r>
              <a:rPr lang="en-US" sz="7200"/>
              <a:t>a povazanih sa upotrebom motornih vozila</a:t>
            </a:r>
            <a:endParaRPr sz="7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43D71E-F272-333D-8100-869BE8792C80}"/>
              </a:ext>
            </a:extLst>
          </p:cNvPr>
          <p:cNvSpPr/>
          <p:nvPr/>
        </p:nvSpPr>
        <p:spPr>
          <a:xfrm>
            <a:off x="1277441" y="2513484"/>
            <a:ext cx="2200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Autoodgovornost (AO) i auto-kasko (AK) - najmasovnija osiguranja povezana sa upotrebom motornih vozila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EE4F527-E04C-7550-2B59-18EE892B8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8017285"/>
              </p:ext>
            </p:extLst>
          </p:nvPr>
        </p:nvGraphicFramePr>
        <p:xfrm>
          <a:off x="1435198" y="10113514"/>
          <a:ext cx="21692681" cy="21780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34264">
                  <a:extLst>
                    <a:ext uri="{9D8B030D-6E8A-4147-A177-3AD203B41FA5}">
                      <a16:colId xmlns:a16="http://schemas.microsoft.com/office/drawing/2014/main" xmlns="" val="2589887908"/>
                    </a:ext>
                  </a:extLst>
                </a:gridCol>
                <a:gridCol w="3638145">
                  <a:extLst>
                    <a:ext uri="{9D8B030D-6E8A-4147-A177-3AD203B41FA5}">
                      <a16:colId xmlns:a16="http://schemas.microsoft.com/office/drawing/2014/main" xmlns="" val="3480031755"/>
                    </a:ext>
                  </a:extLst>
                </a:gridCol>
                <a:gridCol w="3793787">
                  <a:extLst>
                    <a:ext uri="{9D8B030D-6E8A-4147-A177-3AD203B41FA5}">
                      <a16:colId xmlns:a16="http://schemas.microsoft.com/office/drawing/2014/main" xmlns="" val="3181069349"/>
                    </a:ext>
                  </a:extLst>
                </a:gridCol>
                <a:gridCol w="3813242">
                  <a:extLst>
                    <a:ext uri="{9D8B030D-6E8A-4147-A177-3AD203B41FA5}">
                      <a16:colId xmlns:a16="http://schemas.microsoft.com/office/drawing/2014/main" xmlns="" val="3716922834"/>
                    </a:ext>
                  </a:extLst>
                </a:gridCol>
                <a:gridCol w="3813243">
                  <a:extLst>
                    <a:ext uri="{9D8B030D-6E8A-4147-A177-3AD203B41FA5}">
                      <a16:colId xmlns:a16="http://schemas.microsoft.com/office/drawing/2014/main" xmlns="" val="1955475686"/>
                    </a:ext>
                  </a:extLst>
                </a:gridCol>
              </a:tblGrid>
              <a:tr h="1080723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Vrsta osiguranja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Makedonija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Srbija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Hrvatska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Slovenija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9631554"/>
                  </a:ext>
                </a:extLst>
              </a:tr>
              <a:tr h="540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14118247"/>
                  </a:ext>
                </a:extLst>
              </a:tr>
              <a:tr h="540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 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i="0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i="0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i="0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i="0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846269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1622FE-1D7A-5DCE-8F0E-108259ADC952}"/>
              </a:ext>
            </a:extLst>
          </p:cNvPr>
          <p:cNvSpPr/>
          <p:nvPr/>
        </p:nvSpPr>
        <p:spPr>
          <a:xfrm>
            <a:off x="1277441" y="3537495"/>
            <a:ext cx="22008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i AK 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svrstavaju u </a:t>
            </a:r>
            <a:r>
              <a:rPr lang="en-US" sz="3600" b="1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“značajne vrste” osiguranja</a:t>
            </a:r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Posmatranjem pojedinih zemalja u regionu uočava se da, što je tržište osiguranja razvijenije, </a:t>
            </a:r>
          </a:p>
          <a:p>
            <a:pPr algn="just"/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učešće AO (obavezno osiguranje) je niže, dok je učešće AK više (dobrovoljno osiguranje)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D634E4-1DFE-39C7-4680-344E12C7808D}"/>
              </a:ext>
            </a:extLst>
          </p:cNvPr>
          <p:cNvSpPr/>
          <p:nvPr/>
        </p:nvSpPr>
        <p:spPr>
          <a:xfrm>
            <a:off x="1277441" y="5963921"/>
            <a:ext cx="11989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Pokazatelji razvijenosti tržišta osiguranja</a:t>
            </a:r>
            <a:endParaRPr lang="sr-Latn-RS" sz="3600" b="1" dirty="0">
              <a:solidFill>
                <a:srgbClr val="2A35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A69265-4923-4578-B431-282569091F3D}"/>
              </a:ext>
            </a:extLst>
          </p:cNvPr>
          <p:cNvSpPr txBox="1"/>
          <p:nvPr/>
        </p:nvSpPr>
        <p:spPr>
          <a:xfrm>
            <a:off x="1435198" y="9443617"/>
            <a:ext cx="157444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3600" b="1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Učešće premije AO i AK u ukupnoj premiji tržišta</a:t>
            </a:r>
            <a:endParaRPr lang="sr-Latn-RS" sz="3600" b="1">
              <a:solidFill>
                <a:srgbClr val="2A35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01C0081-60C1-DFB2-D31F-D9D93C1C1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166017"/>
              </p:ext>
            </p:extLst>
          </p:nvPr>
        </p:nvGraphicFramePr>
        <p:xfrm>
          <a:off x="1435198" y="6719864"/>
          <a:ext cx="21692681" cy="21780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34264">
                  <a:extLst>
                    <a:ext uri="{9D8B030D-6E8A-4147-A177-3AD203B41FA5}">
                      <a16:colId xmlns:a16="http://schemas.microsoft.com/office/drawing/2014/main" xmlns="" val="2589887908"/>
                    </a:ext>
                  </a:extLst>
                </a:gridCol>
                <a:gridCol w="3638145">
                  <a:extLst>
                    <a:ext uri="{9D8B030D-6E8A-4147-A177-3AD203B41FA5}">
                      <a16:colId xmlns:a16="http://schemas.microsoft.com/office/drawing/2014/main" xmlns="" val="3480031755"/>
                    </a:ext>
                  </a:extLst>
                </a:gridCol>
                <a:gridCol w="3793787">
                  <a:extLst>
                    <a:ext uri="{9D8B030D-6E8A-4147-A177-3AD203B41FA5}">
                      <a16:colId xmlns:a16="http://schemas.microsoft.com/office/drawing/2014/main" xmlns="" val="3181069349"/>
                    </a:ext>
                  </a:extLst>
                </a:gridCol>
                <a:gridCol w="3813242">
                  <a:extLst>
                    <a:ext uri="{9D8B030D-6E8A-4147-A177-3AD203B41FA5}">
                      <a16:colId xmlns:a16="http://schemas.microsoft.com/office/drawing/2014/main" xmlns="" val="3716922834"/>
                    </a:ext>
                  </a:extLst>
                </a:gridCol>
                <a:gridCol w="3813243">
                  <a:extLst>
                    <a:ext uri="{9D8B030D-6E8A-4147-A177-3AD203B41FA5}">
                      <a16:colId xmlns:a16="http://schemas.microsoft.com/office/drawing/2014/main" xmlns="" val="1955475686"/>
                    </a:ext>
                  </a:extLst>
                </a:gridCol>
              </a:tblGrid>
              <a:tr h="1080723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Vrsta osiguranja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Makedonija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Srbija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Hrvatska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Slovenija</a:t>
                      </a:r>
                      <a:endParaRPr lang="sr-Latn-CS" sz="3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82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9631554"/>
                  </a:ext>
                </a:extLst>
              </a:tr>
              <a:tr h="5403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Premija po stanovniku u EUR</a:t>
                      </a:r>
                      <a:endParaRPr lang="pl-PL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RS" sz="3600" b="1" i="0" u="none" strike="noStrike" cap="none" spc="0" baseline="0">
                          <a:ln>
                            <a:noFill/>
                          </a:ln>
                          <a:solidFill>
                            <a:srgbClr val="1825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113</a:t>
                      </a:r>
                      <a:endParaRPr lang="sr-Latn-CS" sz="3600" b="1" i="0" u="none" strike="noStrike" cap="none" spc="0" baseline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14118247"/>
                  </a:ext>
                </a:extLst>
              </a:tr>
              <a:tr h="54036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premije u BDP 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RS" sz="3600" b="1" i="0" u="none" strike="noStrike" cap="none" spc="0" baseline="0">
                          <a:ln>
                            <a:noFill/>
                          </a:ln>
                          <a:solidFill>
                            <a:srgbClr val="1825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1.6%</a:t>
                      </a:r>
                      <a:endParaRPr lang="sr-Latn-CS" sz="3600" b="1" i="0" u="none" strike="noStrike" cap="none" spc="0" baseline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2,7%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3600" b="1" u="none" strike="noStrike">
                          <a:solidFill>
                            <a:srgbClr val="1825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5,0%</a:t>
                      </a:r>
                      <a:endParaRPr lang="sr-Latn-CS" sz="3600" b="1" i="0" u="none" strike="noStrike">
                        <a:solidFill>
                          <a:srgbClr val="1825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846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843221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Izazovi na tržištu AO i AK o</a:t>
            </a:r>
            <a:r>
              <a:rPr lang="sr-Latn-RS" sz="7200"/>
              <a:t>siguranj</a:t>
            </a:r>
            <a:r>
              <a:rPr lang="en-US" sz="7200"/>
              <a:t>a</a:t>
            </a:r>
            <a:endParaRPr sz="7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9D4F1C5-037F-6906-C750-986335893255}"/>
              </a:ext>
            </a:extLst>
          </p:cNvPr>
          <p:cNvSpPr/>
          <p:nvPr/>
        </p:nvSpPr>
        <p:spPr>
          <a:xfrm>
            <a:off x="7118464" y="4037166"/>
            <a:ext cx="153135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5400" b="1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54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Tržišna pozicija osiguravača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54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Rast šteta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54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 tehnologije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54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Procena rezervi u dinamičkom okruženju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54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Regulatorni izazovi </a:t>
            </a:r>
          </a:p>
        </p:txBody>
      </p:sp>
    </p:spTree>
    <p:extLst>
      <p:ext uri="{BB962C8B-B14F-4D97-AF65-F5344CB8AC3E}">
        <p14:creationId xmlns:p14="http://schemas.microsoft.com/office/powerpoint/2010/main" xmlns="" val="34592252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Izazov: Tržišna pozicija osiguravača</a:t>
            </a:r>
            <a:endParaRPr sz="7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98D734-5AB9-1493-E10F-1A7957B95087}"/>
              </a:ext>
            </a:extLst>
          </p:cNvPr>
          <p:cNvSpPr txBox="1"/>
          <p:nvPr/>
        </p:nvSpPr>
        <p:spPr>
          <a:xfrm>
            <a:off x="1098363" y="2078664"/>
            <a:ext cx="2228032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AO i AK u Srbiji - </a:t>
            </a: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premija u 2022.  iznosi  oko 327 mil EUR (AO) i oko 119 mil EUR (AK)</a:t>
            </a: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Posmatrano u višegodišnjem periodu, uočava se da u Srbiji tržište AO ima odlike cikličnosti koncentracije, dok je na tržištu AK primetno smanjenje koncentracije (povećanje konkurencije).</a:t>
            </a:r>
            <a:endParaRPr kumimoji="0" lang="sr-Latn-C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9A251A-FFB0-3368-A54D-81B0D9EB73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363" y="4483796"/>
            <a:ext cx="10744955" cy="5587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21B9295-0065-0036-4586-A629D5DBC7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15342" y="4306307"/>
            <a:ext cx="10702742" cy="5587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FF6CC2-2CA6-BC8C-B44E-D4EA9D6F6C7D}"/>
              </a:ext>
            </a:extLst>
          </p:cNvPr>
          <p:cNvSpPr txBox="1"/>
          <p:nvPr/>
        </p:nvSpPr>
        <p:spPr>
          <a:xfrm>
            <a:off x="1013876" y="10426748"/>
            <a:ext cx="1062275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Način utvrđivanja  premije u značajnoj meri opredeljuje i oblike konkurencije.</a:t>
            </a:r>
            <a:endParaRPr kumimoji="0" lang="sr-Latn-C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FB07F2-9A02-EFEE-8D79-378A07A5FF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4262" y="10904940"/>
            <a:ext cx="10870151" cy="1582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394F83-B2FD-EBE6-6745-17B190F1A6DC}"/>
              </a:ext>
            </a:extLst>
          </p:cNvPr>
          <p:cNvSpPr txBox="1"/>
          <p:nvPr/>
        </p:nvSpPr>
        <p:spPr>
          <a:xfrm>
            <a:off x="12034634" y="10070860"/>
            <a:ext cx="107027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Kombinovani racio AK u Srbiji</a:t>
            </a:r>
            <a:endParaRPr kumimoji="0" lang="sr-Latn-C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81540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Izazov: Tržišna pozicija osiguravača - AO</a:t>
            </a:r>
            <a:endParaRPr sz="7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58392B-824F-B79D-DB64-844B9D7CCC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8342" y="2582335"/>
            <a:ext cx="17783342" cy="91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61666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Izazov: Tržišna pozicija osiguravača - AK</a:t>
            </a:r>
            <a:endParaRPr sz="7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4E3B05-334F-F900-2510-ACCE8103FA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5081" y="2473396"/>
            <a:ext cx="17511300" cy="93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20721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Izazov: Rast šteta																	</a:t>
            </a:r>
            <a:endParaRPr sz="7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5B0FD5-DB31-391D-68A5-8B8442E9FA91}"/>
              </a:ext>
            </a:extLst>
          </p:cNvPr>
          <p:cNvSpPr/>
          <p:nvPr/>
        </p:nvSpPr>
        <p:spPr>
          <a:xfrm>
            <a:off x="1082888" y="2120537"/>
            <a:ext cx="22008196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Štete AO i AK su u porastu iz sledećih razloga:</a:t>
            </a:r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sr-Latn-RS" sz="3600" b="1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b="1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Rast broja šteta</a:t>
            </a:r>
          </a:p>
          <a:p>
            <a:pPr algn="just"/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ubrzanje tempa života i veća upotreba motornih vozila (osim u COVID-19 periodu) </a:t>
            </a:r>
          </a:p>
          <a:p>
            <a:pPr algn="just"/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b="1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Rast iznosa šteta</a:t>
            </a:r>
          </a:p>
          <a:p>
            <a:pPr marL="571500" lvl="3" indent="-571500" algn="just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napredak automobilske industrije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skuplji automobili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(napredni modeli, sa složenim softverima)</a:t>
            </a:r>
          </a:p>
          <a:p>
            <a:pPr marL="571500" lvl="7" indent="-612000" algn="l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poremećaji u lancima snabdevanja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tokom COVID-19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intenzivirani 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ratom u Ukrajini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rast cen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automobila i rast cena rezervnih 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delova </a:t>
            </a:r>
          </a:p>
          <a:p>
            <a:pPr marL="571500" lvl="3" indent="-571500" algn="just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manjak kvalifikovan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rasne snage -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drastičan 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rast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sr-Latn-R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cene radnog sata</a:t>
            </a:r>
            <a:r>
              <a:rPr lang="en-US" sz="360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auto servisa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>
              <a:solidFill>
                <a:srgbClr val="2A35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7FE4C4-00E1-D8D7-9A6E-AE1BABFC9D88}"/>
              </a:ext>
            </a:extLst>
          </p:cNvPr>
          <p:cNvSpPr txBox="1"/>
          <p:nvPr/>
        </p:nvSpPr>
        <p:spPr>
          <a:xfrm>
            <a:off x="1082888" y="2120537"/>
            <a:ext cx="1121761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>
                <a:solidFill>
                  <a:srgbClr val="182565"/>
                </a:solidFill>
              </a:rPr>
              <a:t>Broj prijavljenih šteta AO - Srbija</a:t>
            </a:r>
            <a:endParaRPr kumimoji="0" lang="sr-Latn-CS" sz="3600" b="1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1AD164-6F1F-7503-EFAA-1AF8EBC7D4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888" y="2995449"/>
            <a:ext cx="16858897" cy="38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29323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sr-Latn-RS" sz="7200"/>
              <a:t>Izazov: </a:t>
            </a:r>
            <a:r>
              <a:rPr lang="en-US" sz="7200"/>
              <a:t>Rast</a:t>
            </a:r>
            <a:r>
              <a:rPr lang="sr-Latn-RS" sz="7200"/>
              <a:t> šteta</a:t>
            </a:r>
            <a:r>
              <a:rPr lang="en-US" sz="7200"/>
              <a:t> 																	</a:t>
            </a:r>
            <a:endParaRPr sz="7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337E06-BC42-34D9-5B22-692FAD6005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888" y="2908502"/>
            <a:ext cx="18780289" cy="8871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8695DA-A58F-D6A6-B80E-45D516076BF9}"/>
              </a:ext>
            </a:extLst>
          </p:cNvPr>
          <p:cNvSpPr txBox="1"/>
          <p:nvPr/>
        </p:nvSpPr>
        <p:spPr>
          <a:xfrm>
            <a:off x="1082888" y="11967625"/>
            <a:ext cx="220525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 šteta u različitoj meri praćen rastom premije</a:t>
            </a:r>
            <a:endParaRPr kumimoji="0" lang="sr-Latn-C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0703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343509"/>
          </a:xfrm>
          <a:prstGeom prst="rect">
            <a:avLst/>
          </a:prstGeom>
        </p:spPr>
        <p:txBody>
          <a:bodyPr/>
          <a:lstStyle/>
          <a:p>
            <a:r>
              <a:rPr lang="en-US" sz="7200"/>
              <a:t>Nove tehnologije</a:t>
            </a:r>
            <a:endParaRPr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A8CD38-245A-66E2-1DB9-51D61D9EFB05}"/>
              </a:ext>
            </a:extLst>
          </p:cNvPr>
          <p:cNvSpPr txBox="1"/>
          <p:nvPr/>
        </p:nvSpPr>
        <p:spPr>
          <a:xfrm>
            <a:off x="534958" y="3290295"/>
            <a:ext cx="22559305" cy="9828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hangingPunct="1"/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just" hangingPunct="1"/>
            <a:endParaRPr lang="en-US" sz="40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1"/>
            <a:r>
              <a:rPr lang="en-US" sz="3600" b="1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 razvoj autoindustrije</a:t>
            </a:r>
            <a:endParaRPr kumimoji="0" lang="en-US" sz="3600" b="1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just" hangingPunct="1"/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Električna vozila</a:t>
            </a: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Povezanost vozila sa IS proizvođača</a:t>
            </a: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Autonomna vozila</a:t>
            </a:r>
          </a:p>
          <a:p>
            <a:pPr algn="just" hangingPunct="1"/>
            <a:endParaRPr lang="en-U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1"/>
            <a:endParaRPr lang="en-U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1"/>
            <a:endParaRPr lang="en-U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1"/>
            <a:r>
              <a:rPr kumimoji="0" lang="en-US" sz="3600" b="1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Izazovi</a:t>
            </a:r>
          </a:p>
          <a:p>
            <a:pPr algn="just" hangingPunct="1"/>
            <a:endParaRPr lang="sr-Latn-RS" sz="3600">
              <a:solidFill>
                <a:srgbClr val="182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Utvrđivanje premije za specifična vozila (procena učestalosti i prosečne štete)</a:t>
            </a: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182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Obuhvat pokrića kod npr. autonomnih vozila (ko je odgovoran za štetu – proizvođač ili vozač?) </a:t>
            </a: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endParaRPr kumimoji="0" lang="en-US" sz="4000" b="0" i="0" u="sng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algn="just" hangingPunct="1"/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indent="-685800" algn="just" hangingPunct="1">
              <a:buFont typeface="Wingdings" panose="05000000000000000000" pitchFamily="2" charset="2"/>
              <a:buChar char="ü"/>
            </a:pPr>
            <a:endParaRPr kumimoji="0" lang="sr-Latn-CS" sz="4000" b="0" i="0" u="none" strike="noStrike" cap="none" spc="0" normalizeH="0" baseline="0">
              <a:ln>
                <a:noFill/>
              </a:ln>
              <a:solidFill>
                <a:srgbClr val="18256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2DFFE3-73CA-528D-9D8F-85E86AC517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2540" y="2612415"/>
            <a:ext cx="10433311" cy="68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02104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Milenijum_template_prez</Template>
  <TotalTime>3179</TotalTime>
  <Words>757</Words>
  <Application>Microsoft Office PowerPoint</Application>
  <PresentationFormat>Custom</PresentationFormat>
  <Paragraphs>167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White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Đorić</dc:creator>
  <cp:lastModifiedBy>Marija</cp:lastModifiedBy>
  <cp:revision>128</cp:revision>
  <dcterms:created xsi:type="dcterms:W3CDTF">2017-11-07T08:47:28Z</dcterms:created>
  <dcterms:modified xsi:type="dcterms:W3CDTF">2023-05-29T20:20:25Z</dcterms:modified>
</cp:coreProperties>
</file>