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22" r:id="rId1"/>
    <p:sldMasterId id="2147483892" r:id="rId2"/>
  </p:sldMasterIdLst>
  <p:notesMasterIdLst>
    <p:notesMasterId r:id="rId10"/>
  </p:notesMasterIdLst>
  <p:handoutMasterIdLst>
    <p:handoutMasterId r:id="rId11"/>
  </p:handoutMasterIdLst>
  <p:sldIdLst>
    <p:sldId id="277" r:id="rId3"/>
    <p:sldId id="1881838578" r:id="rId4"/>
    <p:sldId id="1881838680" r:id="rId5"/>
    <p:sldId id="1881838687" r:id="rId6"/>
    <p:sldId id="1881838685" r:id="rId7"/>
    <p:sldId id="1881838686" r:id="rId8"/>
    <p:sldId id="314" r:id="rId9"/>
  </p:sldIdLst>
  <p:sldSz cx="12198350" cy="6858000"/>
  <p:notesSz cx="6950075" cy="9236075"/>
  <p:embeddedFontLst>
    <p:embeddedFont>
      <p:font typeface="EYInterstate" panose="02000503020000020004" pitchFamily="2" charset="0"/>
      <p:regular r:id="rId12"/>
      <p:bold r:id="rId13"/>
      <p:italic r:id="rId14"/>
      <p:boldItalic r:id="rId15"/>
    </p:embeddedFont>
    <p:embeddedFont>
      <p:font typeface="EYInterstate Light" panose="02000506000000020004" pitchFamily="2" charset="0"/>
      <p:regular r:id="rId16"/>
      <p:bold r:id="rId17"/>
      <p:italic r:id="rId18"/>
      <p:boldItalic r:id="rId19"/>
    </p:embeddedFont>
    <p:embeddedFont>
      <p:font typeface="EYInterstate Regular" panose="02000503020000020004" pitchFamily="2" charset="0"/>
      <p:regular r:id="rId20"/>
    </p:embeddedFont>
    <p:embeddedFont>
      <p:font typeface="Georgia" panose="02040502050405020303" pitchFamily="18"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FFFFFF"/>
    <a:srgbClr val="2E2E38"/>
    <a:srgbClr val="C4C4CD"/>
    <a:srgbClr val="747480"/>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013" autoAdjust="0"/>
  </p:normalViewPr>
  <p:slideViewPr>
    <p:cSldViewPr snapToGrid="0" snapToObjects="1" showGuides="1">
      <p:cViewPr varScale="1">
        <p:scale>
          <a:sx n="107" d="100"/>
          <a:sy n="107" d="100"/>
        </p:scale>
        <p:origin x="492" y="114"/>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01/06/2023</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01/06/2023</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377978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361872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333452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370628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841582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lvl1pPr marL="0" indent="0">
              <a:buNone/>
              <a:defRPr/>
            </a:lvl1pPr>
          </a:lstStyle>
          <a:p>
            <a:r>
              <a:rPr lang="en-US"/>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00526" y="1522300"/>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00526" y="2783941"/>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7" name="Slide Number Placeholder 4">
            <a:extLst>
              <a:ext uri="{FF2B5EF4-FFF2-40B4-BE49-F238E27FC236}">
                <a16:creationId xmlns:a16="http://schemas.microsoft.com/office/drawing/2014/main" id="{C7E89B92-9E6D-4E4B-A5F6-7BC8B1612D1D}"/>
              </a:ext>
            </a:extLst>
          </p:cNvPr>
          <p:cNvSpPr>
            <a:spLocks noGrp="1"/>
          </p:cNvSpPr>
          <p:nvPr>
            <p:ph type="sldNum" sz="quarter" idx="13"/>
          </p:nvPr>
        </p:nvSpPr>
        <p:spPr>
          <a:xfrm>
            <a:off x="617221" y="6471244"/>
            <a:ext cx="663066" cy="180000"/>
          </a:xfrm>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52122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6" name="Slide Number Placeholder 4">
            <a:extLst>
              <a:ext uri="{FF2B5EF4-FFF2-40B4-BE49-F238E27FC236}">
                <a16:creationId xmlns:a16="http://schemas.microsoft.com/office/drawing/2014/main" id="{C7E89B92-9E6D-4E4B-A5F6-7BC8B1612D1D}"/>
              </a:ext>
            </a:extLst>
          </p:cNvPr>
          <p:cNvSpPr>
            <a:spLocks noGrp="1"/>
          </p:cNvSpPr>
          <p:nvPr>
            <p:ph type="sldNum" sz="quarter" idx="13"/>
          </p:nvPr>
        </p:nvSpPr>
        <p:spPr>
          <a:xfrm>
            <a:off x="617221" y="6471244"/>
            <a:ext cx="663066" cy="180000"/>
          </a:xfrm>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32228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8230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8230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90292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9"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1600">
                <a:solidFill>
                  <a:srgbClr val="2E2E38"/>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guide id="3" pos="731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91383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91383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8231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8231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9923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9195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8222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600">
                <a:solidFill>
                  <a:schemeClr val="bg1"/>
                </a:solidFill>
                <a:latin typeface="EYInterstate Regular" panose="0200050302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45230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3"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1600">
                <a:solidFill>
                  <a:srgbClr val="2E2E38"/>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75226"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604026"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475226"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475226"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604025"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68059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7"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609918" y="294200"/>
            <a:ext cx="10978515" cy="590400"/>
          </a:xfrm>
        </p:spPr>
        <p:txBody>
          <a:bodyPr/>
          <a:lstStyle>
            <a:lvl1pPr>
              <a:defRPr sz="22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583827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1"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lvl1pPr marL="0" indent="0">
              <a:buNone/>
              <a:defRPr/>
            </a:lvl1p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2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329365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5"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lvl1pPr marL="88900" indent="0">
              <a:buNone/>
              <a:defRPr/>
            </a:lvl1p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2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600">
                <a:solidFill>
                  <a:schemeClr val="bg1"/>
                </a:solidFill>
                <a:latin typeface="EYInterstate Regular" panose="0200050302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968510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18"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918" y="294200"/>
            <a:ext cx="10978515" cy="590400"/>
          </a:xfrm>
        </p:spPr>
        <p:txBody>
          <a:bodyPr/>
          <a:lstStyle>
            <a:lvl1pPr>
              <a:defRPr sz="22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00506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3"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609918" y="294200"/>
            <a:ext cx="10978515" cy="590400"/>
          </a:xfrm>
        </p:spPr>
        <p:txBody>
          <a:bodyPr/>
          <a:lstStyle>
            <a:lvl1pPr>
              <a:defRPr sz="22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8231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Font typeface="Arial" panose="020B0604020202020204" pitchFamily="34" charset="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80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6B3A3103-A6C0-4AC8-B5D2-D11453B0FBBD}" type="datetime3">
              <a:rPr lang="en-US" noProof="0" smtClean="0"/>
              <a:t>1 June 2023</a:t>
            </a:fld>
            <a:endParaRPr lang="en-US" noProof="0"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noProof="0"/>
              <a:t>EY DE PPT Gallery</a:t>
            </a:r>
            <a:endParaRPr lang="en-US" noProof="0"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a:t>
            </a:fld>
            <a:endParaRPr lang="en-US" noProof="0" dirty="0"/>
          </a:p>
        </p:txBody>
      </p:sp>
      <p:sp>
        <p:nvSpPr>
          <p:cNvPr id="10" name="Textplatzhalter 9"/>
          <p:cNvSpPr>
            <a:spLocks noGrp="1"/>
          </p:cNvSpPr>
          <p:nvPr>
            <p:ph type="body" sz="quarter" idx="14" hasCustomPrompt="1"/>
          </p:nvPr>
        </p:nvSpPr>
        <p:spPr>
          <a:xfrm>
            <a:off x="609917" y="1137920"/>
            <a:ext cx="8254800" cy="494640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dirty="0" smtClean="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
        <p:nvSpPr>
          <p:cNvPr id="7" name="Line 10">
            <a:extLst>
              <a:ext uri="{FF2B5EF4-FFF2-40B4-BE49-F238E27FC236}">
                <a16:creationId xmlns:a16="http://schemas.microsoft.com/office/drawing/2014/main" id="{FBB59D39-6114-41B0-8E75-E6A062D80427}"/>
              </a:ext>
            </a:extLst>
          </p:cNvPr>
          <p:cNvSpPr>
            <a:spLocks noChangeShapeType="1"/>
          </p:cNvSpPr>
          <p:nvPr userDrawn="1"/>
        </p:nvSpPr>
        <p:spPr bwMode="auto">
          <a:xfrm>
            <a:off x="609918" y="907750"/>
            <a:ext cx="1080000"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700356731"/>
      </p:ext>
    </p:extLst>
  </p:cSld>
  <p:clrMapOvr>
    <a:masterClrMapping/>
  </p:clrMapOvr>
  <p:extLst>
    <p:ext uri="{DCECCB84-F9BA-43D5-87BE-67443E8EF086}">
      <p15:sldGuideLst xmlns:p15="http://schemas.microsoft.com/office/powerpoint/2012/main">
        <p15:guide id="1" orient="horz" pos="5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0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70037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66"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609918" y="294200"/>
            <a:ext cx="10978515" cy="590400"/>
          </a:xfrm>
        </p:spPr>
        <p:txBody>
          <a:bodyPr/>
          <a:lstStyle>
            <a:lvl1pPr>
              <a:defRPr sz="22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252911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13"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609918" y="294200"/>
            <a:ext cx="10978515" cy="590400"/>
          </a:xfrm>
        </p:spPr>
        <p:txBody>
          <a:bodyPr/>
          <a:lstStyle>
            <a:lvl1pPr>
              <a:defRPr sz="22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4183944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182772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90"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918" y="294200"/>
            <a:ext cx="10978515" cy="590400"/>
          </a:xfrm>
        </p:spPr>
        <p:txBody>
          <a:bodyPr/>
          <a:lstStyle>
            <a:lvl1pPr>
              <a:defRPr sz="22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662013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7"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918" y="294200"/>
            <a:ext cx="10978515" cy="590400"/>
          </a:xfrm>
        </p:spPr>
        <p:txBody>
          <a:bodyPr/>
          <a:lstStyle>
            <a:lvl1pPr>
              <a:defRPr sz="22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889057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37"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918" y="294200"/>
            <a:ext cx="10978515" cy="590400"/>
          </a:xfrm>
        </p:spPr>
        <p:txBody>
          <a:bodyPr/>
          <a:lstStyle>
            <a:lvl1pPr>
              <a:defRPr sz="2200">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871691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13900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4"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lvl1pPr marL="0" indent="0">
              <a:buNone/>
              <a:defRPr/>
            </a:lvl1pPr>
          </a:lstStyle>
          <a:p>
            <a:endParaRPr lang="en-IN" dirty="0"/>
          </a:p>
        </p:txBody>
      </p:sp>
      <p:sp>
        <p:nvSpPr>
          <p:cNvPr id="2" name="Title 1"/>
          <p:cNvSpPr>
            <a:spLocks noGrp="1"/>
          </p:cNvSpPr>
          <p:nvPr>
            <p:ph type="title"/>
          </p:nvPr>
        </p:nvSpPr>
        <p:spPr>
          <a:xfrm>
            <a:off x="609919" y="294200"/>
            <a:ext cx="7444422" cy="590400"/>
          </a:xfrm>
        </p:spPr>
        <p:txBody>
          <a:bodyPr/>
          <a:lstStyle>
            <a:lvl1pPr>
              <a:defRPr sz="22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316072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38"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lvl1pPr marL="87313" indent="0">
              <a:buNone/>
              <a:defRPr/>
            </a:lvl1pPr>
          </a:lstStyle>
          <a:p>
            <a:endParaRPr lang="en-IN" dirty="0"/>
          </a:p>
        </p:txBody>
      </p:sp>
      <p:sp>
        <p:nvSpPr>
          <p:cNvPr id="2" name="Title 1"/>
          <p:cNvSpPr>
            <a:spLocks noGrp="1"/>
          </p:cNvSpPr>
          <p:nvPr>
            <p:ph type="title"/>
          </p:nvPr>
        </p:nvSpPr>
        <p:spPr>
          <a:xfrm>
            <a:off x="2695294" y="294200"/>
            <a:ext cx="8892000" cy="590400"/>
          </a:xfrm>
        </p:spPr>
        <p:txBody>
          <a:bodyPr/>
          <a:lstStyle>
            <a:lvl1pPr>
              <a:defRPr sz="22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lvl1pPr marL="0" indent="0">
              <a:buNone/>
              <a:defRPr/>
            </a:lvl1p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lvl1pPr marL="0" indent="0">
              <a:buNone/>
              <a:defRPr/>
            </a:lvl1p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57172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73"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918" y="294200"/>
            <a:ext cx="10978515" cy="590400"/>
          </a:xfrm>
        </p:spPr>
        <p:txBody>
          <a:bodyPr/>
          <a:lstStyle>
            <a:lvl1pPr>
              <a:defRPr sz="2200">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379100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rgbClr val="2E2E38"/>
                </a:solidFill>
              </a:defRPr>
            </a:lvl1pPr>
          </a:lstStyle>
          <a:p>
            <a:endParaRPr lang="pl-PL"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rgbClr val="2E2E38"/>
                </a:solidFill>
              </a:defRPr>
            </a:lvl1pPr>
          </a:lstStyle>
          <a:p>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rgbClr val="2E2E38"/>
                </a:solidFill>
              </a:defRPr>
            </a:lvl1pPr>
          </a:lstStyle>
          <a:p>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494952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1"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2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tx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Font typeface="Arial" panose="020B0604020202020204" pitchFamily="34" charset="0"/>
              <a:buNone/>
              <a:defRPr lang="en-US" sz="900" b="1" kern="1200" noProof="0" dirty="0" smtClean="0">
                <a:solidFill>
                  <a:schemeClr val="tx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tx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Font typeface="Arial" panose="020B0604020202020204" pitchFamily="34" charset="0"/>
              <a:buNone/>
              <a:defRPr lang="en-US" sz="800" kern="1200" noProof="0" dirty="0" smtClean="0">
                <a:solidFill>
                  <a:schemeClr val="tx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tx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Font typeface="Arial" panose="020B0604020202020204" pitchFamily="34" charset="0"/>
              <a:buNone/>
              <a:defRPr lang="en-US" sz="1200" kern="1200" noProof="0" dirty="0" smtClean="0">
                <a:solidFill>
                  <a:schemeClr val="tx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Font typeface="Arial" panose="020B0604020202020204" pitchFamily="34" charset="0"/>
              <a:buNone/>
              <a:defRPr lang="en-US" sz="900" b="1" kern="1200" noProof="0" dirty="0" smtClean="0">
                <a:solidFill>
                  <a:schemeClr val="tx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tx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Font typeface="Arial" panose="020B0604020202020204" pitchFamily="34" charset="0"/>
              <a:buNone/>
              <a:defRPr lang="en-US" sz="800" kern="1200" noProof="0" dirty="0" smtClean="0">
                <a:solidFill>
                  <a:schemeClr val="tx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tx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Font typeface="Arial" panose="020B0604020202020204" pitchFamily="34" charset="0"/>
              <a:buNone/>
              <a:defRPr lang="en-US" sz="1200" kern="1200" noProof="0" dirty="0" smtClean="0">
                <a:solidFill>
                  <a:schemeClr val="tx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Font typeface="Arial" panose="020B0604020202020204" pitchFamily="34" charset="0"/>
              <a:buNone/>
              <a:defRPr lang="en-US" sz="900" b="1" kern="1200" noProof="0" dirty="0" smtClean="0">
                <a:solidFill>
                  <a:schemeClr val="tx1"/>
                </a:solidFill>
                <a:latin typeface="EYInterstate Light" panose="02000506000000020004" pitchFamily="2" charset="0"/>
                <a:ea typeface="+mn-ea"/>
                <a:cs typeface="Arial" pitchFamily="34" charset="0"/>
              </a:defRPr>
            </a:lvl2pPr>
            <a:lvl3pPr marL="0" indent="0" algn="l" defTabSz="995363"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tx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Font typeface="Arial" panose="020B0604020202020204" pitchFamily="34" charset="0"/>
              <a:buNone/>
              <a:defRPr lang="en-US" sz="800" kern="1200" noProof="0" dirty="0" smtClean="0">
                <a:solidFill>
                  <a:schemeClr val="tx1"/>
                </a:solidFill>
                <a:latin typeface="EYInterstate Light" panose="02000506000000020004" pitchFamily="2" charset="0"/>
                <a:ea typeface="+mn-ea"/>
                <a:cs typeface="Arial" pitchFamily="34" charset="0"/>
              </a:defRPr>
            </a:lvl4pPr>
            <a:lvl5pPr marL="0" indent="0" algn="l" defTabSz="995363"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tx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619986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5" name="think-cell Slide" r:id="rId5" imgW="424" imgH="424" progId="TCLayout.ActiveDocument.1">
                  <p:embed/>
                </p:oleObj>
              </mc:Choice>
              <mc:Fallback>
                <p:oleObj name="think-cell Slide" r:id="rId5" imgW="424"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lvl1pPr marL="88900" indent="0">
              <a:buNone/>
              <a:defRPr/>
            </a:lvl1p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2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vmlDrawing" Target="../drawings/vmlDrawing13.v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theme" Target="../theme/theme2.xml"/><Relationship Id="rId38" Type="http://schemas.openxmlformats.org/officeDocument/2006/relationships/image" Target="../media/image1.emf"/><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oleObject" Target="../embeddings/oleObject13.bin"/><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tags" Target="../tags/tag2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tags" Target="../tags/tag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55"/>
            </p:custDataLst>
            <p:extLst>
              <p:ext uri="{D42A27DB-BD31-4B8C-83A1-F6EECF244321}">
                <p14:modId xmlns:p14="http://schemas.microsoft.com/office/powerpoint/2010/main" val="1377941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9" name="think-cell Slide" r:id="rId57" imgW="424" imgH="424" progId="TCLayout.ActiveDocument.1">
                  <p:embed/>
                </p:oleObj>
              </mc:Choice>
              <mc:Fallback>
                <p:oleObj name="think-cell Slide" r:id="rId57" imgW="424" imgH="424"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56"/>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285326"/>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946" r:id="rId2"/>
    <p:sldLayoutId id="2147483825" r:id="rId3"/>
    <p:sldLayoutId id="2147483826" r:id="rId4"/>
    <p:sldLayoutId id="2147483827" r:id="rId5"/>
    <p:sldLayoutId id="2147483875" r:id="rId6"/>
    <p:sldLayoutId id="2147483968" r:id="rId7"/>
    <p:sldLayoutId id="2147483873" r:id="rId8"/>
    <p:sldLayoutId id="2147483872" r:id="rId9"/>
    <p:sldLayoutId id="2147483828" r:id="rId10"/>
    <p:sldLayoutId id="2147483877" r:id="rId11"/>
    <p:sldLayoutId id="2147483876" r:id="rId12"/>
    <p:sldLayoutId id="2147483871" r:id="rId13"/>
    <p:sldLayoutId id="2147483829" r:id="rId14"/>
    <p:sldLayoutId id="2147483923" r:id="rId15"/>
    <p:sldLayoutId id="2147483921"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74" r:id="rId26"/>
    <p:sldLayoutId id="2147483839" r:id="rId27"/>
    <p:sldLayoutId id="2147483925" r:id="rId28"/>
    <p:sldLayoutId id="2147483926" r:id="rId29"/>
    <p:sldLayoutId id="2147483840"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 id="2147483967" r:id="rId51"/>
    <p:sldLayoutId id="2147483971" r:id="rId52"/>
  </p:sldLayoutIdLst>
  <p:hf hdr="0" ftr="0" dt="0"/>
  <p:txStyles>
    <p:title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2" userDrawn="1">
          <p15:clr>
            <a:srgbClr val="F26B43"/>
          </p15:clr>
        </p15:guide>
        <p15:guide id="3" pos="7312" userDrawn="1">
          <p15:clr>
            <a:srgbClr val="F26B43"/>
          </p15:clr>
        </p15:guide>
        <p15:guide id="4" orient="horz" pos="4156" userDrawn="1">
          <p15:clr>
            <a:srgbClr val="F26B43"/>
          </p15:clr>
        </p15:guide>
        <p15:guide id="5" orient="horz" pos="187" userDrawn="1">
          <p15:clr>
            <a:srgbClr val="F26B43"/>
          </p15:clr>
        </p15:guide>
        <p15:guide id="6" pos="3842" userDrawn="1">
          <p15:clr>
            <a:srgbClr val="F26B43"/>
          </p15:clr>
        </p15:guide>
        <p15:guide id="7" pos="3683" userDrawn="1">
          <p15:clr>
            <a:srgbClr val="F26B43"/>
          </p15:clr>
        </p15:guide>
        <p15:guide id="8" pos="4001" userDrawn="1">
          <p15:clr>
            <a:srgbClr val="F26B43"/>
          </p15:clr>
        </p15:guide>
        <p15:guide id="9" orient="horz" pos="572" userDrawn="1">
          <p15:clr>
            <a:srgbClr val="F26B43"/>
          </p15:clr>
        </p15:guide>
        <p15:guide id="10" orient="horz" pos="709" userDrawn="1">
          <p15:clr>
            <a:srgbClr val="F26B43"/>
          </p15:clr>
        </p15:guide>
        <p15:guide id="11"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5"/>
            </p:custDataLst>
            <p:extLst>
              <p:ext uri="{D42A27DB-BD31-4B8C-83A1-F6EECF244321}">
                <p14:modId xmlns:p14="http://schemas.microsoft.com/office/powerpoint/2010/main" val="3975229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43" name="think-cell Slide" r:id="rId37" imgW="424" imgH="424" progId="TCLayout.ActiveDocument.1">
                  <p:embed/>
                </p:oleObj>
              </mc:Choice>
              <mc:Fallback>
                <p:oleObj name="think-cell Slide" r:id="rId37" imgW="424" imgH="424" progId="TCLayout.ActiveDocument.1">
                  <p:embed/>
                  <p:pic>
                    <p:nvPicPr>
                      <p:cNvPr id="0" name=""/>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6"/>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2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295387"/>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lIns="0" tIns="0" rIns="0" bIns="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969" r:id="rId6"/>
    <p:sldLayoutId id="2147483898" r:id="rId7"/>
    <p:sldLayoutId id="2147483970" r:id="rId8"/>
    <p:sldLayoutId id="2147483899" r:id="rId9"/>
    <p:sldLayoutId id="2147483900" r:id="rId10"/>
    <p:sldLayoutId id="2147483901" r:id="rId11"/>
    <p:sldLayoutId id="2147483903" r:id="rId12"/>
    <p:sldLayoutId id="2147483919" r:id="rId13"/>
    <p:sldLayoutId id="2147483922" r:id="rId14"/>
    <p:sldLayoutId id="2147483924"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27" r:id="rId30"/>
    <p:sldLayoutId id="2147483928" r:id="rId31"/>
    <p:sldLayoutId id="2147483918" r:id="rId32"/>
  </p:sldLayoutIdLst>
  <p:hf hdr="0" ftr="0" dt="0"/>
  <p:txStyles>
    <p:title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2" userDrawn="1">
          <p15:clr>
            <a:srgbClr val="F26B43"/>
          </p15:clr>
        </p15:guide>
        <p15:guide id="2"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6" name="Title 1"/>
          <p:cNvSpPr>
            <a:spLocks noGrp="1"/>
          </p:cNvSpPr>
          <p:nvPr>
            <p:ph type="ctrTitle"/>
          </p:nvPr>
        </p:nvSpPr>
        <p:spPr/>
        <p:txBody>
          <a:bodyPr>
            <a:normAutofit fontScale="90000"/>
          </a:bodyPr>
          <a:lstStyle/>
          <a:p>
            <a:r>
              <a:rPr lang="en-US">
                <a:solidFill>
                  <a:srgbClr val="2E2E38"/>
                </a:solidFill>
              </a:rPr>
              <a:t>Challenges on the Polish insurance market in the conditions of Solvency II and IFRS 17 applications</a:t>
            </a:r>
          </a:p>
        </p:txBody>
      </p:sp>
      <p:sp>
        <p:nvSpPr>
          <p:cNvPr id="4" name="Subtitle 2"/>
          <p:cNvSpPr txBox="1">
            <a:spLocks/>
          </p:cNvSpPr>
          <p:nvPr/>
        </p:nvSpPr>
        <p:spPr>
          <a:xfrm>
            <a:off x="775504" y="3437965"/>
            <a:ext cx="4328932" cy="540000"/>
          </a:xfrm>
          <a:prstGeom prst="rect">
            <a:avLst/>
          </a:prstGeom>
        </p:spPr>
        <p:txBody>
          <a:bodyPr vert="horz" lIns="0" tIns="0" rIns="0" bIns="0" rtlCol="0" anchor="b" anchorCtr="0">
            <a:normAutofit/>
          </a:bodyPr>
          <a:lstStyle>
            <a:lvl1pPr marL="0" indent="0" algn="l" defTabSz="914400" rtl="0" eaLnBrk="1" latinLnBrk="0" hangingPunct="1">
              <a:spcBef>
                <a:spcPct val="20000"/>
              </a:spcBef>
              <a:spcAft>
                <a:spcPts val="1200"/>
              </a:spcAft>
              <a:buClr>
                <a:schemeClr val="tx2"/>
              </a:buClr>
              <a:buSzPct val="110000"/>
              <a:buFont typeface="EYInterstate Light" panose="02000506000000020004" pitchFamily="2" charset="0"/>
              <a:buNone/>
              <a:defRPr sz="2000" kern="1200">
                <a:solidFill>
                  <a:schemeClr val="bg1"/>
                </a:solidFill>
                <a:latin typeface="EYInterstate" panose="02000503020000020004" pitchFamily="2" charset="0"/>
                <a:ea typeface="+mn-ea"/>
                <a:cs typeface="Arial" pitchFamily="34" charset="0"/>
              </a:defRPr>
            </a:lvl1pPr>
            <a:lvl2pPr marL="0" indent="0" algn="l" defTabSz="914400" rtl="0" eaLnBrk="1" latinLnBrk="0" hangingPunct="1">
              <a:spcBef>
                <a:spcPct val="20000"/>
              </a:spcBef>
              <a:buClr>
                <a:schemeClr val="tx2"/>
              </a:buClr>
              <a:buSzPct val="110000"/>
              <a:buFont typeface="EYInterstate Light" panose="02000506000000020004" pitchFamily="2" charset="0"/>
              <a:buNone/>
              <a:defRPr sz="1600" b="1" kern="1200">
                <a:solidFill>
                  <a:srgbClr val="404040"/>
                </a:solidFill>
                <a:latin typeface="EYInterstate Light" panose="02000506000000020004" pitchFamily="2" charset="0"/>
                <a:ea typeface="+mn-ea"/>
                <a:cs typeface="+mn-cs"/>
              </a:defRPr>
            </a:lvl2pPr>
            <a:lvl3pPr marL="914400" indent="0" algn="ctr" defTabSz="914400" rtl="0" eaLnBrk="1" latinLnBrk="0" hangingPunct="1">
              <a:spcBef>
                <a:spcPct val="20000"/>
              </a:spcBef>
              <a:buClr>
                <a:schemeClr val="tx2"/>
              </a:buClr>
              <a:buSzPct val="110000"/>
              <a:buFont typeface="EYInterstate Light" panose="02000506000000020004" pitchFamily="2" charset="0"/>
              <a:buNone/>
              <a:defRPr sz="1600" kern="1200">
                <a:solidFill>
                  <a:schemeClr val="tx1">
                    <a:tint val="75000"/>
                  </a:schemeClr>
                </a:solidFill>
                <a:latin typeface="EYInterstate Light" panose="02000506000000020004" pitchFamily="2" charset="0"/>
                <a:ea typeface="+mn-ea"/>
                <a:cs typeface="+mn-cs"/>
              </a:defRPr>
            </a:lvl3pPr>
            <a:lvl4pPr marL="1371600" indent="0" algn="ctr" defTabSz="914400" rtl="0" eaLnBrk="1" latinLnBrk="0" hangingPunct="1">
              <a:spcBef>
                <a:spcPct val="20000"/>
              </a:spcBef>
              <a:buClr>
                <a:schemeClr val="tx2"/>
              </a:buClr>
              <a:buSzPct val="110000"/>
              <a:buFont typeface="EYInterstate Light" panose="02000506000000020004" pitchFamily="2" charset="0"/>
              <a:buNone/>
              <a:defRPr sz="1400" kern="1200">
                <a:solidFill>
                  <a:schemeClr val="tx1">
                    <a:tint val="75000"/>
                  </a:schemeClr>
                </a:solidFill>
                <a:latin typeface="EYInterstate Light" panose="02000506000000020004" pitchFamily="2" charset="0"/>
                <a:ea typeface="+mn-ea"/>
                <a:cs typeface="+mn-cs"/>
              </a:defRPr>
            </a:lvl4pPr>
            <a:lvl5pPr marL="1828800" indent="0" algn="ctr" defTabSz="914400" rtl="0" eaLnBrk="1" latinLnBrk="0" hangingPunct="1">
              <a:spcBef>
                <a:spcPct val="20000"/>
              </a:spcBef>
              <a:buClr>
                <a:schemeClr val="tx2"/>
              </a:buClr>
              <a:buSzPct val="110000"/>
              <a:buFont typeface="EYInterstate Light" panose="02000506000000020004" pitchFamily="2" charset="0"/>
              <a:buNone/>
              <a:defRPr sz="1200" kern="1200">
                <a:solidFill>
                  <a:schemeClr val="tx1">
                    <a:tint val="75000"/>
                  </a:schemeClr>
                </a:solidFill>
                <a:latin typeface="EYInterstate Light" panose="02000506000000020004"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r>
              <a:rPr lang="en-US" b="0">
                <a:solidFill>
                  <a:srgbClr val="2E2E38"/>
                </a:solidFill>
                <a:latin typeface="EYInterstate" panose="02000503020000020004" pitchFamily="2" charset="0"/>
              </a:rPr>
              <a:t>Zlatibor, June 2, 2023</a:t>
            </a:r>
          </a:p>
        </p:txBody>
      </p:sp>
    </p:spTree>
    <p:extLst>
      <p:ext uri="{BB962C8B-B14F-4D97-AF65-F5344CB8AC3E}">
        <p14:creationId xmlns:p14="http://schemas.microsoft.com/office/powerpoint/2010/main" val="12423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AD4E9DE-806C-4F3B-B42C-45D560E0C8CE}"/>
              </a:ext>
            </a:extLst>
          </p:cNvPr>
          <p:cNvSpPr>
            <a:spLocks noGrp="1"/>
          </p:cNvSpPr>
          <p:nvPr>
            <p:ph type="title"/>
          </p:nvPr>
        </p:nvSpPr>
        <p:spPr>
          <a:xfrm>
            <a:off x="624525" y="460029"/>
            <a:ext cx="10972800" cy="590400"/>
          </a:xfrm>
        </p:spPr>
        <p:txBody>
          <a:bodyPr/>
          <a:lstStyle/>
          <a:p>
            <a:r>
              <a:rPr lang="en-US" sz="2400">
                <a:solidFill>
                  <a:schemeClr val="bg2"/>
                </a:solidFill>
              </a:rPr>
              <a:t>Agenda</a:t>
            </a:r>
          </a:p>
        </p:txBody>
      </p:sp>
      <p:sp>
        <p:nvSpPr>
          <p:cNvPr id="35" name="Rectangle 16">
            <a:extLst>
              <a:ext uri="{FF2B5EF4-FFF2-40B4-BE49-F238E27FC236}">
                <a16:creationId xmlns:a16="http://schemas.microsoft.com/office/drawing/2014/main" id="{218609A0-3480-4771-8FA2-6ABC5CEC217C}"/>
              </a:ext>
            </a:extLst>
          </p:cNvPr>
          <p:cNvSpPr/>
          <p:nvPr/>
        </p:nvSpPr>
        <p:spPr>
          <a:xfrm>
            <a:off x="609917" y="2268554"/>
            <a:ext cx="2503205" cy="2320891"/>
          </a:xfrm>
          <a:prstGeom prst="rect">
            <a:avLst/>
          </a:prstGeom>
          <a:solidFill>
            <a:schemeClr val="tx1">
              <a:alpha val="90000"/>
            </a:schemeClr>
          </a:solidFill>
          <a:ln w="15875" cap="rnd">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a:ln>
                <a:noFill/>
              </a:ln>
              <a:solidFill>
                <a:srgbClr val="2E2E38"/>
              </a:solidFill>
              <a:effectLst/>
              <a:uLnTx/>
              <a:uFillTx/>
              <a:latin typeface="EYInterstate" panose="02000503020000020004" pitchFamily="2" charset="0"/>
              <a:ea typeface="+mn-ea"/>
              <a:cs typeface="+mn-cs"/>
            </a:endParaRPr>
          </a:p>
        </p:txBody>
      </p:sp>
      <p:sp>
        <p:nvSpPr>
          <p:cNvPr id="49" name="Rectangle 16">
            <a:extLst>
              <a:ext uri="{FF2B5EF4-FFF2-40B4-BE49-F238E27FC236}">
                <a16:creationId xmlns:a16="http://schemas.microsoft.com/office/drawing/2014/main" id="{709E7D79-6F8B-4962-AC97-4F002A1BF1C1}"/>
              </a:ext>
            </a:extLst>
          </p:cNvPr>
          <p:cNvSpPr/>
          <p:nvPr/>
        </p:nvSpPr>
        <p:spPr>
          <a:xfrm>
            <a:off x="3429317" y="2268553"/>
            <a:ext cx="2503205" cy="2320891"/>
          </a:xfrm>
          <a:prstGeom prst="rect">
            <a:avLst/>
          </a:prstGeom>
          <a:solidFill>
            <a:schemeClr val="tx1">
              <a:alpha val="90000"/>
            </a:schemeClr>
          </a:solidFill>
          <a:ln w="15875" cap="rnd">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a:ln>
                <a:noFill/>
              </a:ln>
              <a:solidFill>
                <a:srgbClr val="2E2E38"/>
              </a:solidFill>
              <a:effectLst/>
              <a:uLnTx/>
              <a:uFillTx/>
              <a:latin typeface="EYInterstate" panose="02000503020000020004" pitchFamily="2" charset="0"/>
              <a:ea typeface="+mn-ea"/>
              <a:cs typeface="+mn-cs"/>
            </a:endParaRPr>
          </a:p>
        </p:txBody>
      </p:sp>
      <p:sp>
        <p:nvSpPr>
          <p:cNvPr id="50" name="Rectangle 16">
            <a:extLst>
              <a:ext uri="{FF2B5EF4-FFF2-40B4-BE49-F238E27FC236}">
                <a16:creationId xmlns:a16="http://schemas.microsoft.com/office/drawing/2014/main" id="{50FDD6DD-83AB-40C2-9CD3-DE5ACEA3AAC8}"/>
              </a:ext>
            </a:extLst>
          </p:cNvPr>
          <p:cNvSpPr/>
          <p:nvPr/>
        </p:nvSpPr>
        <p:spPr>
          <a:xfrm>
            <a:off x="6202983" y="2268554"/>
            <a:ext cx="2503205" cy="2320891"/>
          </a:xfrm>
          <a:prstGeom prst="rect">
            <a:avLst/>
          </a:prstGeom>
          <a:solidFill>
            <a:schemeClr val="tx1">
              <a:alpha val="90000"/>
            </a:schemeClr>
          </a:solidFill>
          <a:ln w="15875" cap="rnd">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a:ln>
                <a:noFill/>
              </a:ln>
              <a:solidFill>
                <a:srgbClr val="2E2E38"/>
              </a:solidFill>
              <a:effectLst/>
              <a:uLnTx/>
              <a:uFillTx/>
              <a:latin typeface="EYInterstate" panose="02000503020000020004" pitchFamily="2" charset="0"/>
              <a:ea typeface="+mn-ea"/>
              <a:cs typeface="+mn-cs"/>
            </a:endParaRPr>
          </a:p>
        </p:txBody>
      </p:sp>
      <p:graphicFrame>
        <p:nvGraphicFramePr>
          <p:cNvPr id="51" name="Table 5">
            <a:extLst>
              <a:ext uri="{FF2B5EF4-FFF2-40B4-BE49-F238E27FC236}">
                <a16:creationId xmlns:a16="http://schemas.microsoft.com/office/drawing/2014/main" id="{EA8DD9DB-ECC8-47DB-B710-91F3A096EA76}"/>
              </a:ext>
            </a:extLst>
          </p:cNvPr>
          <p:cNvGraphicFramePr>
            <a:graphicFrameLocks noGrp="1"/>
          </p:cNvGraphicFramePr>
          <p:nvPr>
            <p:extLst>
              <p:ext uri="{D42A27DB-BD31-4B8C-83A1-F6EECF244321}">
                <p14:modId xmlns:p14="http://schemas.microsoft.com/office/powerpoint/2010/main" val="4242599971"/>
              </p:ext>
            </p:extLst>
          </p:nvPr>
        </p:nvGraphicFramePr>
        <p:xfrm>
          <a:off x="494800" y="2244221"/>
          <a:ext cx="10875444" cy="1310640"/>
        </p:xfrm>
        <a:graphic>
          <a:graphicData uri="http://schemas.openxmlformats.org/drawingml/2006/table">
            <a:tbl>
              <a:tblPr firstRow="1" bandRow="1">
                <a:tableStyleId>{5C22544A-7EE6-4342-B048-85BDC9FD1C3A}</a:tableStyleId>
              </a:tblPr>
              <a:tblGrid>
                <a:gridCol w="2773679">
                  <a:extLst>
                    <a:ext uri="{9D8B030D-6E8A-4147-A177-3AD203B41FA5}">
                      <a16:colId xmlns:a16="http://schemas.microsoft.com/office/drawing/2014/main" val="3034817061"/>
                    </a:ext>
                  </a:extLst>
                </a:gridCol>
                <a:gridCol w="2819400">
                  <a:extLst>
                    <a:ext uri="{9D8B030D-6E8A-4147-A177-3AD203B41FA5}">
                      <a16:colId xmlns:a16="http://schemas.microsoft.com/office/drawing/2014/main" val="3426888818"/>
                    </a:ext>
                  </a:extLst>
                </a:gridCol>
                <a:gridCol w="2790825">
                  <a:extLst>
                    <a:ext uri="{9D8B030D-6E8A-4147-A177-3AD203B41FA5}">
                      <a16:colId xmlns:a16="http://schemas.microsoft.com/office/drawing/2014/main" val="2388778457"/>
                    </a:ext>
                  </a:extLst>
                </a:gridCol>
                <a:gridCol w="2491540">
                  <a:extLst>
                    <a:ext uri="{9D8B030D-6E8A-4147-A177-3AD203B41FA5}">
                      <a16:colId xmlns:a16="http://schemas.microsoft.com/office/drawing/2014/main" val="23498146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0" b="0" dirty="0">
                          <a:solidFill>
                            <a:schemeClr val="tx2"/>
                          </a:solidFill>
                          <a:latin typeface="EYInterstate Light" panose="02000506000000020004" pitchFamily="2" charset="0"/>
                        </a:rPr>
                        <a:t> 1</a:t>
                      </a:r>
                      <a:endParaRPr lang="pl-PL" sz="8000" b="0" dirty="0"/>
                    </a:p>
                  </a:txBody>
                  <a:tcPr>
                    <a:lnL w="12700" cmpd="sng">
                      <a:noFill/>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0" b="0" dirty="0">
                          <a:solidFill>
                            <a:schemeClr val="tx2"/>
                          </a:solidFill>
                          <a:latin typeface="EYInterstate Light" panose="02000506000000020004" pitchFamily="2" charset="0"/>
                        </a:rPr>
                        <a:t> 2</a:t>
                      </a:r>
                      <a:endParaRPr lang="pl-PL" sz="8000" b="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0" b="0" dirty="0">
                          <a:solidFill>
                            <a:schemeClr val="tx2"/>
                          </a:solidFill>
                          <a:latin typeface="EYInterstate Light" panose="02000506000000020004" pitchFamily="2" charset="0"/>
                        </a:rPr>
                        <a:t> 3</a:t>
                      </a:r>
                      <a:endParaRPr lang="pl-PL" sz="8000" b="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0" b="0" dirty="0">
                          <a:solidFill>
                            <a:schemeClr val="tx2"/>
                          </a:solidFill>
                          <a:latin typeface="EYInterstate Light" panose="02000506000000020004" pitchFamily="2" charset="0"/>
                        </a:rPr>
                        <a:t> </a:t>
                      </a:r>
                      <a:endParaRPr lang="pl-PL" sz="8000" b="0" dirty="0"/>
                    </a:p>
                  </a:txBody>
                  <a:tcPr>
                    <a:lnL w="190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7686201"/>
                  </a:ext>
                </a:extLst>
              </a:tr>
            </a:tbl>
          </a:graphicData>
        </a:graphic>
      </p:graphicFrame>
      <p:sp>
        <p:nvSpPr>
          <p:cNvPr id="9" name="Slide Number Placeholder 2">
            <a:extLst>
              <a:ext uri="{FF2B5EF4-FFF2-40B4-BE49-F238E27FC236}">
                <a16:creationId xmlns:a16="http://schemas.microsoft.com/office/drawing/2014/main" id="{0FD6E867-C620-4F9A-8B32-C1F5D68C1A02}"/>
              </a:ext>
            </a:extLst>
          </p:cNvPr>
          <p:cNvSpPr>
            <a:spLocks noGrp="1"/>
          </p:cNvSpPr>
          <p:nvPr>
            <p:ph type="sldNum" sz="quarter" idx="12"/>
          </p:nvPr>
        </p:nvSpPr>
        <p:spPr>
          <a:xfrm>
            <a:off x="617221" y="6471244"/>
            <a:ext cx="663066" cy="180000"/>
          </a:xfrm>
        </p:spPr>
        <p:txBody>
          <a:bodyPr/>
          <a:lstStyle/>
          <a:p>
            <a:fld id="{F1BC30E3-FFE5-4B91-AA19-87A149EBB9EE}" type="slidenum">
              <a:rPr lang="en-US" smtClean="0"/>
              <a:pPr/>
              <a:t>2</a:t>
            </a:fld>
            <a:endParaRPr lang="en-US"/>
          </a:p>
        </p:txBody>
      </p:sp>
      <p:graphicFrame>
        <p:nvGraphicFramePr>
          <p:cNvPr id="17" name="Table 5">
            <a:extLst>
              <a:ext uri="{FF2B5EF4-FFF2-40B4-BE49-F238E27FC236}">
                <a16:creationId xmlns:a16="http://schemas.microsoft.com/office/drawing/2014/main" id="{380C4703-5D9D-4734-99F1-D4F82292C3DC}"/>
              </a:ext>
            </a:extLst>
          </p:cNvPr>
          <p:cNvGraphicFramePr>
            <a:graphicFrameLocks noGrp="1"/>
          </p:cNvGraphicFramePr>
          <p:nvPr>
            <p:extLst>
              <p:ext uri="{D42A27DB-BD31-4B8C-83A1-F6EECF244321}">
                <p14:modId xmlns:p14="http://schemas.microsoft.com/office/powerpoint/2010/main" val="1193905703"/>
              </p:ext>
            </p:extLst>
          </p:nvPr>
        </p:nvGraphicFramePr>
        <p:xfrm>
          <a:off x="765261" y="3479306"/>
          <a:ext cx="10875444" cy="518160"/>
        </p:xfrm>
        <a:graphic>
          <a:graphicData uri="http://schemas.openxmlformats.org/drawingml/2006/table">
            <a:tbl>
              <a:tblPr firstRow="1" bandRow="1">
                <a:tableStyleId>{5C22544A-7EE6-4342-B048-85BDC9FD1C3A}</a:tableStyleId>
              </a:tblPr>
              <a:tblGrid>
                <a:gridCol w="2773679">
                  <a:extLst>
                    <a:ext uri="{9D8B030D-6E8A-4147-A177-3AD203B41FA5}">
                      <a16:colId xmlns:a16="http://schemas.microsoft.com/office/drawing/2014/main" val="3034817061"/>
                    </a:ext>
                  </a:extLst>
                </a:gridCol>
                <a:gridCol w="2819400">
                  <a:extLst>
                    <a:ext uri="{9D8B030D-6E8A-4147-A177-3AD203B41FA5}">
                      <a16:colId xmlns:a16="http://schemas.microsoft.com/office/drawing/2014/main" val="3426888818"/>
                    </a:ext>
                  </a:extLst>
                </a:gridCol>
                <a:gridCol w="2790825">
                  <a:extLst>
                    <a:ext uri="{9D8B030D-6E8A-4147-A177-3AD203B41FA5}">
                      <a16:colId xmlns:a16="http://schemas.microsoft.com/office/drawing/2014/main" val="2388778457"/>
                    </a:ext>
                  </a:extLst>
                </a:gridCol>
                <a:gridCol w="2491540">
                  <a:extLst>
                    <a:ext uri="{9D8B030D-6E8A-4147-A177-3AD203B41FA5}">
                      <a16:colId xmlns:a16="http://schemas.microsoft.com/office/drawing/2014/main" val="23498146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Current situation of Polish insurance market</a:t>
                      </a:r>
                      <a:endParaRPr lang="en-US" sz="1400" noProof="0"/>
                    </a:p>
                  </a:txBody>
                  <a:tcPr>
                    <a:lnL w="12700" cmpd="sng">
                      <a:noFill/>
                    </a:lnL>
                    <a:lnR w="19050" cap="flat" cmpd="sng" algn="ctr">
                      <a:noFill/>
                      <a:prstDash val="solid"/>
                      <a:round/>
                      <a:headEnd type="none" w="med" len="med"/>
                      <a:tailEnd type="none" w="med" len="med"/>
                    </a:lnR>
                    <a:lnT w="381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a:solidFill>
                            <a:schemeClr val="bg1"/>
                          </a:solidFill>
                          <a:latin typeface="EYInterstate Light" panose="02000506000000020004" pitchFamily="2" charset="0"/>
                        </a:rPr>
                        <a:t>Challenges with IFRS 17 implementation</a:t>
                      </a:r>
                      <a:endParaRPr lang="en-US" sz="1400" noProof="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EYInterstate Light" panose="02000506000000020004" pitchFamily="2" charset="0"/>
                        </a:rPr>
                        <a:t>Challenges with Solvency II implementation</a:t>
                      </a:r>
                      <a:endParaRPr lang="en-US" sz="1400" noProof="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noProof="0" dirty="0">
                        <a:solidFill>
                          <a:schemeClr val="bg1"/>
                        </a:solidFill>
                      </a:endParaRPr>
                    </a:p>
                  </a:txBody>
                  <a:tcPr>
                    <a:lnL w="19050" cap="flat" cmpd="sng" algn="ctr">
                      <a:noFill/>
                      <a:prstDash val="solid"/>
                      <a:round/>
                      <a:headEnd type="none" w="med" len="med"/>
                      <a:tailEnd type="none" w="med" len="med"/>
                    </a:lnL>
                    <a:lnR w="12700" cmpd="sng">
                      <a:noFill/>
                    </a:lnR>
                    <a:lnT w="381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1510705"/>
                  </a:ext>
                </a:extLst>
              </a:tr>
            </a:tbl>
          </a:graphicData>
        </a:graphic>
      </p:graphicFrame>
    </p:spTree>
    <p:extLst>
      <p:ext uri="{BB962C8B-B14F-4D97-AF65-F5344CB8AC3E}">
        <p14:creationId xmlns:p14="http://schemas.microsoft.com/office/powerpoint/2010/main" val="84914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FD6E867-C620-4F9A-8B32-C1F5D68C1A02}"/>
              </a:ext>
            </a:extLst>
          </p:cNvPr>
          <p:cNvSpPr>
            <a:spLocks noGrp="1"/>
          </p:cNvSpPr>
          <p:nvPr>
            <p:ph type="sldNum" sz="quarter" idx="12"/>
          </p:nvPr>
        </p:nvSpPr>
        <p:spPr>
          <a:xfrm>
            <a:off x="617221" y="6471244"/>
            <a:ext cx="663066" cy="180000"/>
          </a:xfrm>
        </p:spPr>
        <p:txBody>
          <a:bodyPr/>
          <a:lstStyle/>
          <a:p>
            <a:fld id="{F1BC30E3-FFE5-4B91-AA19-87A149EBB9EE}" type="slidenum">
              <a:rPr lang="en-US" smtClean="0"/>
              <a:pPr/>
              <a:t>3</a:t>
            </a:fld>
            <a:endParaRPr lang="en-US" dirty="0"/>
          </a:p>
        </p:txBody>
      </p:sp>
      <p:sp>
        <p:nvSpPr>
          <p:cNvPr id="25" name="Title 3">
            <a:extLst>
              <a:ext uri="{FF2B5EF4-FFF2-40B4-BE49-F238E27FC236}">
                <a16:creationId xmlns:a16="http://schemas.microsoft.com/office/drawing/2014/main" id="{A6CBA2F4-9D04-429E-9984-6B3CDD137301}"/>
              </a:ext>
            </a:extLst>
          </p:cNvPr>
          <p:cNvSpPr txBox="1">
            <a:spLocks/>
          </p:cNvSpPr>
          <p:nvPr/>
        </p:nvSpPr>
        <p:spPr>
          <a:xfrm>
            <a:off x="612775" y="393699"/>
            <a:ext cx="1097280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r>
              <a:rPr lang="en-US" sz="2800" dirty="0">
                <a:ea typeface="+mn-ea"/>
                <a:cs typeface="+mn-cs"/>
              </a:rPr>
              <a:t>Current challenges on Polish insurance market</a:t>
            </a:r>
            <a:endParaRPr kumimoji="0" lang="en-US" sz="28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endParaRPr>
          </a:p>
          <a:p>
            <a:br>
              <a:rPr lang="en-US" sz="3200" noProof="0" dirty="0"/>
            </a:br>
            <a:endParaRPr lang="en-US" sz="3200" dirty="0">
              <a:solidFill>
                <a:schemeClr val="bg2"/>
              </a:solidFill>
            </a:endParaRPr>
          </a:p>
        </p:txBody>
      </p:sp>
      <p:sp>
        <p:nvSpPr>
          <p:cNvPr id="6" name="Freeform: Shape 5">
            <a:extLst>
              <a:ext uri="{FF2B5EF4-FFF2-40B4-BE49-F238E27FC236}">
                <a16:creationId xmlns:a16="http://schemas.microsoft.com/office/drawing/2014/main" id="{BF591DDA-5CFA-4527-8D80-1B8E5B7F0D4A}"/>
              </a:ext>
            </a:extLst>
          </p:cNvPr>
          <p:cNvSpPr/>
          <p:nvPr/>
        </p:nvSpPr>
        <p:spPr>
          <a:xfrm>
            <a:off x="3554661"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dirty="0">
                <a:solidFill>
                  <a:srgbClr val="FFE600"/>
                </a:solidFill>
                <a:latin typeface="EYInterstate Light"/>
              </a:rPr>
              <a:t>Review of Solvency II directive</a:t>
            </a:r>
          </a:p>
          <a:p>
            <a:pPr algn="ctr" defTabSz="913943">
              <a:lnSpc>
                <a:spcPct val="85000"/>
              </a:lnSpc>
              <a:spcAft>
                <a:spcPts val="600"/>
              </a:spcAft>
              <a:buClr>
                <a:srgbClr val="FFE600"/>
              </a:buClr>
              <a:buSzPct val="70000"/>
              <a:defRPr/>
            </a:pPr>
            <a:r>
              <a:rPr lang="en-US" sz="1299" dirty="0">
                <a:solidFill>
                  <a:schemeClr val="bg1">
                    <a:lumMod val="95000"/>
                  </a:schemeClr>
                </a:solidFill>
                <a:latin typeface="EYInterstate Light"/>
              </a:rPr>
              <a:t>Changes impacting: Reserves, Own Funds, SCR, MCR, reporting and disclosures, proportionality principle, group supervision, Fit</a:t>
            </a:r>
            <a:r>
              <a:rPr lang="pl-PL" sz="1299" dirty="0">
                <a:solidFill>
                  <a:schemeClr val="bg1">
                    <a:lumMod val="95000"/>
                  </a:schemeClr>
                </a:solidFill>
                <a:latin typeface="EYInterstate Light"/>
              </a:rPr>
              <a:t> </a:t>
            </a:r>
            <a:r>
              <a:rPr lang="en-US" sz="1299" dirty="0">
                <a:solidFill>
                  <a:schemeClr val="bg1">
                    <a:lumMod val="95000"/>
                  </a:schemeClr>
                </a:solidFill>
                <a:latin typeface="EYInterstate Light"/>
              </a:rPr>
              <a:t>&amp;</a:t>
            </a:r>
            <a:r>
              <a:rPr lang="pl-PL" sz="1299" dirty="0">
                <a:solidFill>
                  <a:schemeClr val="bg1">
                    <a:lumMod val="95000"/>
                  </a:schemeClr>
                </a:solidFill>
                <a:latin typeface="EYInterstate Light"/>
              </a:rPr>
              <a:t> </a:t>
            </a:r>
            <a:r>
              <a:rPr lang="en-US" sz="1299" dirty="0">
                <a:solidFill>
                  <a:schemeClr val="bg1">
                    <a:lumMod val="95000"/>
                  </a:schemeClr>
                </a:solidFill>
                <a:latin typeface="EYInterstate Light"/>
              </a:rPr>
              <a:t>Proper requirements</a:t>
            </a:r>
            <a:endParaRPr lang="en-US" sz="1299" b="1" dirty="0">
              <a:solidFill>
                <a:schemeClr val="bg1">
                  <a:lumMod val="95000"/>
                </a:schemeClr>
              </a:solidFill>
              <a:latin typeface="EYInterstate Light"/>
            </a:endParaRPr>
          </a:p>
        </p:txBody>
      </p:sp>
      <p:sp>
        <p:nvSpPr>
          <p:cNvPr id="7" name="Freeform: Shape 6">
            <a:extLst>
              <a:ext uri="{FF2B5EF4-FFF2-40B4-BE49-F238E27FC236}">
                <a16:creationId xmlns:a16="http://schemas.microsoft.com/office/drawing/2014/main" id="{5848B2CB-9EB1-415E-9ADB-4F37BD4DAF46}"/>
              </a:ext>
            </a:extLst>
          </p:cNvPr>
          <p:cNvSpPr/>
          <p:nvPr/>
        </p:nvSpPr>
        <p:spPr>
          <a:xfrm>
            <a:off x="839348"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dirty="0">
                <a:solidFill>
                  <a:srgbClr val="FFE600"/>
                </a:solidFill>
                <a:latin typeface="EYInterstate Light"/>
              </a:rPr>
              <a:t>IFRS 17 implementation</a:t>
            </a:r>
          </a:p>
          <a:p>
            <a:pPr algn="ctr" defTabSz="913943">
              <a:lnSpc>
                <a:spcPct val="85000"/>
              </a:lnSpc>
              <a:spcAft>
                <a:spcPts val="600"/>
              </a:spcAft>
              <a:buClr>
                <a:srgbClr val="FFE600"/>
              </a:buClr>
              <a:buSzPct val="70000"/>
              <a:defRPr/>
            </a:pPr>
            <a:r>
              <a:rPr lang="en-US" sz="1299" dirty="0">
                <a:solidFill>
                  <a:schemeClr val="bg1">
                    <a:lumMod val="95000"/>
                  </a:schemeClr>
                </a:solidFill>
                <a:latin typeface="EYInterstate Light"/>
              </a:rPr>
              <a:t>New Standard went live on 1 January 2023. First interim financial statements under IFRS 17 have already been published</a:t>
            </a:r>
          </a:p>
        </p:txBody>
      </p:sp>
      <p:sp>
        <p:nvSpPr>
          <p:cNvPr id="8" name="Freeform: Shape 7">
            <a:extLst>
              <a:ext uri="{FF2B5EF4-FFF2-40B4-BE49-F238E27FC236}">
                <a16:creationId xmlns:a16="http://schemas.microsoft.com/office/drawing/2014/main" id="{FA1A951A-168D-43A8-8462-D17B9A15C4F7}"/>
              </a:ext>
            </a:extLst>
          </p:cNvPr>
          <p:cNvSpPr/>
          <p:nvPr/>
        </p:nvSpPr>
        <p:spPr>
          <a:xfrm>
            <a:off x="2191803"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Sustainable growth</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Integration of ESG aspects, e.g. in risk management, ORSA, invetsments, underwriting, disclosures, policy distribution</a:t>
            </a:r>
            <a:endParaRPr lang="en-US" sz="1299" dirty="0">
              <a:solidFill>
                <a:schemeClr val="bg1">
                  <a:lumMod val="95000"/>
                </a:schemeClr>
              </a:solidFill>
              <a:latin typeface="EYInterstate Light"/>
            </a:endParaRPr>
          </a:p>
        </p:txBody>
      </p:sp>
      <p:sp>
        <p:nvSpPr>
          <p:cNvPr id="10" name="Freeform: Shape 9">
            <a:extLst>
              <a:ext uri="{FF2B5EF4-FFF2-40B4-BE49-F238E27FC236}">
                <a16:creationId xmlns:a16="http://schemas.microsoft.com/office/drawing/2014/main" id="{DAAE56E4-5FE4-46A9-A4BD-923A63AD5C2B}"/>
              </a:ext>
            </a:extLst>
          </p:cNvPr>
          <p:cNvSpPr/>
          <p:nvPr/>
        </p:nvSpPr>
        <p:spPr>
          <a:xfrm>
            <a:off x="4907117"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Digitalisation</a:t>
            </a:r>
          </a:p>
          <a:p>
            <a:pPr algn="ctr" defTabSz="913943">
              <a:lnSpc>
                <a:spcPct val="85000"/>
              </a:lnSpc>
              <a:spcAft>
                <a:spcPts val="600"/>
              </a:spcAft>
              <a:buClr>
                <a:srgbClr val="FFE600"/>
              </a:buClr>
              <a:buSzPct val="70000"/>
              <a:defRPr/>
            </a:pPr>
            <a:r>
              <a:rPr lang="en-US" sz="1600" b="1">
                <a:solidFill>
                  <a:srgbClr val="FFE600"/>
                </a:solidFill>
                <a:latin typeface="EYInterstate Light"/>
              </a:rPr>
              <a:t>Cybersecurity</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New regulations (DORA, CRA) and review of existing recommendations/guidelines on IT and securoty of information processed in cloud</a:t>
            </a:r>
            <a:endParaRPr lang="en-US" sz="1299" dirty="0">
              <a:solidFill>
                <a:schemeClr val="bg1">
                  <a:lumMod val="95000"/>
                </a:schemeClr>
              </a:solidFill>
              <a:latin typeface="EYInterstate Light"/>
            </a:endParaRPr>
          </a:p>
        </p:txBody>
      </p:sp>
      <p:sp>
        <p:nvSpPr>
          <p:cNvPr id="11" name="Freeform: Shape 10">
            <a:extLst>
              <a:ext uri="{FF2B5EF4-FFF2-40B4-BE49-F238E27FC236}">
                <a16:creationId xmlns:a16="http://schemas.microsoft.com/office/drawing/2014/main" id="{9EE7A7B4-22EE-483C-A46E-BB195FE6A367}"/>
              </a:ext>
            </a:extLst>
          </p:cNvPr>
          <p:cNvSpPr/>
          <p:nvPr/>
        </p:nvSpPr>
        <p:spPr>
          <a:xfrm>
            <a:off x="6264772"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dirty="0">
                <a:solidFill>
                  <a:srgbClr val="FFE600"/>
                </a:solidFill>
                <a:latin typeface="EYInterstate Light"/>
              </a:rPr>
              <a:t>Recommendation U</a:t>
            </a:r>
          </a:p>
          <a:p>
            <a:pPr algn="ctr" defTabSz="913943">
              <a:lnSpc>
                <a:spcPct val="85000"/>
              </a:lnSpc>
              <a:spcAft>
                <a:spcPts val="600"/>
              </a:spcAft>
              <a:buClr>
                <a:srgbClr val="FFE600"/>
              </a:buClr>
              <a:buSzPct val="70000"/>
              <a:defRPr/>
            </a:pPr>
            <a:r>
              <a:rPr lang="en-US" sz="1299" dirty="0">
                <a:solidFill>
                  <a:schemeClr val="bg1">
                    <a:lumMod val="95000"/>
                  </a:schemeClr>
                </a:solidFill>
                <a:latin typeface="EYInterstate Light"/>
              </a:rPr>
              <a:t>New regulations impacting sales of insurance policies via bancassurance channel</a:t>
            </a:r>
          </a:p>
        </p:txBody>
      </p:sp>
      <p:sp>
        <p:nvSpPr>
          <p:cNvPr id="13" name="Freeform: Shape 12">
            <a:extLst>
              <a:ext uri="{FF2B5EF4-FFF2-40B4-BE49-F238E27FC236}">
                <a16:creationId xmlns:a16="http://schemas.microsoft.com/office/drawing/2014/main" id="{7362D141-D981-4B36-A84E-E78DA3F946B3}"/>
              </a:ext>
            </a:extLst>
          </p:cNvPr>
          <p:cNvSpPr/>
          <p:nvPr/>
        </p:nvSpPr>
        <p:spPr>
          <a:xfrm>
            <a:off x="7615751"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Economic environment</a:t>
            </a:r>
            <a:endParaRPr lang="en-US" sz="1600" b="1" dirty="0">
              <a:solidFill>
                <a:srgbClr val="FFE600"/>
              </a:solidFill>
              <a:latin typeface="EYInterstate Light"/>
            </a:endParaRP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High inflation leads to increase of expenses and squeezes insurance margins. High interest rates impact SCR and ALM</a:t>
            </a:r>
            <a:endParaRPr lang="en-US" sz="1299" dirty="0">
              <a:solidFill>
                <a:schemeClr val="bg1">
                  <a:lumMod val="95000"/>
                </a:schemeClr>
              </a:solidFill>
              <a:latin typeface="EYInterstate Light"/>
            </a:endParaRPr>
          </a:p>
        </p:txBody>
      </p:sp>
      <p:sp>
        <p:nvSpPr>
          <p:cNvPr id="14" name="Freeform: Shape 13">
            <a:extLst>
              <a:ext uri="{FF2B5EF4-FFF2-40B4-BE49-F238E27FC236}">
                <a16:creationId xmlns:a16="http://schemas.microsoft.com/office/drawing/2014/main" id="{D9EF86D7-4D10-4A1E-A6DF-C19C9F032439}"/>
              </a:ext>
            </a:extLst>
          </p:cNvPr>
          <p:cNvSpPr/>
          <p:nvPr/>
        </p:nvSpPr>
        <p:spPr>
          <a:xfrm>
            <a:off x="8973406"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dirty="0">
                <a:solidFill>
                  <a:srgbClr val="FFE600"/>
                </a:solidFill>
                <a:latin typeface="EYInterstate Light"/>
              </a:rPr>
              <a:t>Other regulations</a:t>
            </a:r>
          </a:p>
          <a:p>
            <a:pPr algn="ctr" defTabSz="913943">
              <a:lnSpc>
                <a:spcPct val="85000"/>
              </a:lnSpc>
              <a:spcAft>
                <a:spcPts val="600"/>
              </a:spcAft>
              <a:buClr>
                <a:srgbClr val="FFE600"/>
              </a:buClr>
              <a:buSzPct val="70000"/>
              <a:defRPr/>
            </a:pPr>
            <a:r>
              <a:rPr lang="en-US" sz="1299" dirty="0">
                <a:solidFill>
                  <a:schemeClr val="bg1">
                    <a:lumMod val="95000"/>
                  </a:schemeClr>
                </a:solidFill>
                <a:latin typeface="EYInterstate Light"/>
              </a:rPr>
              <a:t>Recommendation from Polish Financial Supervision Authority on claim liquidation</a:t>
            </a:r>
            <a:endParaRPr lang="en-US" sz="1299" b="1" dirty="0">
              <a:solidFill>
                <a:schemeClr val="bg1">
                  <a:lumMod val="95000"/>
                </a:schemeClr>
              </a:solidFill>
              <a:latin typeface="EYInterstate Light"/>
            </a:endParaRPr>
          </a:p>
        </p:txBody>
      </p:sp>
    </p:spTree>
    <p:extLst>
      <p:ext uri="{BB962C8B-B14F-4D97-AF65-F5344CB8AC3E}">
        <p14:creationId xmlns:p14="http://schemas.microsoft.com/office/powerpoint/2010/main" val="204063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FD6E867-C620-4F9A-8B32-C1F5D68C1A02}"/>
              </a:ext>
            </a:extLst>
          </p:cNvPr>
          <p:cNvSpPr>
            <a:spLocks noGrp="1"/>
          </p:cNvSpPr>
          <p:nvPr>
            <p:ph type="sldNum" sz="quarter" idx="12"/>
          </p:nvPr>
        </p:nvSpPr>
        <p:spPr>
          <a:xfrm>
            <a:off x="617221" y="6471244"/>
            <a:ext cx="663066" cy="180000"/>
          </a:xfrm>
        </p:spPr>
        <p:txBody>
          <a:bodyPr/>
          <a:lstStyle/>
          <a:p>
            <a:fld id="{F1BC30E3-FFE5-4B91-AA19-87A149EBB9EE}" type="slidenum">
              <a:rPr lang="en-US" smtClean="0"/>
              <a:pPr/>
              <a:t>4</a:t>
            </a:fld>
            <a:endParaRPr lang="en-US" dirty="0"/>
          </a:p>
        </p:txBody>
      </p:sp>
      <p:sp>
        <p:nvSpPr>
          <p:cNvPr id="25" name="Title 3">
            <a:extLst>
              <a:ext uri="{FF2B5EF4-FFF2-40B4-BE49-F238E27FC236}">
                <a16:creationId xmlns:a16="http://schemas.microsoft.com/office/drawing/2014/main" id="{A6CBA2F4-9D04-429E-9984-6B3CDD137301}"/>
              </a:ext>
            </a:extLst>
          </p:cNvPr>
          <p:cNvSpPr txBox="1">
            <a:spLocks/>
          </p:cNvSpPr>
          <p:nvPr/>
        </p:nvSpPr>
        <p:spPr>
          <a:xfrm>
            <a:off x="612775" y="393699"/>
            <a:ext cx="1097280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r>
              <a:rPr lang="en-US" sz="2800">
                <a:ea typeface="+mn-ea"/>
                <a:cs typeface="+mn-cs"/>
              </a:rPr>
              <a:t>Challenges with IFRS 17 implementation (1/2)</a:t>
            </a:r>
            <a:endParaRPr kumimoji="0" lang="en-US" sz="28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endParaRPr>
          </a:p>
          <a:p>
            <a:br>
              <a:rPr lang="en-US" sz="3200" noProof="0" dirty="0"/>
            </a:br>
            <a:endParaRPr lang="en-US" sz="3200" dirty="0">
              <a:solidFill>
                <a:schemeClr val="bg2"/>
              </a:solidFill>
            </a:endParaRPr>
          </a:p>
        </p:txBody>
      </p:sp>
      <p:sp>
        <p:nvSpPr>
          <p:cNvPr id="6" name="Freeform: Shape 5">
            <a:extLst>
              <a:ext uri="{FF2B5EF4-FFF2-40B4-BE49-F238E27FC236}">
                <a16:creationId xmlns:a16="http://schemas.microsoft.com/office/drawing/2014/main" id="{BF591DDA-5CFA-4527-8D80-1B8E5B7F0D4A}"/>
              </a:ext>
            </a:extLst>
          </p:cNvPr>
          <p:cNvSpPr/>
          <p:nvPr/>
        </p:nvSpPr>
        <p:spPr>
          <a:xfrm>
            <a:off x="3554661"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Lack of resources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Companies struggled with managing IFRS 17 implementation process in paralel to regular business tasks. Hiring external consultants was key to success.</a:t>
            </a:r>
            <a:endParaRPr lang="en-US" sz="1299" dirty="0">
              <a:solidFill>
                <a:schemeClr val="bg1">
                  <a:lumMod val="95000"/>
                </a:schemeClr>
              </a:solidFill>
              <a:latin typeface="EYInterstate Light"/>
            </a:endParaRPr>
          </a:p>
        </p:txBody>
      </p:sp>
      <p:sp>
        <p:nvSpPr>
          <p:cNvPr id="7" name="Freeform: Shape 6">
            <a:extLst>
              <a:ext uri="{FF2B5EF4-FFF2-40B4-BE49-F238E27FC236}">
                <a16:creationId xmlns:a16="http://schemas.microsoft.com/office/drawing/2014/main" id="{5848B2CB-9EB1-415E-9ADB-4F37BD4DAF46}"/>
              </a:ext>
            </a:extLst>
          </p:cNvPr>
          <p:cNvSpPr/>
          <p:nvPr/>
        </p:nvSpPr>
        <p:spPr>
          <a:xfrm>
            <a:off x="839348"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Demanding timeline</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The Standard was punlished in May 2017 and further amended in June 2020, while the go-live date was set to 1 January 2023</a:t>
            </a:r>
            <a:endParaRPr lang="en-US" sz="1299" dirty="0">
              <a:solidFill>
                <a:schemeClr val="bg1">
                  <a:lumMod val="95000"/>
                </a:schemeClr>
              </a:solidFill>
              <a:latin typeface="EYInterstate Light"/>
            </a:endParaRPr>
          </a:p>
        </p:txBody>
      </p:sp>
      <p:sp>
        <p:nvSpPr>
          <p:cNvPr id="8" name="Freeform: Shape 7">
            <a:extLst>
              <a:ext uri="{FF2B5EF4-FFF2-40B4-BE49-F238E27FC236}">
                <a16:creationId xmlns:a16="http://schemas.microsoft.com/office/drawing/2014/main" id="{FA1A951A-168D-43A8-8462-D17B9A15C4F7}"/>
              </a:ext>
            </a:extLst>
          </p:cNvPr>
          <p:cNvSpPr/>
          <p:nvPr/>
        </p:nvSpPr>
        <p:spPr>
          <a:xfrm>
            <a:off x="2191803"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Dependance on IT solutions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IFRS 17 implementation requies a dedicated IT solutions, whcih can be developed in-house or purchased on the market</a:t>
            </a:r>
            <a:endParaRPr lang="en-US" sz="1299" b="1" dirty="0">
              <a:solidFill>
                <a:schemeClr val="bg1">
                  <a:lumMod val="95000"/>
                </a:schemeClr>
              </a:solidFill>
              <a:latin typeface="EYInterstate Light"/>
            </a:endParaRPr>
          </a:p>
        </p:txBody>
      </p:sp>
      <p:sp>
        <p:nvSpPr>
          <p:cNvPr id="10" name="Freeform: Shape 9">
            <a:extLst>
              <a:ext uri="{FF2B5EF4-FFF2-40B4-BE49-F238E27FC236}">
                <a16:creationId xmlns:a16="http://schemas.microsoft.com/office/drawing/2014/main" id="{DAAE56E4-5FE4-46A9-A4BD-923A63AD5C2B}"/>
              </a:ext>
            </a:extLst>
          </p:cNvPr>
          <p:cNvSpPr/>
          <p:nvPr/>
        </p:nvSpPr>
        <p:spPr>
          <a:xfrm>
            <a:off x="4907117"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Cooperation between departments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IFRS 17 implementation requires much closer cooperation between actuarial, accounting, controlling, IT departments</a:t>
            </a:r>
            <a:endParaRPr lang="en-US" sz="1299" dirty="0">
              <a:solidFill>
                <a:schemeClr val="bg1">
                  <a:lumMod val="95000"/>
                </a:schemeClr>
              </a:solidFill>
              <a:latin typeface="EYInterstate Light"/>
            </a:endParaRPr>
          </a:p>
        </p:txBody>
      </p:sp>
      <p:sp>
        <p:nvSpPr>
          <p:cNvPr id="11" name="Freeform: Shape 10">
            <a:extLst>
              <a:ext uri="{FF2B5EF4-FFF2-40B4-BE49-F238E27FC236}">
                <a16:creationId xmlns:a16="http://schemas.microsoft.com/office/drawing/2014/main" id="{9EE7A7B4-22EE-483C-A46E-BB195FE6A367}"/>
              </a:ext>
            </a:extLst>
          </p:cNvPr>
          <p:cNvSpPr/>
          <p:nvPr/>
        </p:nvSpPr>
        <p:spPr>
          <a:xfrm>
            <a:off x="6264772"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Tight reporting deadlines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Finishing all calculations necessary for IFRS 17 reporting within the reporting timeline is much more challenging than in case of current IFRS 4 reporting</a:t>
            </a:r>
            <a:endParaRPr lang="en-US" sz="1299" dirty="0">
              <a:solidFill>
                <a:schemeClr val="bg1">
                  <a:lumMod val="95000"/>
                </a:schemeClr>
              </a:solidFill>
              <a:latin typeface="EYInterstate Light"/>
            </a:endParaRPr>
          </a:p>
        </p:txBody>
      </p:sp>
      <p:sp>
        <p:nvSpPr>
          <p:cNvPr id="13" name="Freeform: Shape 12">
            <a:extLst>
              <a:ext uri="{FF2B5EF4-FFF2-40B4-BE49-F238E27FC236}">
                <a16:creationId xmlns:a16="http://schemas.microsoft.com/office/drawing/2014/main" id="{7362D141-D981-4B36-A84E-E78DA3F946B3}"/>
              </a:ext>
            </a:extLst>
          </p:cNvPr>
          <p:cNvSpPr/>
          <p:nvPr/>
        </p:nvSpPr>
        <p:spPr>
          <a:xfrm>
            <a:off x="7615751"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Increased disclosure requirements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IFRS 17 disclosures cover quantitative information, judgemnts and risk assesmsent. They are much more complex than under IFRS 4</a:t>
            </a:r>
            <a:endParaRPr lang="en-US" sz="1299" dirty="0">
              <a:solidFill>
                <a:schemeClr val="bg1">
                  <a:lumMod val="95000"/>
                </a:schemeClr>
              </a:solidFill>
              <a:latin typeface="EYInterstate Light"/>
            </a:endParaRPr>
          </a:p>
        </p:txBody>
      </p:sp>
      <p:sp>
        <p:nvSpPr>
          <p:cNvPr id="14" name="Freeform: Shape 13">
            <a:extLst>
              <a:ext uri="{FF2B5EF4-FFF2-40B4-BE49-F238E27FC236}">
                <a16:creationId xmlns:a16="http://schemas.microsoft.com/office/drawing/2014/main" id="{D9EF86D7-4D10-4A1E-A6DF-C19C9F032439}"/>
              </a:ext>
            </a:extLst>
          </p:cNvPr>
          <p:cNvSpPr/>
          <p:nvPr/>
        </p:nvSpPr>
        <p:spPr>
          <a:xfrm>
            <a:off x="8973406"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Parallel reporting</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Polish GAAP remains the local standard in Poland, forcing compnies to prepare two sets of financial statements: under Polish GAAP and IFRS, which are no longer aligned with each other</a:t>
            </a:r>
            <a:endParaRPr lang="en-US" sz="1299" b="1" dirty="0">
              <a:solidFill>
                <a:schemeClr val="bg1">
                  <a:lumMod val="95000"/>
                </a:schemeClr>
              </a:solidFill>
              <a:latin typeface="EYInterstate Light"/>
            </a:endParaRPr>
          </a:p>
        </p:txBody>
      </p:sp>
    </p:spTree>
    <p:extLst>
      <p:ext uri="{BB962C8B-B14F-4D97-AF65-F5344CB8AC3E}">
        <p14:creationId xmlns:p14="http://schemas.microsoft.com/office/powerpoint/2010/main" val="243767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FD6E867-C620-4F9A-8B32-C1F5D68C1A02}"/>
              </a:ext>
            </a:extLst>
          </p:cNvPr>
          <p:cNvSpPr>
            <a:spLocks noGrp="1"/>
          </p:cNvSpPr>
          <p:nvPr>
            <p:ph type="sldNum" sz="quarter" idx="12"/>
          </p:nvPr>
        </p:nvSpPr>
        <p:spPr>
          <a:xfrm>
            <a:off x="617221" y="6471244"/>
            <a:ext cx="663066" cy="180000"/>
          </a:xfrm>
        </p:spPr>
        <p:txBody>
          <a:bodyPr/>
          <a:lstStyle/>
          <a:p>
            <a:fld id="{F1BC30E3-FFE5-4B91-AA19-87A149EBB9EE}" type="slidenum">
              <a:rPr lang="en-US" smtClean="0"/>
              <a:pPr/>
              <a:t>5</a:t>
            </a:fld>
            <a:endParaRPr lang="en-US" dirty="0"/>
          </a:p>
        </p:txBody>
      </p:sp>
      <p:sp>
        <p:nvSpPr>
          <p:cNvPr id="25" name="Title 3">
            <a:extLst>
              <a:ext uri="{FF2B5EF4-FFF2-40B4-BE49-F238E27FC236}">
                <a16:creationId xmlns:a16="http://schemas.microsoft.com/office/drawing/2014/main" id="{A6CBA2F4-9D04-429E-9984-6B3CDD137301}"/>
              </a:ext>
            </a:extLst>
          </p:cNvPr>
          <p:cNvSpPr txBox="1">
            <a:spLocks/>
          </p:cNvSpPr>
          <p:nvPr/>
        </p:nvSpPr>
        <p:spPr>
          <a:xfrm>
            <a:off x="612775" y="393699"/>
            <a:ext cx="1097280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r>
              <a:rPr lang="en-US" sz="2800">
                <a:ea typeface="+mn-ea"/>
                <a:cs typeface="+mn-cs"/>
              </a:rPr>
              <a:t>Challenges with IFRS 17 implementation (2/2)</a:t>
            </a:r>
            <a:endParaRPr kumimoji="0" lang="en-US" sz="28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endParaRPr>
          </a:p>
          <a:p>
            <a:br>
              <a:rPr lang="en-US" sz="3200" noProof="0" dirty="0"/>
            </a:br>
            <a:endParaRPr lang="en-US" sz="3200" dirty="0">
              <a:solidFill>
                <a:schemeClr val="bg2"/>
              </a:solidFill>
            </a:endParaRPr>
          </a:p>
        </p:txBody>
      </p:sp>
      <p:sp>
        <p:nvSpPr>
          <p:cNvPr id="6" name="Freeform: Shape 5">
            <a:extLst>
              <a:ext uri="{FF2B5EF4-FFF2-40B4-BE49-F238E27FC236}">
                <a16:creationId xmlns:a16="http://schemas.microsoft.com/office/drawing/2014/main" id="{BF591DDA-5CFA-4527-8D80-1B8E5B7F0D4A}"/>
              </a:ext>
            </a:extLst>
          </p:cNvPr>
          <p:cNvSpPr/>
          <p:nvPr/>
        </p:nvSpPr>
        <p:spPr>
          <a:xfrm>
            <a:off x="3554661"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Lack of precision</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In many areas the Standard is not precise, requiring that the entities develop the methodology on their own</a:t>
            </a:r>
            <a:endParaRPr lang="en-US" sz="1299" dirty="0">
              <a:solidFill>
                <a:schemeClr val="bg1">
                  <a:lumMod val="95000"/>
                </a:schemeClr>
              </a:solidFill>
              <a:latin typeface="EYInterstate Light"/>
            </a:endParaRPr>
          </a:p>
        </p:txBody>
      </p:sp>
      <p:sp>
        <p:nvSpPr>
          <p:cNvPr id="7" name="Freeform: Shape 6">
            <a:extLst>
              <a:ext uri="{FF2B5EF4-FFF2-40B4-BE49-F238E27FC236}">
                <a16:creationId xmlns:a16="http://schemas.microsoft.com/office/drawing/2014/main" id="{5848B2CB-9EB1-415E-9ADB-4F37BD4DAF46}"/>
              </a:ext>
            </a:extLst>
          </p:cNvPr>
          <p:cNvSpPr/>
          <p:nvPr/>
        </p:nvSpPr>
        <p:spPr>
          <a:xfrm>
            <a:off x="839348"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Complex methodology</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The Standard requires complex calculationson the actuarial side. Elements such as NDIC, Loss Recobery Component add to the overall complexity</a:t>
            </a:r>
            <a:endParaRPr lang="en-US" sz="1299" dirty="0">
              <a:solidFill>
                <a:schemeClr val="bg1">
                  <a:lumMod val="95000"/>
                </a:schemeClr>
              </a:solidFill>
              <a:latin typeface="EYInterstate Light"/>
            </a:endParaRPr>
          </a:p>
        </p:txBody>
      </p:sp>
      <p:sp>
        <p:nvSpPr>
          <p:cNvPr id="8" name="Freeform: Shape 7">
            <a:extLst>
              <a:ext uri="{FF2B5EF4-FFF2-40B4-BE49-F238E27FC236}">
                <a16:creationId xmlns:a16="http://schemas.microsoft.com/office/drawing/2014/main" id="{FA1A951A-168D-43A8-8462-D17B9A15C4F7}"/>
              </a:ext>
            </a:extLst>
          </p:cNvPr>
          <p:cNvSpPr/>
          <p:nvPr/>
        </p:nvSpPr>
        <p:spPr>
          <a:xfrm>
            <a:off x="2191803"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Understanding of results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IFRS 17 results might not be easy to understand by the managament and investors compared to old IFRS 4 numbers</a:t>
            </a:r>
            <a:endParaRPr lang="en-US" sz="1299" b="1" dirty="0">
              <a:solidFill>
                <a:schemeClr val="bg1">
                  <a:lumMod val="95000"/>
                </a:schemeClr>
              </a:solidFill>
              <a:latin typeface="EYInterstate Light"/>
            </a:endParaRPr>
          </a:p>
        </p:txBody>
      </p:sp>
      <p:sp>
        <p:nvSpPr>
          <p:cNvPr id="10" name="Freeform: Shape 9">
            <a:extLst>
              <a:ext uri="{FF2B5EF4-FFF2-40B4-BE49-F238E27FC236}">
                <a16:creationId xmlns:a16="http://schemas.microsoft.com/office/drawing/2014/main" id="{DAAE56E4-5FE4-46A9-A4BD-923A63AD5C2B}"/>
              </a:ext>
            </a:extLst>
          </p:cNvPr>
          <p:cNvSpPr/>
          <p:nvPr/>
        </p:nvSpPr>
        <p:spPr>
          <a:xfrm>
            <a:off x="4907117"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Impact on equity</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In some companies significant prudence margins in reserves needed to be released. This led to huge mismatch between the equity under IFRS and Polish GAAP</a:t>
            </a:r>
            <a:endParaRPr lang="en-US" sz="1299" dirty="0">
              <a:solidFill>
                <a:schemeClr val="bg1">
                  <a:lumMod val="95000"/>
                </a:schemeClr>
              </a:solidFill>
              <a:latin typeface="EYInterstate Light"/>
            </a:endParaRPr>
          </a:p>
        </p:txBody>
      </p:sp>
      <p:sp>
        <p:nvSpPr>
          <p:cNvPr id="11" name="Freeform: Shape 10">
            <a:extLst>
              <a:ext uri="{FF2B5EF4-FFF2-40B4-BE49-F238E27FC236}">
                <a16:creationId xmlns:a16="http://schemas.microsoft.com/office/drawing/2014/main" id="{9EE7A7B4-22EE-483C-A46E-BB195FE6A367}"/>
              </a:ext>
            </a:extLst>
          </p:cNvPr>
          <p:cNvSpPr/>
          <p:nvPr/>
        </p:nvSpPr>
        <p:spPr>
          <a:xfrm>
            <a:off x="6264772"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Increased data requirements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IFRS 17 requires a lot of historical data for trasition calculations and new data for regular reporting</a:t>
            </a:r>
            <a:endParaRPr lang="en-US" sz="1299" dirty="0">
              <a:solidFill>
                <a:schemeClr val="bg1">
                  <a:lumMod val="95000"/>
                </a:schemeClr>
              </a:solidFill>
              <a:latin typeface="EYInterstate Light"/>
            </a:endParaRPr>
          </a:p>
        </p:txBody>
      </p:sp>
      <p:sp>
        <p:nvSpPr>
          <p:cNvPr id="13" name="Freeform: Shape 12">
            <a:extLst>
              <a:ext uri="{FF2B5EF4-FFF2-40B4-BE49-F238E27FC236}">
                <a16:creationId xmlns:a16="http://schemas.microsoft.com/office/drawing/2014/main" id="{7362D141-D981-4B36-A84E-E78DA3F946B3}"/>
              </a:ext>
            </a:extLst>
          </p:cNvPr>
          <p:cNvSpPr/>
          <p:nvPr/>
        </p:nvSpPr>
        <p:spPr>
          <a:xfrm>
            <a:off x="7615751"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Impact on KPIs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Some key figures cease to exit under IFRS 17 (e.g. written premium), which forces the entities to develop new KPIs</a:t>
            </a:r>
            <a:endParaRPr lang="en-US" sz="1299" dirty="0">
              <a:solidFill>
                <a:schemeClr val="bg1">
                  <a:lumMod val="95000"/>
                </a:schemeClr>
              </a:solidFill>
              <a:latin typeface="EYInterstate Light"/>
            </a:endParaRPr>
          </a:p>
        </p:txBody>
      </p:sp>
      <p:sp>
        <p:nvSpPr>
          <p:cNvPr id="14" name="Freeform: Shape 13">
            <a:extLst>
              <a:ext uri="{FF2B5EF4-FFF2-40B4-BE49-F238E27FC236}">
                <a16:creationId xmlns:a16="http://schemas.microsoft.com/office/drawing/2014/main" id="{D9EF86D7-4D10-4A1E-A6DF-C19C9F032439}"/>
              </a:ext>
            </a:extLst>
          </p:cNvPr>
          <p:cNvSpPr/>
          <p:nvPr/>
        </p:nvSpPr>
        <p:spPr>
          <a:xfrm>
            <a:off x="8973406"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Business planning</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Companies needed to develop completely new tools for business planning. New requirments increase the risk of mismatch between planed and actual results</a:t>
            </a:r>
            <a:endParaRPr lang="en-US" sz="1299" b="1" dirty="0">
              <a:solidFill>
                <a:schemeClr val="bg1">
                  <a:lumMod val="95000"/>
                </a:schemeClr>
              </a:solidFill>
              <a:latin typeface="EYInterstate Light"/>
            </a:endParaRPr>
          </a:p>
        </p:txBody>
      </p:sp>
    </p:spTree>
    <p:extLst>
      <p:ext uri="{BB962C8B-B14F-4D97-AF65-F5344CB8AC3E}">
        <p14:creationId xmlns:p14="http://schemas.microsoft.com/office/powerpoint/2010/main" val="271869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FD6E867-C620-4F9A-8B32-C1F5D68C1A02}"/>
              </a:ext>
            </a:extLst>
          </p:cNvPr>
          <p:cNvSpPr>
            <a:spLocks noGrp="1"/>
          </p:cNvSpPr>
          <p:nvPr>
            <p:ph type="sldNum" sz="quarter" idx="12"/>
          </p:nvPr>
        </p:nvSpPr>
        <p:spPr>
          <a:xfrm>
            <a:off x="617221" y="6471244"/>
            <a:ext cx="663066" cy="180000"/>
          </a:xfrm>
        </p:spPr>
        <p:txBody>
          <a:bodyPr/>
          <a:lstStyle/>
          <a:p>
            <a:fld id="{F1BC30E3-FFE5-4B91-AA19-87A149EBB9EE}" type="slidenum">
              <a:rPr lang="en-US" smtClean="0"/>
              <a:pPr/>
              <a:t>6</a:t>
            </a:fld>
            <a:endParaRPr lang="en-US" dirty="0"/>
          </a:p>
        </p:txBody>
      </p:sp>
      <p:sp>
        <p:nvSpPr>
          <p:cNvPr id="25" name="Title 3">
            <a:extLst>
              <a:ext uri="{FF2B5EF4-FFF2-40B4-BE49-F238E27FC236}">
                <a16:creationId xmlns:a16="http://schemas.microsoft.com/office/drawing/2014/main" id="{A6CBA2F4-9D04-429E-9984-6B3CDD137301}"/>
              </a:ext>
            </a:extLst>
          </p:cNvPr>
          <p:cNvSpPr txBox="1">
            <a:spLocks/>
          </p:cNvSpPr>
          <p:nvPr/>
        </p:nvSpPr>
        <p:spPr>
          <a:xfrm>
            <a:off x="612775" y="393699"/>
            <a:ext cx="1097280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r>
              <a:rPr lang="en-US" sz="2800">
                <a:ea typeface="+mn-ea"/>
                <a:cs typeface="+mn-cs"/>
              </a:rPr>
              <a:t>Challenges with Solvency II implementation</a:t>
            </a:r>
            <a:endParaRPr kumimoji="0" lang="en-US" sz="28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endParaRPr>
          </a:p>
          <a:p>
            <a:br>
              <a:rPr lang="en-US" sz="3200" noProof="0" dirty="0"/>
            </a:br>
            <a:endParaRPr lang="en-US" sz="3200" dirty="0">
              <a:solidFill>
                <a:schemeClr val="bg2"/>
              </a:solidFill>
            </a:endParaRPr>
          </a:p>
        </p:txBody>
      </p:sp>
      <p:sp>
        <p:nvSpPr>
          <p:cNvPr id="6" name="Freeform: Shape 5">
            <a:extLst>
              <a:ext uri="{FF2B5EF4-FFF2-40B4-BE49-F238E27FC236}">
                <a16:creationId xmlns:a16="http://schemas.microsoft.com/office/drawing/2014/main" id="{BF591DDA-5CFA-4527-8D80-1B8E5B7F0D4A}"/>
              </a:ext>
            </a:extLst>
          </p:cNvPr>
          <p:cNvSpPr/>
          <p:nvPr/>
        </p:nvSpPr>
        <p:spPr>
          <a:xfrm>
            <a:off x="3554661"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Risk management system</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Solvency II introduces numerous requirements related to the risk management system and processes</a:t>
            </a:r>
            <a:endParaRPr lang="en-US" sz="1299" dirty="0">
              <a:solidFill>
                <a:schemeClr val="bg1">
                  <a:lumMod val="95000"/>
                </a:schemeClr>
              </a:solidFill>
              <a:latin typeface="EYInterstate Light"/>
            </a:endParaRPr>
          </a:p>
        </p:txBody>
      </p:sp>
      <p:sp>
        <p:nvSpPr>
          <p:cNvPr id="7" name="Freeform: Shape 6">
            <a:extLst>
              <a:ext uri="{FF2B5EF4-FFF2-40B4-BE49-F238E27FC236}">
                <a16:creationId xmlns:a16="http://schemas.microsoft.com/office/drawing/2014/main" id="{5848B2CB-9EB1-415E-9ADB-4F37BD4DAF46}"/>
              </a:ext>
            </a:extLst>
          </p:cNvPr>
          <p:cNvSpPr/>
          <p:nvPr/>
        </p:nvSpPr>
        <p:spPr>
          <a:xfrm>
            <a:off x="839348"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lnSpc>
                <a:spcPct val="85000"/>
              </a:lnSpc>
              <a:spcAft>
                <a:spcPts val="600"/>
              </a:spcAft>
              <a:buClr>
                <a:srgbClr val="FFE600"/>
              </a:buClr>
              <a:buSzPct val="70000"/>
              <a:defRPr/>
            </a:pPr>
            <a:r>
              <a:rPr lang="en-US" sz="1600" b="1">
                <a:solidFill>
                  <a:srgbClr val="FFE600"/>
                </a:solidFill>
                <a:latin typeface="EYInterstate Light"/>
              </a:rPr>
              <a:t>Risk based supervision</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Solvency II changes the role of the regulator and the su[ervision, introducing risk based mindset</a:t>
            </a:r>
            <a:endParaRPr lang="en-US" sz="1299" dirty="0">
              <a:solidFill>
                <a:schemeClr val="bg1">
                  <a:lumMod val="95000"/>
                </a:schemeClr>
              </a:solidFill>
              <a:latin typeface="EYInterstate Light"/>
            </a:endParaRPr>
          </a:p>
        </p:txBody>
      </p:sp>
      <p:sp>
        <p:nvSpPr>
          <p:cNvPr id="8" name="Freeform: Shape 7">
            <a:extLst>
              <a:ext uri="{FF2B5EF4-FFF2-40B4-BE49-F238E27FC236}">
                <a16:creationId xmlns:a16="http://schemas.microsoft.com/office/drawing/2014/main" id="{FA1A951A-168D-43A8-8462-D17B9A15C4F7}"/>
              </a:ext>
            </a:extLst>
          </p:cNvPr>
          <p:cNvSpPr/>
          <p:nvPr/>
        </p:nvSpPr>
        <p:spPr>
          <a:xfrm>
            <a:off x="2191803"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Documentation</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Companies needed to document all the methodological aspects. Additionally there is a lot of regular reporting to the regulator or to the public</a:t>
            </a:r>
            <a:endParaRPr lang="en-US" sz="1299" dirty="0">
              <a:solidFill>
                <a:schemeClr val="bg1">
                  <a:lumMod val="95000"/>
                </a:schemeClr>
              </a:solidFill>
              <a:latin typeface="EYInterstate Light"/>
            </a:endParaRPr>
          </a:p>
        </p:txBody>
      </p:sp>
      <p:sp>
        <p:nvSpPr>
          <p:cNvPr id="10" name="Freeform: Shape 9">
            <a:extLst>
              <a:ext uri="{FF2B5EF4-FFF2-40B4-BE49-F238E27FC236}">
                <a16:creationId xmlns:a16="http://schemas.microsoft.com/office/drawing/2014/main" id="{DAAE56E4-5FE4-46A9-A4BD-923A63AD5C2B}"/>
              </a:ext>
            </a:extLst>
          </p:cNvPr>
          <p:cNvSpPr/>
          <p:nvPr/>
        </p:nvSpPr>
        <p:spPr>
          <a:xfrm>
            <a:off x="4907117"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Additional resources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The headcount in actuarial and risk departments needed to increase significantly</a:t>
            </a:r>
            <a:endParaRPr lang="en-US" sz="1299" dirty="0">
              <a:solidFill>
                <a:schemeClr val="bg1">
                  <a:lumMod val="95000"/>
                </a:schemeClr>
              </a:solidFill>
              <a:latin typeface="EYInterstate Light"/>
            </a:endParaRPr>
          </a:p>
        </p:txBody>
      </p:sp>
      <p:sp>
        <p:nvSpPr>
          <p:cNvPr id="11" name="Freeform: Shape 10">
            <a:extLst>
              <a:ext uri="{FF2B5EF4-FFF2-40B4-BE49-F238E27FC236}">
                <a16:creationId xmlns:a16="http://schemas.microsoft.com/office/drawing/2014/main" id="{9EE7A7B4-22EE-483C-A46E-BB195FE6A367}"/>
              </a:ext>
            </a:extLst>
          </p:cNvPr>
          <p:cNvSpPr/>
          <p:nvPr/>
        </p:nvSpPr>
        <p:spPr>
          <a:xfrm>
            <a:off x="6264772"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Two sets of reserves</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Companies needed to manage two different sets of reserves (for Polish GAAP and for MVBS)</a:t>
            </a:r>
            <a:endParaRPr lang="en-US" sz="1299" dirty="0">
              <a:solidFill>
                <a:schemeClr val="bg1">
                  <a:lumMod val="95000"/>
                </a:schemeClr>
              </a:solidFill>
              <a:latin typeface="EYInterstate Light"/>
            </a:endParaRPr>
          </a:p>
        </p:txBody>
      </p:sp>
      <p:sp>
        <p:nvSpPr>
          <p:cNvPr id="13" name="Freeform: Shape 12">
            <a:extLst>
              <a:ext uri="{FF2B5EF4-FFF2-40B4-BE49-F238E27FC236}">
                <a16:creationId xmlns:a16="http://schemas.microsoft.com/office/drawing/2014/main" id="{7362D141-D981-4B36-A84E-E78DA3F946B3}"/>
              </a:ext>
            </a:extLst>
          </p:cNvPr>
          <p:cNvSpPr/>
          <p:nvPr/>
        </p:nvSpPr>
        <p:spPr>
          <a:xfrm>
            <a:off x="7615751" y="3512548"/>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Complex methodology, calculations, problems with understanding etc…</a:t>
            </a:r>
            <a:endParaRPr lang="en-US" sz="1600" b="1" dirty="0">
              <a:solidFill>
                <a:srgbClr val="FFE600"/>
              </a:solidFill>
              <a:latin typeface="EYInterstate Light"/>
            </a:endParaRPr>
          </a:p>
        </p:txBody>
      </p:sp>
      <p:sp>
        <p:nvSpPr>
          <p:cNvPr id="14" name="Freeform: Shape 13">
            <a:extLst>
              <a:ext uri="{FF2B5EF4-FFF2-40B4-BE49-F238E27FC236}">
                <a16:creationId xmlns:a16="http://schemas.microsoft.com/office/drawing/2014/main" id="{D9EF86D7-4D10-4A1E-A6DF-C19C9F032439}"/>
              </a:ext>
            </a:extLst>
          </p:cNvPr>
          <p:cNvSpPr/>
          <p:nvPr/>
        </p:nvSpPr>
        <p:spPr>
          <a:xfrm>
            <a:off x="8973406" y="1508445"/>
            <a:ext cx="2514177" cy="2361100"/>
          </a:xfrm>
          <a:custGeom>
            <a:avLst/>
            <a:gdLst>
              <a:gd name="connsiteX0" fmla="*/ 0 w 2009674"/>
              <a:gd name="connsiteY0" fmla="*/ 874208 h 1748416"/>
              <a:gd name="connsiteX1" fmla="*/ 437104 w 2009674"/>
              <a:gd name="connsiteY1" fmla="*/ 0 h 1748416"/>
              <a:gd name="connsiteX2" fmla="*/ 1572570 w 2009674"/>
              <a:gd name="connsiteY2" fmla="*/ 0 h 1748416"/>
              <a:gd name="connsiteX3" fmla="*/ 2009674 w 2009674"/>
              <a:gd name="connsiteY3" fmla="*/ 874208 h 1748416"/>
              <a:gd name="connsiteX4" fmla="*/ 1572570 w 2009674"/>
              <a:gd name="connsiteY4" fmla="*/ 1748416 h 1748416"/>
              <a:gd name="connsiteX5" fmla="*/ 437104 w 2009674"/>
              <a:gd name="connsiteY5" fmla="*/ 1748416 h 1748416"/>
              <a:gd name="connsiteX6" fmla="*/ 0 w 2009674"/>
              <a:gd name="connsiteY6" fmla="*/ 874208 h 17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674" h="1748416">
                <a:moveTo>
                  <a:pt x="1004837" y="0"/>
                </a:moveTo>
                <a:lnTo>
                  <a:pt x="2009673" y="380280"/>
                </a:lnTo>
                <a:lnTo>
                  <a:pt x="2009673" y="1368136"/>
                </a:lnTo>
                <a:lnTo>
                  <a:pt x="1004837" y="1748416"/>
                </a:lnTo>
                <a:lnTo>
                  <a:pt x="1" y="1368136"/>
                </a:lnTo>
                <a:lnTo>
                  <a:pt x="1" y="380280"/>
                </a:lnTo>
                <a:lnTo>
                  <a:pt x="1004837" y="0"/>
                </a:lnTo>
                <a:close/>
              </a:path>
            </a:pathLst>
          </a:custGeom>
          <a:no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53" tIns="0" rIns="89953" bIns="0" numCol="1" spcCol="1270" anchor="ctr" anchorCtr="0">
            <a:noAutofit/>
          </a:bodyPr>
          <a:lstStyle/>
          <a:p>
            <a:pPr algn="ctr" defTabSz="913943">
              <a:spcAft>
                <a:spcPts val="600"/>
              </a:spcAft>
            </a:pPr>
            <a:r>
              <a:rPr lang="en-US" sz="1600" b="1">
                <a:solidFill>
                  <a:srgbClr val="FFE600"/>
                </a:solidFill>
                <a:latin typeface="EYInterstate Light"/>
              </a:rPr>
              <a:t>Volatility of Own Funds and SCR</a:t>
            </a:r>
          </a:p>
          <a:p>
            <a:pPr algn="ctr" defTabSz="913943">
              <a:lnSpc>
                <a:spcPct val="85000"/>
              </a:lnSpc>
              <a:spcAft>
                <a:spcPts val="600"/>
              </a:spcAft>
              <a:buClr>
                <a:srgbClr val="FFE600"/>
              </a:buClr>
              <a:buSzPct val="70000"/>
              <a:defRPr/>
            </a:pPr>
            <a:r>
              <a:rPr lang="en-US" sz="1299">
                <a:solidFill>
                  <a:schemeClr val="bg1">
                    <a:lumMod val="95000"/>
                  </a:schemeClr>
                </a:solidFill>
                <a:latin typeface="EYInterstate Light"/>
              </a:rPr>
              <a:t>The valuation of assets, liabilities and SCR is very sensitive to the changes of assumptions, in particular eocnomic assumptions</a:t>
            </a:r>
            <a:endParaRPr lang="en-US" sz="1299" b="1" dirty="0">
              <a:solidFill>
                <a:schemeClr val="bg1">
                  <a:lumMod val="95000"/>
                </a:schemeClr>
              </a:solidFill>
              <a:latin typeface="EYInterstate Light"/>
            </a:endParaRPr>
          </a:p>
        </p:txBody>
      </p:sp>
    </p:spTree>
    <p:extLst>
      <p:ext uri="{BB962C8B-B14F-4D97-AF65-F5344CB8AC3E}">
        <p14:creationId xmlns:p14="http://schemas.microsoft.com/office/powerpoint/2010/main" val="402641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46D22A-1D78-43A7-9E8F-9C5E3FE9F4E6}"/>
              </a:ext>
            </a:extLst>
          </p:cNvPr>
          <p:cNvSpPr txBox="1"/>
          <p:nvPr/>
        </p:nvSpPr>
        <p:spPr>
          <a:xfrm>
            <a:off x="598372" y="748722"/>
            <a:ext cx="4067017" cy="2108269"/>
          </a:xfrm>
          <a:prstGeom prst="rect">
            <a:avLst/>
          </a:prstGeom>
          <a:noFill/>
        </p:spPr>
        <p:txBody>
          <a:bodyPr wrap="square" lIns="0" tIns="0" rIns="0" bIns="0" rtlCol="0">
            <a:spAutoFit/>
          </a:bodyPr>
          <a:lstStyle/>
          <a:p>
            <a:pPr lvl="0">
              <a:spcAft>
                <a:spcPts val="600"/>
              </a:spcAft>
              <a:buClr>
                <a:srgbClr val="FFD200"/>
              </a:buClr>
              <a:buSzPct val="70000"/>
              <a:defRPr/>
            </a:pPr>
            <a:r>
              <a:rPr lang="en-US" sz="1200" b="1" kern="0" dirty="0">
                <a:solidFill>
                  <a:srgbClr val="FFE600"/>
                </a:solidFill>
                <a:latin typeface="EYInterstate" panose="02000503020000020004" pitchFamily="2" charset="0"/>
              </a:rPr>
              <a:t>EY  </a:t>
            </a:r>
            <a:r>
              <a:rPr lang="en-US" sz="1200" kern="0" dirty="0">
                <a:solidFill>
                  <a:srgbClr val="FFE600"/>
                </a:solidFill>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lang="en-US" sz="1200" kern="0" dirty="0">
              <a:solidFill>
                <a:srgbClr val="FFE600"/>
              </a:solidFill>
              <a:latin typeface="EYInterstate" panose="02000503020000020004" pitchFamily="2" charset="0"/>
              <a:cs typeface="Arial"/>
            </a:endParaRPr>
          </a:p>
          <a:p>
            <a:endParaRPr lang="en-US" sz="1000" b="1" dirty="0">
              <a:solidFill>
                <a:schemeClr val="bg1"/>
              </a:solidFill>
              <a:latin typeface="EYInterstate Light" pitchFamily="2" charset="0"/>
            </a:endParaRPr>
          </a:p>
          <a:p>
            <a:pPr lvl="0">
              <a:buClr>
                <a:srgbClr val="FFD200"/>
              </a:buClr>
              <a:buSzPct val="70000"/>
              <a:defRPr/>
            </a:pPr>
            <a:r>
              <a:rPr lang="en-US" sz="1000" kern="0" dirty="0">
                <a:solidFill>
                  <a:srgbClr val="FFFFFF"/>
                </a:solidFill>
                <a:latin typeface="EYInterstate" panose="02000503020000020004" pitchFamily="2" charset="0"/>
              </a:rPr>
              <a:t>EY exists to build a better working world, helping create long-term value for clients, people and society and build trust </a:t>
            </a:r>
            <a:br>
              <a:rPr lang="pl-PL" sz="1000" kern="0" dirty="0">
                <a:solidFill>
                  <a:srgbClr val="FFFFFF"/>
                </a:solidFill>
                <a:latin typeface="EYInterstate" panose="02000503020000020004" pitchFamily="2" charset="0"/>
              </a:rPr>
            </a:br>
            <a:r>
              <a:rPr lang="en-US" sz="1000" kern="0" dirty="0">
                <a:solidFill>
                  <a:srgbClr val="FFFFFF"/>
                </a:solidFill>
                <a:latin typeface="EYInterstate" panose="02000503020000020004" pitchFamily="2" charset="0"/>
              </a:rPr>
              <a:t>in the capital markets. </a:t>
            </a:r>
            <a:endParaRPr lang="pl-PL" sz="1000" kern="0" dirty="0">
              <a:solidFill>
                <a:srgbClr val="FFFFFF"/>
              </a:solidFill>
              <a:latin typeface="EYInterstate" panose="02000503020000020004" pitchFamily="2" charset="0"/>
            </a:endParaRPr>
          </a:p>
          <a:p>
            <a:pPr lvl="0">
              <a:buClr>
                <a:srgbClr val="FFD200"/>
              </a:buClr>
              <a:buSzPct val="70000"/>
              <a:defRPr/>
            </a:pPr>
            <a:endParaRPr lang="pl-PL" sz="1000" kern="0" dirty="0">
              <a:solidFill>
                <a:srgbClr val="FFFFFF"/>
              </a:solidFill>
              <a:latin typeface="EYInterstate" panose="02000503020000020004" pitchFamily="2" charset="0"/>
            </a:endParaRPr>
          </a:p>
          <a:p>
            <a:pPr lvl="0">
              <a:buClr>
                <a:srgbClr val="FFD200"/>
              </a:buClr>
              <a:buSzPct val="70000"/>
              <a:defRPr/>
            </a:pPr>
            <a:r>
              <a:rPr lang="en-US" sz="1000" kern="0" dirty="0">
                <a:solidFill>
                  <a:srgbClr val="FFFFFF"/>
                </a:solidFill>
                <a:latin typeface="EYInterstate" panose="02000503020000020004" pitchFamily="2" charset="0"/>
              </a:rPr>
              <a:t>Enabled by data and technology, diverse EY teams in over </a:t>
            </a:r>
            <a:br>
              <a:rPr lang="pl-PL" sz="1000" kern="0" dirty="0">
                <a:solidFill>
                  <a:srgbClr val="FFFFFF"/>
                </a:solidFill>
                <a:latin typeface="EYInterstate" panose="02000503020000020004" pitchFamily="2" charset="0"/>
              </a:rPr>
            </a:br>
            <a:r>
              <a:rPr lang="en-US" sz="1000" kern="0" dirty="0">
                <a:solidFill>
                  <a:srgbClr val="FFFFFF"/>
                </a:solidFill>
                <a:latin typeface="EYInterstate" panose="02000503020000020004" pitchFamily="2" charset="0"/>
              </a:rPr>
              <a:t>150 countries provide trust through assurance and help clients grow, transform and operate. </a:t>
            </a:r>
            <a:endParaRPr lang="pl-PL" sz="1000" kern="0" dirty="0">
              <a:solidFill>
                <a:srgbClr val="FFFFFF"/>
              </a:solidFill>
              <a:latin typeface="EYInterstate" panose="02000503020000020004" pitchFamily="2" charset="0"/>
            </a:endParaRPr>
          </a:p>
          <a:p>
            <a:pPr lvl="0">
              <a:buClr>
                <a:srgbClr val="FFD200"/>
              </a:buClr>
              <a:buSzPct val="70000"/>
              <a:defRPr/>
            </a:pPr>
            <a:endParaRPr lang="pl-PL" sz="1000" kern="0" dirty="0">
              <a:solidFill>
                <a:srgbClr val="FFFFFF"/>
              </a:solidFill>
              <a:latin typeface="EYInterstate" panose="02000503020000020004" pitchFamily="2" charset="0"/>
            </a:endParaRPr>
          </a:p>
          <a:p>
            <a:pPr lvl="0">
              <a:buClr>
                <a:srgbClr val="FFD200"/>
              </a:buClr>
              <a:buSzPct val="70000"/>
              <a:defRPr/>
            </a:pPr>
            <a:r>
              <a:rPr lang="en-US" sz="10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 </a:t>
            </a:r>
          </a:p>
        </p:txBody>
      </p:sp>
      <p:sp>
        <p:nvSpPr>
          <p:cNvPr id="6" name="TextBox 5">
            <a:extLst>
              <a:ext uri="{FF2B5EF4-FFF2-40B4-BE49-F238E27FC236}">
                <a16:creationId xmlns:a16="http://schemas.microsoft.com/office/drawing/2014/main" id="{B44CDD55-34B0-4BAF-9DDB-DACCF6CCC4FE}"/>
              </a:ext>
            </a:extLst>
          </p:cNvPr>
          <p:cNvSpPr txBox="1"/>
          <p:nvPr/>
        </p:nvSpPr>
        <p:spPr>
          <a:xfrm>
            <a:off x="598372" y="3103947"/>
            <a:ext cx="4067017" cy="1615827"/>
          </a:xfrm>
          <a:prstGeom prst="rect">
            <a:avLst/>
          </a:prstGeom>
          <a:noFill/>
        </p:spPr>
        <p:txBody>
          <a:bodyPr wrap="square" lIns="0" tIns="0" rIns="0" bIns="0" rtlCol="0">
            <a:spAutoFit/>
          </a:bodyPr>
          <a:lstStyle/>
          <a:p>
            <a:r>
              <a:rPr lang="en-US" sz="7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a:t>
            </a:r>
            <a:endParaRPr lang="pl-PL" sz="700" kern="0" dirty="0">
              <a:solidFill>
                <a:srgbClr val="FFFFFF"/>
              </a:solidFill>
              <a:latin typeface="+mj-lt"/>
            </a:endParaRPr>
          </a:p>
          <a:p>
            <a:endParaRPr lang="pl-PL" sz="700" kern="0" dirty="0">
              <a:solidFill>
                <a:srgbClr val="FFFFFF"/>
              </a:solidFill>
              <a:latin typeface="+mj-lt"/>
            </a:endParaRPr>
          </a:p>
          <a:p>
            <a:r>
              <a:rPr lang="en-US" sz="700" kern="0" dirty="0">
                <a:solidFill>
                  <a:srgbClr val="FFFFFF"/>
                </a:solidFill>
                <a:latin typeface="+mj-lt"/>
              </a:rPr>
              <a:t>For more information about our organization, please visit ey.com.</a:t>
            </a:r>
            <a:endParaRPr lang="pl-PL" sz="700" kern="0" dirty="0">
              <a:solidFill>
                <a:srgbClr val="FFFFFF"/>
              </a:solidFill>
              <a:latin typeface="+mj-lt"/>
            </a:endParaRPr>
          </a:p>
          <a:p>
            <a:endParaRPr lang="pl-PL" sz="700" kern="0" dirty="0">
              <a:solidFill>
                <a:srgbClr val="FFFFFF"/>
              </a:solidFill>
              <a:latin typeface="+mj-lt"/>
            </a:endParaRPr>
          </a:p>
          <a:p>
            <a:r>
              <a:rPr lang="en-US" sz="700" kern="0" dirty="0">
                <a:solidFill>
                  <a:srgbClr val="FFFFFF"/>
                </a:solidFill>
                <a:latin typeface="+mj-lt"/>
              </a:rPr>
              <a:t>© 20</a:t>
            </a:r>
            <a:r>
              <a:rPr lang="pl-PL" sz="700" kern="0" dirty="0">
                <a:solidFill>
                  <a:srgbClr val="FFFFFF"/>
                </a:solidFill>
                <a:latin typeface="+mj-lt"/>
              </a:rPr>
              <a:t>23 </a:t>
            </a:r>
            <a:r>
              <a:rPr lang="en-US" sz="700" kern="0" dirty="0">
                <a:solidFill>
                  <a:srgbClr val="FFFFFF"/>
                </a:solidFill>
                <a:latin typeface="+mj-lt"/>
              </a:rPr>
              <a:t>EYGM Limited.</a:t>
            </a:r>
            <a:br>
              <a:rPr lang="pl-PL" sz="700" kern="0" dirty="0">
                <a:solidFill>
                  <a:srgbClr val="FFFFFF"/>
                </a:solidFill>
                <a:latin typeface="+mj-lt"/>
              </a:rPr>
            </a:br>
            <a:r>
              <a:rPr lang="en-US" sz="700" kern="0" dirty="0">
                <a:solidFill>
                  <a:srgbClr val="FFFFFF"/>
                </a:solidFill>
                <a:latin typeface="+mj-lt"/>
              </a:rPr>
              <a:t>All Rights Reserved.</a:t>
            </a:r>
          </a:p>
          <a:p>
            <a:endParaRPr lang="pl-PL" sz="700" dirty="0">
              <a:solidFill>
                <a:schemeClr val="bg1"/>
              </a:solidFill>
              <a:latin typeface="EYInterstate Light" pitchFamily="2" charset="0"/>
            </a:endParaRPr>
          </a:p>
          <a:p>
            <a:r>
              <a:rPr lang="en-US" sz="700" dirty="0">
                <a:solidFill>
                  <a:schemeClr val="bg1"/>
                </a:solidFill>
                <a:latin typeface="EYInterstate Light" pitchFamily="2" charset="0"/>
              </a:rPr>
              <a:t>This material has been prepared for general informational purposes only and is not intended to be relied upon as accounting, tax, or other professional advice. Please refer to your advisors for specific advice.</a:t>
            </a:r>
          </a:p>
        </p:txBody>
      </p:sp>
    </p:spTree>
    <p:extLst>
      <p:ext uri="{BB962C8B-B14F-4D97-AF65-F5344CB8AC3E}">
        <p14:creationId xmlns:p14="http://schemas.microsoft.com/office/powerpoint/2010/main" val="69908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CUSTOMLAYOUT" val="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8CymVIdSWK9_VghJZ.X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nlU10ExRGSGkV91k_3h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YhC0Vn7Q.aefdI8mKaP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BksYL6aRnCoDRv1A5tI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M1XfmRVTs6EBXLcTFEf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sLaoHjcSRKmgCJ_Wfn.o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j1PBQ6jSua7zvG_EoMLx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g3OoobRQly942y7dr4AC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VevEbITSOOiI8L813bRA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OMgQ7_4To.O9HOPRcwz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eDKDGPyRYiJQcR7e.zpH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OMgQ7_4To.O9HOPRcwz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Sfwkk5pTV.Q_59bZ9_9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Sfwkk5pTV.Q_59bZ9_9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zKqGLA.RCudwm1V_YjPT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3NblrSbTdWFR3m2Btcn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aNH08LHTeaqsof9jyw7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FoyXAmxS1iAR8HJ6z3T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8CymVIdSWK9_VghJZ.XSQ"/>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2023.pptx" id="{94EEBA30-874D-4B6E-8288-147C20325634}" vid="{8E9A6A76-229A-40B7-8674-8AE14E457DAD}"/>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2023.pptx" id="{94EEBA30-874D-4B6E-8288-147C20325634}" vid="{AC59BCE2-3E73-42BF-B424-DBF215FBA2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EY_widescreen_presentation_2023</Template>
  <TotalTime>17615</TotalTime>
  <Words>973</Words>
  <Application>Microsoft Office PowerPoint</Application>
  <PresentationFormat>Custom</PresentationFormat>
  <Paragraphs>99</Paragraphs>
  <Slides>7</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5" baseType="lpstr">
      <vt:lpstr>EYInterstate Light</vt:lpstr>
      <vt:lpstr>Arial</vt:lpstr>
      <vt:lpstr>EYInterstate Regular</vt:lpstr>
      <vt:lpstr>Georgia</vt:lpstr>
      <vt:lpstr>EYInterstate</vt:lpstr>
      <vt:lpstr>EY dark background</vt:lpstr>
      <vt:lpstr>EY light background</vt:lpstr>
      <vt:lpstr>think-cell Slide</vt:lpstr>
      <vt:lpstr>Challenges on the Polish insurance market in the conditions of Solvency II and IFRS 17 applications</vt:lpstr>
      <vt:lpstr>Agenda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SBG -</dc:title>
  <dc:creator>Kamila Zięba</dc:creator>
  <cp:keywords/>
  <cp:lastModifiedBy>Arkadiusz G Filip</cp:lastModifiedBy>
  <cp:revision>20</cp:revision>
  <dcterms:created xsi:type="dcterms:W3CDTF">2023-04-18T12:21:46Z</dcterms:created>
  <dcterms:modified xsi:type="dcterms:W3CDTF">2023-06-02T07:52:44Z</dcterms:modified>
  <cp:contentStatus/>
</cp:coreProperties>
</file>