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E464B"/>
    <a:srgbClr val="307990"/>
    <a:srgbClr val="058384"/>
    <a:srgbClr val="40A2C0"/>
    <a:srgbClr val="F8FAF4"/>
    <a:srgbClr val="DCF8BA"/>
    <a:srgbClr val="CDFBCF"/>
    <a:srgbClr val="F0F9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3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31900-FB6C-4D7E-B15D-65CAE8A983F3}" type="datetimeFigureOut">
              <a:rPr lang="hu-HU" smtClean="0"/>
              <a:pPr/>
              <a:t>2023. 06. 01.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BD4D5-917C-42A6-8F5D-52A2357264F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15851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6434" y="2514602"/>
            <a:ext cx="7702028" cy="23800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6434" y="4777386"/>
            <a:ext cx="7702028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1BF72F-68FD-47D5-98FE-69ADD137618D}" type="datetime1">
              <a:rPr lang="hu-HU" smtClean="0"/>
              <a:pPr/>
              <a:t>2023. 06. 01.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26434" y="6130437"/>
            <a:ext cx="6765860" cy="3703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3637" y="6492882"/>
            <a:ext cx="58482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623" y="609600"/>
            <a:ext cx="7629836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623" y="4354046"/>
            <a:ext cx="7629836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48A0B1-E74E-4983-A1E6-9C96367823F6}" type="datetime1">
              <a:rPr lang="hu-HU" smtClean="0"/>
              <a:pPr/>
              <a:t>2023. 06. 01.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8624" y="6135808"/>
            <a:ext cx="6658287" cy="4015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3637" y="6537323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435" y="609600"/>
            <a:ext cx="750647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26432" y="3505200"/>
            <a:ext cx="7182243" cy="367936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6435" y="4354046"/>
            <a:ext cx="770202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CAB855-E653-4109-8585-63E4F42DDA27}" type="datetime1">
              <a:rPr lang="hu-HU" smtClean="0"/>
              <a:pPr/>
              <a:t>2023. 06. 01.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26435" y="6135815"/>
            <a:ext cx="6730477" cy="3907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3730" y="6526562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351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307990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307990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438403"/>
            <a:ext cx="771406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181600"/>
            <a:ext cx="771406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783516-8CF8-46B3-81E9-FC0A66B6AE92}" type="datetime1">
              <a:rPr lang="hu-HU" smtClean="0"/>
              <a:pPr/>
              <a:t>2023. 06. 01.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1" y="6135815"/>
            <a:ext cx="6742508" cy="365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3638" y="6537492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938467" y="609600"/>
            <a:ext cx="7494443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38463" y="4343400"/>
            <a:ext cx="7689996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rgbClr val="1E464B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466" y="5181600"/>
            <a:ext cx="7689997" cy="838200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B2D9B5-63F0-4755-ABE0-D72580FA7FEA}" type="datetime1">
              <a:rPr lang="hu-HU" smtClean="0"/>
              <a:pPr/>
              <a:t>2023. 06. 01.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38467" y="6135815"/>
            <a:ext cx="6718445" cy="365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3730" y="6492882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1488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307990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307990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27407"/>
            <a:ext cx="7714058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14402" y="4343400"/>
            <a:ext cx="7714059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rgbClr val="1E464B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181600"/>
            <a:ext cx="771406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47E90F-D428-42C7-94CE-3280713CB845}" type="datetime1">
              <a:rPr lang="hu-HU" smtClean="0"/>
              <a:pPr/>
              <a:t>2023. 06. 01.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1" y="6135815"/>
            <a:ext cx="6742508" cy="40167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3637" y="6537492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372" y="255144"/>
            <a:ext cx="7726091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371" y="1684423"/>
            <a:ext cx="7726091" cy="422680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074EC-E1B8-4A30-B5AA-7686D2E44EF8}" type="datetime1">
              <a:rPr lang="hu-HU" smtClean="0"/>
              <a:pPr/>
              <a:t>2023. 06. 01.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2370" y="6135815"/>
            <a:ext cx="6754540" cy="365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370" y="2058750"/>
            <a:ext cx="7726090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370" y="3530129"/>
            <a:ext cx="772609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374CD1-8F53-4253-B12E-9FED85DF6B81}" type="datetime1">
              <a:rPr lang="hu-HU" smtClean="0"/>
              <a:pPr/>
              <a:t>2023. 06. 01.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2370" y="6135815"/>
            <a:ext cx="6754540" cy="38085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3637" y="6516672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74559" y="271186"/>
            <a:ext cx="7653900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4559" y="1784044"/>
            <a:ext cx="3573378" cy="4127178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570" y="1784044"/>
            <a:ext cx="3839890" cy="411980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000757-9F83-427E-B3E0-A5FA2C53A104}" type="datetime1">
              <a:rPr lang="hu-HU" smtClean="0"/>
              <a:pPr/>
              <a:t>2023. 06. 01.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4559" y="6135815"/>
            <a:ext cx="6682350" cy="365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3637" y="654487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2" y="255144"/>
            <a:ext cx="7714059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1603737"/>
            <a:ext cx="368166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1" y="2247702"/>
            <a:ext cx="3681662" cy="3655324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6697" y="1602010"/>
            <a:ext cx="37925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6698" y="2244248"/>
            <a:ext cx="3792529" cy="365555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6EC357-54ED-42B7-9FBB-2E794FE27FEB}" type="datetime1">
              <a:rPr lang="hu-HU" smtClean="0"/>
              <a:pPr/>
              <a:t>2023. 06. 01.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1" y="6135808"/>
            <a:ext cx="6742508" cy="4111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3637" y="65008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19" y="223060"/>
            <a:ext cx="7822343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58299E-2914-4390-B461-148A7122F536}" type="datetime1">
              <a:rPr lang="hu-HU" smtClean="0"/>
              <a:pPr/>
              <a:t>2023. 06. 01.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06119" y="6135815"/>
            <a:ext cx="6850793" cy="365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992F92-A843-41CD-8EEF-79A1302BF37D}" type="datetime1">
              <a:rPr lang="hu-HU" smtClean="0"/>
              <a:pPr/>
              <a:t>2023. 06. 01.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62527" y="6135815"/>
            <a:ext cx="6694382" cy="365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529" y="446088"/>
            <a:ext cx="3200401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431" y="446095"/>
            <a:ext cx="4273028" cy="5414963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2527" y="1598613"/>
            <a:ext cx="3200400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EA7999-8C65-4137-A83D-31B66DA813F1}" type="datetime1">
              <a:rPr lang="hu-HU" smtClean="0"/>
              <a:pPr/>
              <a:t>2023. 06. 01.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62527" y="6135815"/>
            <a:ext cx="6694382" cy="365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594" y="4800600"/>
            <a:ext cx="764186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6593" y="634965"/>
            <a:ext cx="7641869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6594" y="5367338"/>
            <a:ext cx="7641869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D93C92-7CFC-4745-AEB1-E61AEE88911D}" type="datetime1">
              <a:rPr lang="hu-HU" smtClean="0"/>
              <a:pPr/>
              <a:t>2023. 06. 01.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86593" y="6135815"/>
            <a:ext cx="6670319" cy="365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3637" y="6526916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  <a:solidFill>
            <a:srgbClr val="F8FAF4"/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  <a:solidFill>
            <a:srgbClr val="F8FAF4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rgbClr val="0583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5350" y="624110"/>
            <a:ext cx="7353111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3105" y="2133600"/>
            <a:ext cx="7355354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9BF05-EEB5-4476-BAE5-1F3CF33E65DD}" type="datetime1">
              <a:rPr lang="hu-HU" smtClean="0"/>
              <a:pPr/>
              <a:t>2023. 06. 01.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3109" y="6135815"/>
            <a:ext cx="6383803" cy="365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054569" y="6500840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7" name="Kép 36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208949" y="6236431"/>
            <a:ext cx="544385" cy="5446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rgbClr val="307990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rgbClr val="307990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rgbClr val="307990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rgbClr val="307990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rgbClr val="307990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CS" sz="4400" dirty="0"/>
              <a:t>Challenges of the actuarial profession in Hungary</a:t>
            </a:r>
            <a:endParaRPr lang="hu-HU" sz="4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926434" y="5029200"/>
            <a:ext cx="7702028" cy="874469"/>
          </a:xfrm>
        </p:spPr>
        <p:txBody>
          <a:bodyPr/>
          <a:lstStyle/>
          <a:p>
            <a:r>
              <a:rPr lang="hu-HU" dirty="0"/>
              <a:t>Erzsébet Fodor </a:t>
            </a:r>
          </a:p>
          <a:p>
            <a:r>
              <a:rPr lang="hu-HU" dirty="0"/>
              <a:t>2023.06.02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32855" y="-598436"/>
            <a:ext cx="3243727" cy="458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2211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8FF7B7-6A6C-CF72-6539-A08D529A2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Challeges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education</a:t>
            </a:r>
            <a:r>
              <a:rPr lang="hu-HU" dirty="0"/>
              <a:t> and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profession</a:t>
            </a:r>
            <a:endParaRPr lang="hu-H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0E2BD7-D506-3243-5CB9-874F20AE9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Quantitative</a:t>
            </a:r>
            <a:r>
              <a:rPr lang="hu-HU" dirty="0"/>
              <a:t> </a:t>
            </a:r>
            <a:r>
              <a:rPr lang="hu-HU" dirty="0" err="1"/>
              <a:t>Finance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Actuary</a:t>
            </a:r>
            <a:endParaRPr lang="hu-HU" dirty="0"/>
          </a:p>
          <a:p>
            <a:pPr lvl="1"/>
            <a:r>
              <a:rPr lang="hu-HU" sz="1800" dirty="0"/>
              <a:t>„</a:t>
            </a:r>
            <a:r>
              <a:rPr lang="hu-HU" sz="1800" dirty="0" err="1"/>
              <a:t>Actuaries</a:t>
            </a:r>
            <a:r>
              <a:rPr lang="hu-HU" sz="1800" dirty="0"/>
              <a:t> </a:t>
            </a:r>
            <a:r>
              <a:rPr lang="hu-HU" sz="1800" dirty="0" err="1"/>
              <a:t>are</a:t>
            </a:r>
            <a:r>
              <a:rPr lang="hu-HU" sz="1800" dirty="0"/>
              <a:t> </a:t>
            </a:r>
            <a:r>
              <a:rPr lang="hu-HU" sz="1800" dirty="0" err="1"/>
              <a:t>professionals</a:t>
            </a:r>
            <a:r>
              <a:rPr lang="hu-HU" sz="1800" dirty="0"/>
              <a:t> </a:t>
            </a:r>
            <a:r>
              <a:rPr lang="hu-HU" sz="1800" dirty="0" err="1"/>
              <a:t>who</a:t>
            </a:r>
            <a:r>
              <a:rPr lang="hu-HU" sz="1800" dirty="0"/>
              <a:t> </a:t>
            </a:r>
            <a:r>
              <a:rPr lang="hu-HU" sz="1800" dirty="0" err="1"/>
              <a:t>are</a:t>
            </a:r>
            <a:r>
              <a:rPr lang="hu-HU" sz="1800" dirty="0"/>
              <a:t> </a:t>
            </a:r>
            <a:r>
              <a:rPr lang="hu-HU" sz="1800" dirty="0" err="1"/>
              <a:t>able</a:t>
            </a:r>
            <a:r>
              <a:rPr lang="hu-HU" sz="1800" dirty="0"/>
              <a:t> </a:t>
            </a:r>
            <a:r>
              <a:rPr lang="hu-HU" sz="1800" dirty="0" err="1"/>
              <a:t>to</a:t>
            </a:r>
            <a:r>
              <a:rPr lang="hu-HU" sz="1800" dirty="0"/>
              <a:t> </a:t>
            </a:r>
            <a:r>
              <a:rPr lang="hu-HU" sz="1800" dirty="0" err="1"/>
              <a:t>solve</a:t>
            </a:r>
            <a:r>
              <a:rPr lang="hu-HU" sz="1800" dirty="0"/>
              <a:t> </a:t>
            </a:r>
            <a:r>
              <a:rPr lang="hu-HU" sz="1800" dirty="0" err="1"/>
              <a:t>problems</a:t>
            </a:r>
            <a:r>
              <a:rPr lang="hu-HU" sz="1800" dirty="0"/>
              <a:t> </a:t>
            </a:r>
            <a:r>
              <a:rPr lang="hu-HU" sz="1800" dirty="0" err="1"/>
              <a:t>that</a:t>
            </a:r>
            <a:r>
              <a:rPr lang="hu-HU" sz="1800" dirty="0"/>
              <a:t> </a:t>
            </a:r>
            <a:r>
              <a:rPr lang="hu-HU" sz="1800" dirty="0" err="1"/>
              <a:t>occur</a:t>
            </a:r>
            <a:r>
              <a:rPr lang="hu-HU" sz="1800" dirty="0"/>
              <a:t> in </a:t>
            </a:r>
            <a:r>
              <a:rPr lang="hu-HU" sz="1800" dirty="0" err="1"/>
              <a:t>the</a:t>
            </a:r>
            <a:r>
              <a:rPr lang="hu-HU" sz="1800" dirty="0"/>
              <a:t> </a:t>
            </a:r>
            <a:r>
              <a:rPr lang="hu-HU" sz="1800" dirty="0" err="1"/>
              <a:t>practice</a:t>
            </a:r>
            <a:r>
              <a:rPr lang="hu-HU" sz="1800" dirty="0"/>
              <a:t> of </a:t>
            </a:r>
            <a:r>
              <a:rPr lang="hu-HU" sz="1800" dirty="0" err="1"/>
              <a:t>insurance</a:t>
            </a:r>
            <a:r>
              <a:rPr lang="hu-HU" sz="1800" dirty="0"/>
              <a:t> </a:t>
            </a:r>
            <a:r>
              <a:rPr lang="hu-HU" sz="1800" dirty="0" err="1"/>
              <a:t>institutions</a:t>
            </a:r>
            <a:r>
              <a:rPr lang="hu-HU" sz="1800" dirty="0"/>
              <a:t>, </a:t>
            </a:r>
            <a:r>
              <a:rPr lang="hu-HU" sz="1800" dirty="0" err="1"/>
              <a:t>using</a:t>
            </a:r>
            <a:r>
              <a:rPr lang="hu-HU" sz="1800" dirty="0"/>
              <a:t> </a:t>
            </a:r>
            <a:r>
              <a:rPr lang="hu-HU" sz="1800" dirty="0" err="1"/>
              <a:t>mathematical</a:t>
            </a:r>
            <a:r>
              <a:rPr lang="hu-HU" sz="1800" dirty="0"/>
              <a:t> </a:t>
            </a:r>
            <a:r>
              <a:rPr lang="hu-HU" sz="1800" dirty="0" err="1"/>
              <a:t>methods</a:t>
            </a:r>
            <a:r>
              <a:rPr lang="hu-HU" sz="1800" dirty="0"/>
              <a:t>.” </a:t>
            </a:r>
          </a:p>
          <a:p>
            <a:pPr lvl="1"/>
            <a:r>
              <a:rPr lang="hu-HU" sz="1800" dirty="0" err="1"/>
              <a:t>Number</a:t>
            </a:r>
            <a:r>
              <a:rPr lang="hu-HU" sz="1800" dirty="0"/>
              <a:t> of </a:t>
            </a:r>
            <a:r>
              <a:rPr lang="hu-HU" sz="1800" dirty="0" err="1"/>
              <a:t>different</a:t>
            </a:r>
            <a:r>
              <a:rPr lang="hu-HU" sz="1800" dirty="0"/>
              <a:t> </a:t>
            </a:r>
            <a:r>
              <a:rPr lang="hu-HU" sz="1800" dirty="0" err="1"/>
              <a:t>reports</a:t>
            </a:r>
            <a:r>
              <a:rPr lang="hu-HU" sz="1800" dirty="0"/>
              <a:t>, </a:t>
            </a:r>
            <a:r>
              <a:rPr lang="hu-HU" sz="1800" dirty="0" err="1"/>
              <a:t>tight</a:t>
            </a:r>
            <a:r>
              <a:rPr lang="hu-HU" sz="1800" dirty="0"/>
              <a:t> </a:t>
            </a:r>
            <a:r>
              <a:rPr lang="hu-HU" sz="1800" dirty="0" err="1"/>
              <a:t>deadline</a:t>
            </a:r>
            <a:endParaRPr lang="hu-HU" sz="1800" dirty="0"/>
          </a:p>
          <a:p>
            <a:pPr lvl="1"/>
            <a:r>
              <a:rPr lang="hu-HU" sz="1800" dirty="0" err="1"/>
              <a:t>Creative</a:t>
            </a:r>
            <a:r>
              <a:rPr lang="hu-HU" sz="1800" dirty="0"/>
              <a:t> </a:t>
            </a:r>
            <a:r>
              <a:rPr lang="hu-HU" sz="1800" dirty="0" err="1"/>
              <a:t>work</a:t>
            </a:r>
            <a:r>
              <a:rPr lang="hu-HU" sz="1800" dirty="0"/>
              <a:t>? </a:t>
            </a:r>
          </a:p>
          <a:p>
            <a:r>
              <a:rPr lang="hu-HU" dirty="0" err="1"/>
              <a:t>Core</a:t>
            </a:r>
            <a:r>
              <a:rPr lang="hu-HU" dirty="0"/>
              <a:t> </a:t>
            </a:r>
            <a:r>
              <a:rPr lang="hu-HU" dirty="0" err="1"/>
              <a:t>Syllabus</a:t>
            </a:r>
            <a:endParaRPr lang="hu-HU" dirty="0"/>
          </a:p>
          <a:p>
            <a:r>
              <a:rPr lang="hu-HU" dirty="0" err="1"/>
              <a:t>Regulations</a:t>
            </a:r>
            <a:r>
              <a:rPr lang="hu-HU" dirty="0"/>
              <a:t> -&gt; </a:t>
            </a:r>
            <a:r>
              <a:rPr lang="hu-HU" dirty="0" err="1"/>
              <a:t>renewing</a:t>
            </a:r>
            <a:endParaRPr lang="hu-HU" dirty="0"/>
          </a:p>
          <a:p>
            <a:pPr lvl="1"/>
            <a:r>
              <a:rPr lang="hu-HU" dirty="0" err="1"/>
              <a:t>Solvency</a:t>
            </a:r>
            <a:r>
              <a:rPr lang="hu-HU" dirty="0"/>
              <a:t> II, IFRS 17</a:t>
            </a:r>
          </a:p>
          <a:p>
            <a:pPr lvl="1"/>
            <a:r>
              <a:rPr lang="hu-HU" dirty="0" err="1"/>
              <a:t>Special</a:t>
            </a:r>
            <a:r>
              <a:rPr lang="hu-HU" dirty="0"/>
              <a:t> </a:t>
            </a:r>
            <a:r>
              <a:rPr lang="hu-HU" dirty="0" err="1"/>
              <a:t>tax</a:t>
            </a:r>
            <a:r>
              <a:rPr lang="hu-HU" dirty="0"/>
              <a:t>, </a:t>
            </a:r>
            <a:r>
              <a:rPr lang="hu-HU" dirty="0" err="1"/>
              <a:t>transparency</a:t>
            </a:r>
            <a:r>
              <a:rPr lang="hu-HU" dirty="0"/>
              <a:t>, </a:t>
            </a:r>
            <a:r>
              <a:rPr lang="hu-HU" dirty="0" err="1"/>
              <a:t>green</a:t>
            </a:r>
            <a:r>
              <a:rPr lang="hu-HU" dirty="0"/>
              <a:t> </a:t>
            </a:r>
            <a:r>
              <a:rPr lang="hu-HU" dirty="0" err="1"/>
              <a:t>product</a:t>
            </a:r>
            <a:r>
              <a:rPr lang="hu-H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19897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8FF7B7-6A6C-CF72-6539-A08D529A2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Challeges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Hungarian</a:t>
            </a:r>
            <a:r>
              <a:rPr lang="hu-HU" dirty="0"/>
              <a:t> </a:t>
            </a:r>
            <a:r>
              <a:rPr lang="hu-HU" dirty="0" err="1"/>
              <a:t>Actuarial</a:t>
            </a:r>
            <a:r>
              <a:rPr lang="hu-HU" dirty="0"/>
              <a:t> 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0E2BD7-D506-3243-5CB9-874F20AE9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Membership</a:t>
            </a:r>
            <a:endParaRPr lang="hu-HU" dirty="0"/>
          </a:p>
          <a:p>
            <a:r>
              <a:rPr lang="hu-HU" dirty="0" err="1"/>
              <a:t>Volunteer</a:t>
            </a:r>
            <a:r>
              <a:rPr lang="hu-HU" dirty="0"/>
              <a:t> </a:t>
            </a:r>
            <a:r>
              <a:rPr lang="hu-HU" dirty="0" err="1"/>
              <a:t>based</a:t>
            </a:r>
            <a:r>
              <a:rPr lang="hu-HU" dirty="0"/>
              <a:t> -&gt; </a:t>
            </a:r>
            <a:r>
              <a:rPr lang="hu-HU" dirty="0" err="1"/>
              <a:t>Different</a:t>
            </a:r>
            <a:r>
              <a:rPr lang="hu-HU" dirty="0"/>
              <a:t> </a:t>
            </a:r>
            <a:r>
              <a:rPr lang="hu-HU" dirty="0" err="1"/>
              <a:t>delegations</a:t>
            </a:r>
            <a:endParaRPr lang="hu-HU" dirty="0"/>
          </a:p>
          <a:p>
            <a:r>
              <a:rPr lang="hu-HU" b="1" dirty="0" err="1">
                <a:solidFill>
                  <a:srgbClr val="FF0000"/>
                </a:solidFill>
              </a:rPr>
              <a:t>M</a:t>
            </a:r>
            <a:r>
              <a:rPr lang="hu-HU" dirty="0" err="1"/>
              <a:t>utual</a:t>
            </a:r>
            <a:r>
              <a:rPr lang="hu-HU" dirty="0"/>
              <a:t> </a:t>
            </a:r>
            <a:r>
              <a:rPr lang="hu-HU" b="1" dirty="0" err="1">
                <a:solidFill>
                  <a:srgbClr val="FF0000"/>
                </a:solidFill>
              </a:rPr>
              <a:t>R</a:t>
            </a:r>
            <a:r>
              <a:rPr lang="hu-HU" dirty="0" err="1"/>
              <a:t>ecognition</a:t>
            </a:r>
            <a:r>
              <a:rPr lang="hu-HU" dirty="0"/>
              <a:t> </a:t>
            </a:r>
            <a:r>
              <a:rPr lang="hu-HU" b="1" dirty="0" err="1">
                <a:solidFill>
                  <a:srgbClr val="FF0000"/>
                </a:solidFill>
              </a:rPr>
              <a:t>A</a:t>
            </a:r>
            <a:r>
              <a:rPr lang="hu-HU" dirty="0" err="1"/>
              <a:t>greement</a:t>
            </a:r>
            <a:endParaRPr lang="hu-HU" dirty="0"/>
          </a:p>
          <a:p>
            <a:r>
              <a:rPr lang="hu-HU" dirty="0" err="1"/>
              <a:t>Opportunities</a:t>
            </a:r>
            <a:r>
              <a:rPr lang="hu-HU" dirty="0"/>
              <a:t> of </a:t>
            </a:r>
            <a:r>
              <a:rPr lang="hu-HU" dirty="0" err="1"/>
              <a:t>cooperation</a:t>
            </a:r>
            <a:r>
              <a:rPr lang="hu-HU" dirty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10460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8FF7B7-6A6C-CF72-6539-A08D529A2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371" y="2259042"/>
            <a:ext cx="7726091" cy="1280890"/>
          </a:xfrm>
        </p:spPr>
        <p:txBody>
          <a:bodyPr/>
          <a:lstStyle/>
          <a:p>
            <a:r>
              <a:rPr lang="hu-HU" dirty="0"/>
              <a:t>THANK YOU FOR YOUR ATTENTION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0E2BD7-D506-3243-5CB9-874F20AE9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146" y="4148847"/>
            <a:ext cx="7726091" cy="59019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 err="1"/>
              <a:t>Erzsebet</a:t>
            </a:r>
            <a:r>
              <a:rPr lang="hu-HU" dirty="0"/>
              <a:t> Fodor</a:t>
            </a:r>
          </a:p>
          <a:p>
            <a:pPr marL="0" indent="0">
              <a:buNone/>
            </a:pPr>
            <a:r>
              <a:rPr lang="hu-HU" dirty="0"/>
              <a:t>president@actuary.hu</a:t>
            </a:r>
          </a:p>
        </p:txBody>
      </p:sp>
    </p:spTree>
    <p:extLst>
      <p:ext uri="{BB962C8B-B14F-4D97-AF65-F5344CB8AC3E}">
        <p14:creationId xmlns:p14="http://schemas.microsoft.com/office/powerpoint/2010/main" xmlns="" val="1085780806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mutató2" id="{A1AF0986-D0F1-4AC0-BAB6-FB12912DEEFA}" vid="{7F69D2CD-F5D5-4E86-BD61-47D90CDA702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MAT_prez_sablonHU20210325_4-3</Template>
  <TotalTime>919</TotalTime>
  <Words>98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Szálak</vt:lpstr>
      <vt:lpstr>Challenges of the actuarial profession in Hungary</vt:lpstr>
      <vt:lpstr>Challeges of the education and the profession</vt:lpstr>
      <vt:lpstr>Challeges of the Hungarian Actuarial Society</vt:lpstr>
      <vt:lpstr>THANK YOU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prezentációs sablon</dc:title>
  <dc:creator>Fodor Zsóka</dc:creator>
  <cp:lastModifiedBy>Marija</cp:lastModifiedBy>
  <cp:revision>18</cp:revision>
  <dcterms:created xsi:type="dcterms:W3CDTF">2023-05-29T05:53:38Z</dcterms:created>
  <dcterms:modified xsi:type="dcterms:W3CDTF">2023-06-01T21:29:58Z</dcterms:modified>
</cp:coreProperties>
</file>