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docMetadata/LabelInfo.xml" ContentType="application/vnd.ms-office.classificationlabel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8" r:id="rId15"/>
    <p:sldId id="289" r:id="rId16"/>
    <p:sldId id="29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3"/>
    <p:restoredTop sz="94718"/>
  </p:normalViewPr>
  <p:slideViewPr>
    <p:cSldViewPr snapToGrid="0">
      <p:cViewPr>
        <p:scale>
          <a:sx n="64" d="100"/>
          <a:sy n="64" d="100"/>
        </p:scale>
        <p:origin x="-516" y="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xmlns="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xmlns="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xmlns="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xmlns="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xmlns="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xmlns="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xmlns="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xmlns="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xmlns="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xmlns="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xmlns="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xmlns="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xmlns="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xmlns="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xmlns="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xmlns="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xmlns="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xmlns="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xmlns="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xmlns="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xmlns="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xmlns="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xmlns="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xmlns="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xmlns="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xmlns="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xmlns="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xmlns="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xmlns="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xmlns="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xmlns="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xmlns="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xmlns="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xmlns="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xmlns="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xmlns="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xmlns="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xmlns="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xmlns="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xmlns="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xmlns="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xmlns="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xmlns="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xmlns="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xmlns="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xmlns="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xmlns="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xmlns="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xmlns="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xmlns="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xmlns="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xmlns="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xmlns="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pPr/>
              <a:t>6/2/2023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2243" y="0"/>
            <a:ext cx="7096933" cy="2387600"/>
          </a:xfrm>
        </p:spPr>
        <p:txBody>
          <a:bodyPr/>
          <a:lstStyle/>
          <a:p>
            <a:r>
              <a:rPr lang="en-GB" sz="4400" dirty="0" smtClean="0">
                <a:solidFill>
                  <a:prstClr val="black"/>
                </a:solidFill>
              </a:rPr>
              <a:t>OTPORNOST TR</a:t>
            </a:r>
            <a:r>
              <a:rPr lang="sr-Latn-RS" sz="4400" dirty="0" smtClean="0">
                <a:solidFill>
                  <a:prstClr val="black"/>
                </a:solidFill>
              </a:rPr>
              <a:t>ŽIŠ</a:t>
            </a:r>
            <a:r>
              <a:rPr lang="en-GB" sz="4400" dirty="0" smtClean="0">
                <a:solidFill>
                  <a:prstClr val="black"/>
                </a:solidFill>
              </a:rPr>
              <a:t>TA OSIGURANJA </a:t>
            </a:r>
            <a:r>
              <a:rPr lang="sr-Latn-RS" sz="4400" dirty="0" smtClean="0">
                <a:solidFill>
                  <a:prstClr val="black"/>
                </a:solidFill>
              </a:rPr>
              <a:t>NA KRIZU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019" y="2925763"/>
            <a:ext cx="6823982" cy="806675"/>
          </a:xfrm>
        </p:spPr>
        <p:txBody>
          <a:bodyPr/>
          <a:lstStyle/>
          <a:p>
            <a:r>
              <a:rPr lang="sr-Latn-RS" sz="3000" dirty="0" smtClean="0"/>
              <a:t>Prof. dr Jelena Kočović</a:t>
            </a:r>
          </a:p>
          <a:p>
            <a:r>
              <a:rPr lang="sr-Latn-RS" sz="3000" dirty="0" smtClean="0"/>
              <a:t>Prof. dr Mirela Mitrašević</a:t>
            </a:r>
          </a:p>
          <a:p>
            <a:r>
              <a:rPr lang="en-US" sz="3000" dirty="0" smtClean="0"/>
              <a:t>D</a:t>
            </a:r>
            <a:r>
              <a:rPr lang="sr-Latn-RS" sz="3000" dirty="0" smtClean="0"/>
              <a:t>r Jelena Stanojević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990850" y="5652792"/>
            <a:ext cx="6096000" cy="1102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XXI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Međunarodni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simpozijum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Tržište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osiguranja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u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suočavanju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sa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krizom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–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mogućnosti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ea typeface="Cambria" pitchFamily="18" charset="0"/>
              </a:rPr>
              <a:t>ograničenja</a:t>
            </a:r>
            <a:r>
              <a:rPr lang="en-US" sz="2000" dirty="0" smtClean="0">
                <a:solidFill>
                  <a:schemeClr val="bg1"/>
                </a:solidFill>
                <a:ea typeface="Cambria" pitchFamily="18" charset="0"/>
              </a:rPr>
              <a:t>"</a:t>
            </a:r>
            <a:endParaRPr lang="en-US" sz="2000" dirty="0">
              <a:solidFill>
                <a:schemeClr val="bg1"/>
              </a:solidFill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3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780" y="714377"/>
            <a:ext cx="9994175" cy="219074"/>
          </a:xfrm>
        </p:spPr>
        <p:txBody>
          <a:bodyPr/>
          <a:lstStyle/>
          <a:p>
            <a:pPr algn="ctr"/>
            <a:r>
              <a:rPr lang="sr-Latn-RS" sz="3300" dirty="0" smtClean="0"/>
              <a:t>KATASTROFALNI RIZICI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56" y="1363980"/>
            <a:ext cx="10818494" cy="3733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/>
              <a:t>Ukupni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ekonomski</a:t>
            </a:r>
            <a:r>
              <a:rPr lang="en-US" sz="2400" dirty="0" smtClean="0"/>
              <a:t> </a:t>
            </a:r>
            <a:r>
              <a:rPr lang="en-US" sz="2400" dirty="0" err="1" smtClean="0"/>
              <a:t>gubici</a:t>
            </a:r>
            <a:r>
              <a:rPr lang="en-US" sz="2400" dirty="0" smtClean="0"/>
              <a:t> </a:t>
            </a:r>
            <a:r>
              <a:rPr lang="en-US" sz="2400" dirty="0" err="1" smtClean="0"/>
              <a:t>uzrokovani</a:t>
            </a:r>
            <a:r>
              <a:rPr lang="en-US" sz="2400" dirty="0" smtClean="0"/>
              <a:t> </a:t>
            </a:r>
            <a:r>
              <a:rPr lang="en-US" sz="2400" dirty="0" err="1" smtClean="0"/>
              <a:t>katastrofalnim</a:t>
            </a:r>
            <a:r>
              <a:rPr lang="en-US" sz="2400" dirty="0" smtClean="0"/>
              <a:t> </a:t>
            </a:r>
            <a:r>
              <a:rPr lang="en-US" sz="2400" dirty="0" err="1" smtClean="0"/>
              <a:t>događajima</a:t>
            </a:r>
            <a:r>
              <a:rPr lang="sr-Latn-RS" sz="2400" dirty="0" smtClean="0"/>
              <a:t>   </a:t>
            </a:r>
            <a:r>
              <a:rPr lang="en-US" sz="2400" dirty="0" smtClean="0"/>
              <a:t> (</a:t>
            </a:r>
            <a:r>
              <a:rPr lang="en-US" sz="2400" dirty="0" err="1" smtClean="0"/>
              <a:t>prirodnim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uzrokovanim</a:t>
            </a:r>
            <a:r>
              <a:rPr lang="en-US" sz="2400" dirty="0" smtClean="0"/>
              <a:t> </a:t>
            </a:r>
            <a:r>
              <a:rPr lang="en-US" sz="2400" dirty="0" err="1" smtClean="0"/>
              <a:t>ljudskim</a:t>
            </a:r>
            <a:r>
              <a:rPr lang="en-US" sz="2400" dirty="0" smtClean="0"/>
              <a:t> </a:t>
            </a:r>
            <a:r>
              <a:rPr lang="en-US" sz="2400" dirty="0" err="1" smtClean="0"/>
              <a:t>faktorom</a:t>
            </a:r>
            <a:r>
              <a:rPr lang="en-US" sz="2400" dirty="0" smtClean="0"/>
              <a:t>) u </a:t>
            </a:r>
            <a:r>
              <a:rPr lang="en-US" sz="2400" dirty="0" err="1" smtClean="0"/>
              <a:t>svetu</a:t>
            </a:r>
            <a:r>
              <a:rPr lang="en-US" sz="2400" dirty="0" smtClean="0"/>
              <a:t> </a:t>
            </a:r>
            <a:r>
              <a:rPr lang="en-US" sz="2400" dirty="0" err="1" smtClean="0"/>
              <a:t>iznosil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:</a:t>
            </a:r>
            <a:endParaRPr lang="en-GB" sz="2400" dirty="0" smtClean="0"/>
          </a:p>
          <a:p>
            <a:pPr marL="457200" indent="-457200"/>
            <a:r>
              <a:rPr lang="sr-Latn-RS" sz="2400" dirty="0" smtClean="0"/>
              <a:t>      </a:t>
            </a:r>
            <a:r>
              <a:rPr lang="en-US" sz="2400" dirty="0" smtClean="0"/>
              <a:t>-  150 </a:t>
            </a:r>
            <a:r>
              <a:rPr lang="en-US" sz="2400" dirty="0" err="1" smtClean="0"/>
              <a:t>mlrd</a:t>
            </a:r>
            <a:r>
              <a:rPr lang="en-US" sz="2400" dirty="0" smtClean="0"/>
              <a:t>. USD u 2019.</a:t>
            </a:r>
            <a:endParaRPr lang="en-GB" sz="2400" dirty="0" smtClean="0"/>
          </a:p>
          <a:p>
            <a:pPr marL="457200" indent="-457200"/>
            <a:r>
              <a:rPr lang="sr-Latn-RS" sz="2400" dirty="0" smtClean="0"/>
              <a:t>       </a:t>
            </a:r>
            <a:r>
              <a:rPr lang="en-US" sz="2400" dirty="0" smtClean="0"/>
              <a:t>- 202 </a:t>
            </a:r>
            <a:r>
              <a:rPr lang="en-US" sz="2400" dirty="0" err="1" smtClean="0"/>
              <a:t>mlrd</a:t>
            </a:r>
            <a:r>
              <a:rPr lang="en-US" sz="2400" dirty="0" smtClean="0"/>
              <a:t>. USD u 2020.</a:t>
            </a:r>
            <a:endParaRPr lang="en-GB" sz="2400" dirty="0" smtClean="0"/>
          </a:p>
          <a:p>
            <a:pPr marL="457200" indent="-457200"/>
            <a:r>
              <a:rPr lang="sr-Latn-RS" sz="2400" dirty="0" smtClean="0"/>
              <a:t>       </a:t>
            </a:r>
            <a:r>
              <a:rPr lang="en-US" sz="2400" dirty="0" smtClean="0"/>
              <a:t>- 280 </a:t>
            </a:r>
            <a:r>
              <a:rPr lang="en-US" sz="2400" dirty="0" err="1" smtClean="0"/>
              <a:t>mlrd</a:t>
            </a:r>
            <a:r>
              <a:rPr lang="en-US" sz="2400" dirty="0" smtClean="0"/>
              <a:t>. USD u 2021.</a:t>
            </a:r>
            <a:endParaRPr lang="en-GB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b="1" dirty="0" smtClean="0"/>
              <a:t>Imaju li osiguravači dovoljne kapacitete ili bi prihvatanjem tih rizika ugrozili svoj opstanak?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Javno privatni modeli obaveznog osiguranja katastrofalnih rizika  formiranjem pulova stvaraju uslove da se i ovi rizici u dobroj meri osiguraju.</a:t>
            </a:r>
            <a:endParaRPr lang="en-GB" sz="1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GB" sz="2400" b="1" dirty="0" err="1" smtClean="0">
                <a:solidFill>
                  <a:schemeClr val="accent1"/>
                </a:solidFill>
              </a:rPr>
              <a:t>javno</a:t>
            </a:r>
            <a:r>
              <a:rPr lang="sr-Latn-RS" sz="2400" b="1" dirty="0" smtClean="0">
                <a:solidFill>
                  <a:schemeClr val="accent1"/>
                </a:solidFill>
              </a:rPr>
              <a:t>-</a:t>
            </a:r>
            <a:r>
              <a:rPr lang="en-GB" sz="2400" b="1" dirty="0" err="1" smtClean="0">
                <a:solidFill>
                  <a:schemeClr val="accent1"/>
                </a:solidFill>
              </a:rPr>
              <a:t>privatni</a:t>
            </a:r>
            <a:r>
              <a:rPr lang="en-GB" sz="2400" b="1" dirty="0" smtClean="0">
                <a:solidFill>
                  <a:schemeClr val="accent1"/>
                </a:solidFill>
              </a:rPr>
              <a:t> model </a:t>
            </a:r>
            <a:r>
              <a:rPr lang="en-GB" sz="2400" b="1" dirty="0" err="1" smtClean="0">
                <a:solidFill>
                  <a:schemeClr val="accent1"/>
                </a:solidFill>
              </a:rPr>
              <a:t>osiguranja</a:t>
            </a:r>
            <a:r>
              <a:rPr lang="en-GB" sz="2400" b="1" dirty="0" smtClean="0">
                <a:solidFill>
                  <a:schemeClr val="accent1"/>
                </a:solidFill>
              </a:rPr>
              <a:t> </a:t>
            </a:r>
            <a:r>
              <a:rPr lang="sr-Latn-RS" sz="2400" b="1" dirty="0" smtClean="0">
                <a:solidFill>
                  <a:schemeClr val="accent1"/>
                </a:solidFill>
              </a:rPr>
              <a:t>katastrofalnih rizika </a:t>
            </a:r>
            <a:r>
              <a:rPr lang="en-GB" sz="2400" b="1" dirty="0" smtClean="0">
                <a:solidFill>
                  <a:schemeClr val="accent1"/>
                </a:solidFill>
              </a:rPr>
              <a:t> </a:t>
            </a:r>
            <a:r>
              <a:rPr lang="en-GB" sz="2400" dirty="0" err="1" smtClean="0"/>
              <a:t>obezbedio</a:t>
            </a:r>
            <a:r>
              <a:rPr lang="en-GB" sz="2400" dirty="0" smtClean="0"/>
              <a:t> bi </a:t>
            </a:r>
            <a:r>
              <a:rPr lang="en-GB" sz="2400" dirty="0" err="1" smtClean="0"/>
              <a:t>održivost</a:t>
            </a:r>
            <a:r>
              <a:rPr lang="en-GB" sz="2400" dirty="0" smtClean="0"/>
              <a:t> </a:t>
            </a:r>
            <a:r>
              <a:rPr lang="en-GB" sz="2400" dirty="0" err="1" smtClean="0"/>
              <a:t>tržišta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/</a:t>
            </a:r>
            <a:r>
              <a:rPr lang="en-GB" sz="2400" dirty="0" err="1" smtClean="0"/>
              <a:t>reosiguranja</a:t>
            </a:r>
            <a:r>
              <a:rPr lang="en-GB" sz="2400" dirty="0" smtClean="0"/>
              <a:t> i u </a:t>
            </a:r>
            <a:r>
              <a:rPr lang="en-GB" sz="2400" dirty="0" err="1" smtClean="0"/>
              <a:t>uslovima</a:t>
            </a:r>
            <a:r>
              <a:rPr lang="en-GB" sz="2400" dirty="0" smtClean="0"/>
              <a:t> </a:t>
            </a:r>
            <a:r>
              <a:rPr lang="en-GB" sz="2400" dirty="0" err="1" smtClean="0"/>
              <a:t>velikih</a:t>
            </a:r>
            <a:r>
              <a:rPr lang="en-GB" sz="2400" dirty="0" smtClean="0"/>
              <a:t>  </a:t>
            </a:r>
            <a:r>
              <a:rPr lang="en-GB" sz="2400" dirty="0" err="1" smtClean="0"/>
              <a:t>kriznih</a:t>
            </a:r>
            <a:r>
              <a:rPr lang="en-GB" sz="2400" dirty="0" smtClean="0"/>
              <a:t> </a:t>
            </a:r>
            <a:r>
              <a:rPr lang="en-GB" sz="2400" dirty="0" err="1" smtClean="0"/>
              <a:t>šokova</a:t>
            </a:r>
            <a:r>
              <a:rPr lang="en-GB" sz="2400" dirty="0" smtClean="0"/>
              <a:t> </a:t>
            </a:r>
            <a:r>
              <a:rPr lang="en-GB" sz="2400" dirty="0" err="1" smtClean="0"/>
              <a:t>koji</a:t>
            </a:r>
            <a:r>
              <a:rPr lang="en-GB" sz="2400" dirty="0" smtClean="0"/>
              <a:t> je </a:t>
            </a:r>
            <a:r>
              <a:rPr lang="en-GB" sz="2400" dirty="0" err="1" smtClean="0"/>
              <a:t>mogu</a:t>
            </a:r>
            <a:r>
              <a:rPr lang="en-GB" sz="2400" dirty="0" smtClean="0"/>
              <a:t> </a:t>
            </a:r>
            <a:r>
              <a:rPr lang="en-GB" sz="2400" dirty="0" err="1" smtClean="0"/>
              <a:t>narušiti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05" y="895351"/>
            <a:ext cx="9994175" cy="411479"/>
          </a:xfrm>
        </p:spPr>
        <p:txBody>
          <a:bodyPr/>
          <a:lstStyle/>
          <a:p>
            <a:pPr algn="ctr"/>
            <a:r>
              <a:rPr lang="sr-Latn-RS" sz="3300" dirty="0" smtClean="0"/>
              <a:t>DOPRINOS AKTUARA OTPORNOSTI SEKTORA OSIGURANJA NA KRIZU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1897380"/>
            <a:ext cx="9599294" cy="3733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sr-Latn-CS" sz="2400" dirty="0" smtClean="0"/>
              <a:t>Nakon </a:t>
            </a:r>
            <a:r>
              <a:rPr lang="en-US" sz="2400" dirty="0" err="1" smtClean="0"/>
              <a:t>globalne</a:t>
            </a:r>
            <a:r>
              <a:rPr lang="en-US" sz="2400" dirty="0" smtClean="0"/>
              <a:t> </a:t>
            </a:r>
            <a:r>
              <a:rPr lang="en-US" sz="2400" dirty="0" err="1" smtClean="0"/>
              <a:t>ekonomske</a:t>
            </a:r>
            <a:r>
              <a:rPr lang="en-US" sz="2400" dirty="0" smtClean="0"/>
              <a:t> </a:t>
            </a:r>
            <a:r>
              <a:rPr lang="en-US" sz="2400" dirty="0" err="1" smtClean="0"/>
              <a:t>krize</a:t>
            </a:r>
            <a:r>
              <a:rPr lang="en-US" sz="2400" dirty="0" smtClean="0"/>
              <a:t> 2007/08. </a:t>
            </a:r>
            <a:r>
              <a:rPr lang="en-US" sz="2400" dirty="0" err="1" smtClean="0"/>
              <a:t>godine</a:t>
            </a:r>
            <a:r>
              <a:rPr lang="en-US" sz="2400" dirty="0" smtClean="0"/>
              <a:t>, </a:t>
            </a:r>
            <a:r>
              <a:rPr lang="sr-Latn-RS" sz="2400" dirty="0" smtClean="0"/>
              <a:t>                       </a:t>
            </a:r>
            <a:r>
              <a:rPr lang="sr-Latn-CS" sz="2400" dirty="0" smtClean="0"/>
              <a:t>u prvi plan se stavlja adekvatno merenje ri</a:t>
            </a:r>
            <a:r>
              <a:rPr lang="en-US" sz="2400" dirty="0" err="1" smtClean="0"/>
              <a:t>zika</a:t>
            </a:r>
            <a:r>
              <a:rPr lang="en-US" sz="2400" dirty="0" smtClean="0"/>
              <a:t> </a:t>
            </a:r>
            <a:r>
              <a:rPr lang="sr-Latn-CS" sz="2400" dirty="0" smtClean="0"/>
              <a:t> pri oceni solventnosti osiguravača i banaka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</a:pP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CS" sz="2400" dirty="0" smtClean="0"/>
              <a:t>Posebna uloga je data </a:t>
            </a:r>
            <a:r>
              <a:rPr lang="sr-Latn-CS" sz="2400" b="1" dirty="0" smtClean="0">
                <a:solidFill>
                  <a:schemeClr val="accent1"/>
                </a:solidFill>
              </a:rPr>
              <a:t>aktuarima</a:t>
            </a:r>
            <a:r>
              <a:rPr lang="sr-Latn-CS" sz="2400" dirty="0" smtClean="0"/>
              <a:t> za </a:t>
            </a:r>
            <a:r>
              <a:rPr lang="sr-Latn-CS" sz="2400" b="1" dirty="0" smtClean="0">
                <a:solidFill>
                  <a:schemeClr val="accent1"/>
                </a:solidFill>
              </a:rPr>
              <a:t>upravljanje rizicima u čitavom finansijskom sektoru</a:t>
            </a:r>
            <a:r>
              <a:rPr lang="sr-Latn-RS" sz="2400" dirty="0" smtClean="0"/>
              <a:t>.</a:t>
            </a:r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05" y="895351"/>
            <a:ext cx="9994175" cy="411479"/>
          </a:xfrm>
        </p:spPr>
        <p:txBody>
          <a:bodyPr/>
          <a:lstStyle/>
          <a:p>
            <a:pPr algn="ctr"/>
            <a:r>
              <a:rPr lang="sr-Latn-RS" sz="3300" dirty="0" smtClean="0"/>
              <a:t>KLJUČNI FAKTORI POSLOVANJA OSIGURAVAČA</a:t>
            </a:r>
            <a:endParaRPr lang="en-US" sz="33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3844"/>
          <a:stretch>
            <a:fillRect/>
          </a:stretch>
        </p:blipFill>
        <p:spPr bwMode="auto">
          <a:xfrm>
            <a:off x="238513" y="1939448"/>
            <a:ext cx="7624761" cy="491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00076"/>
            <a:ext cx="9994175" cy="411479"/>
          </a:xfrm>
        </p:spPr>
        <p:txBody>
          <a:bodyPr/>
          <a:lstStyle/>
          <a:p>
            <a:pPr algn="ctr"/>
            <a:r>
              <a:rPr lang="en-GB" sz="3600" dirty="0" smtClean="0"/>
              <a:t>DOPRINOS AKTUARA</a:t>
            </a:r>
            <a:r>
              <a:rPr lang="sr-Latn-RS" sz="3600" dirty="0" smtClean="0"/>
              <a:t> OTPORNOSTI SEKTORA OSIGURANJA</a:t>
            </a:r>
            <a:r>
              <a:rPr lang="en-GB" sz="3600" dirty="0" smtClean="0"/>
              <a:t> 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06" y="1562100"/>
            <a:ext cx="9818369" cy="38119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 sz="2400" dirty="0" smtClean="0"/>
              <a:t>Rizici se moraju kontinuirano identifikovati i meriti da bi se njima upravljalo.To se odnosi na rizike osiguranja( adekvatnost premijskog sistema, dovoljnost tehnickih rezervi,adekvatnost kapitala, investicioni portfolio) rocnost izvora finansiranja i </a:t>
            </a:r>
            <a:r>
              <a:rPr lang="sr-Latn-RS" sz="2400" dirty="0" smtClean="0"/>
              <a:t>obaveza i imovine,</a:t>
            </a:r>
            <a:r>
              <a:rPr lang="en-GB" sz="2400" dirty="0" smtClean="0"/>
              <a:t>(</a:t>
            </a:r>
            <a:r>
              <a:rPr lang="sr-Latn-RS" sz="2400" dirty="0" smtClean="0"/>
              <a:t> pad likvidnosti, pad koeficijenta resavanja steta zbog nedostatka likvidnih sredstava....</a:t>
            </a:r>
            <a:r>
              <a:rPr lang="en-GB" sz="2400" dirty="0" smtClean="0"/>
              <a:t>)</a:t>
            </a:r>
            <a:endParaRPr lang="sr-Latn-RS" sz="2400" dirty="0" smtClean="0"/>
          </a:p>
          <a:p>
            <a:r>
              <a:rPr lang="sr-Latn-RS" sz="2400" dirty="0" smtClean="0"/>
              <a:t>Negativan tehnicki rezultat ciji je uzrok smanjenje cena osiguranja za koje se ne pita aktuar, anderajteri, prodavci osiguranja,</a:t>
            </a:r>
            <a:r>
              <a:rPr lang="en-GB" sz="2400" dirty="0" smtClean="0"/>
              <a:t>a</a:t>
            </a:r>
            <a:r>
              <a:rPr lang="sr-Latn-RS" sz="2400" dirty="0" smtClean="0"/>
              <a:t> odgovornost je aktuara i on  daje misljenje na tehnicki rezultat i i predlaze mere za pevazilaženje ovog problema</a:t>
            </a:r>
            <a:r>
              <a:rPr lang="sr-Latn-RS" sz="2400" dirty="0" smtClean="0"/>
              <a:t>.</a:t>
            </a:r>
          </a:p>
          <a:p>
            <a:r>
              <a:rPr lang="sr-Latn-RS" sz="2400" dirty="0" smtClean="0"/>
              <a:t>Treba uvesti obavezu da bilo koju korekciju premije odobrava aktuar.</a:t>
            </a:r>
            <a:endParaRPr lang="en-GB" sz="2400" dirty="0" smtClean="0"/>
          </a:p>
          <a:p>
            <a:pPr marL="457200" indent="-457200">
              <a:buFont typeface="Wingdings" pitchFamily="2" charset="2"/>
              <a:buChar char="Ø"/>
            </a:pPr>
            <a:endParaRPr lang="en-US" sz="2500" dirty="0"/>
          </a:p>
          <a:p>
            <a:pPr marL="457200" indent="-457200">
              <a:buFont typeface="Wingdings" pitchFamily="2" charset="2"/>
              <a:buChar char="Ø"/>
            </a:pPr>
            <a:endParaRPr lang="en-US" sz="25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sr-Latn-RS" sz="4000" dirty="0" smtClean="0"/>
              <a:t>HVALA NA PAŽNJI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618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79121"/>
            <a:ext cx="9994175" cy="670560"/>
          </a:xfrm>
        </p:spPr>
        <p:txBody>
          <a:bodyPr/>
          <a:lstStyle/>
          <a:p>
            <a:r>
              <a:rPr lang="sr-Latn-RS" sz="3300" dirty="0" smtClean="0"/>
              <a:t>DOPRINOS OSIGURANJA ODRŽIVOM RAZVOJU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2017467"/>
            <a:ext cx="10116095" cy="336681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GB" sz="2400" dirty="0" err="1" smtClean="0"/>
              <a:t>Svet</a:t>
            </a:r>
            <a:r>
              <a:rPr lang="en-GB" sz="2400" dirty="0" smtClean="0"/>
              <a:t> se </a:t>
            </a:r>
            <a:r>
              <a:rPr lang="en-GB" sz="2400" dirty="0" err="1" smtClean="0"/>
              <a:t>sve</a:t>
            </a:r>
            <a:r>
              <a:rPr lang="en-GB" sz="2400" dirty="0" smtClean="0"/>
              <a:t> </a:t>
            </a:r>
            <a:r>
              <a:rPr lang="sr-Latn-RS" sz="2400" dirty="0" smtClean="0"/>
              <a:t>č</a:t>
            </a:r>
            <a:r>
              <a:rPr lang="en-GB" sz="2400" dirty="0" err="1" smtClean="0"/>
              <a:t>ešće</a:t>
            </a:r>
            <a:r>
              <a:rPr lang="en-GB" sz="2400" dirty="0" smtClean="0"/>
              <a:t> </a:t>
            </a:r>
            <a:r>
              <a:rPr lang="en-GB" sz="2400" dirty="0" err="1" smtClean="0"/>
              <a:t>suočava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ekonomskim</a:t>
            </a:r>
            <a:r>
              <a:rPr lang="en-GB" sz="2400" dirty="0" smtClean="0"/>
              <a:t> </a:t>
            </a:r>
            <a:r>
              <a:rPr lang="en-GB" sz="2400" dirty="0" err="1" smtClean="0"/>
              <a:t>krizama</a:t>
            </a:r>
            <a:r>
              <a:rPr lang="en-GB" sz="2400" dirty="0" smtClean="0"/>
              <a:t> </a:t>
            </a:r>
            <a:r>
              <a:rPr lang="en-GB" sz="2400" dirty="0" err="1" smtClean="0"/>
              <a:t>koje</a:t>
            </a:r>
            <a:r>
              <a:rPr lang="en-GB" sz="2400" dirty="0" smtClean="0"/>
              <a:t> </a:t>
            </a:r>
            <a:r>
              <a:rPr lang="en-GB" sz="2400" dirty="0" err="1" smtClean="0"/>
              <a:t>ugrožavaju</a:t>
            </a:r>
            <a:r>
              <a:rPr lang="en-GB" sz="2400" dirty="0" smtClean="0"/>
              <a:t> </a:t>
            </a:r>
            <a:r>
              <a:rPr lang="en-GB" sz="2400" dirty="0" err="1" smtClean="0"/>
              <a:t>održivi</a:t>
            </a:r>
            <a:r>
              <a:rPr lang="en-GB" sz="2400" dirty="0" smtClean="0"/>
              <a:t> </a:t>
            </a:r>
            <a:r>
              <a:rPr lang="en-GB" sz="2400" dirty="0" err="1" smtClean="0"/>
              <a:t>razvoj</a:t>
            </a:r>
            <a:r>
              <a:rPr lang="en-GB" sz="2400" dirty="0" smtClean="0"/>
              <a:t> </a:t>
            </a:r>
            <a:r>
              <a:rPr lang="en-GB" sz="2400" dirty="0" err="1" smtClean="0"/>
              <a:t>sa</a:t>
            </a:r>
            <a:r>
              <a:rPr lang="en-GB" sz="2400" dirty="0" smtClean="0"/>
              <a:t> </a:t>
            </a:r>
            <a:r>
              <a:rPr lang="en-GB" sz="2400" dirty="0" err="1" smtClean="0"/>
              <a:t>ekonomskog</a:t>
            </a:r>
            <a:r>
              <a:rPr lang="en-GB" sz="2400" dirty="0" smtClean="0"/>
              <a:t>, </a:t>
            </a:r>
            <a:r>
              <a:rPr lang="en-GB" sz="2400" dirty="0" err="1" smtClean="0"/>
              <a:t>socijalnog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ekolo</a:t>
            </a:r>
            <a:r>
              <a:rPr lang="sr-Latn-RS" sz="2400" dirty="0" smtClean="0"/>
              <a:t>š</a:t>
            </a:r>
            <a:r>
              <a:rPr lang="en-GB" sz="2400" dirty="0" err="1" smtClean="0"/>
              <a:t>kog</a:t>
            </a:r>
            <a:r>
              <a:rPr lang="en-GB" sz="2400" dirty="0" smtClean="0"/>
              <a:t> </a:t>
            </a:r>
            <a:r>
              <a:rPr lang="en-GB" sz="2400" dirty="0" err="1" smtClean="0"/>
              <a:t>aspekta</a:t>
            </a:r>
            <a:r>
              <a:rPr lang="en-GB" sz="2400" dirty="0" smtClean="0"/>
              <a:t>.</a:t>
            </a:r>
            <a:r>
              <a:rPr lang="sr-Latn-RS" sz="2400" dirty="0" smtClean="0"/>
              <a:t> </a:t>
            </a:r>
          </a:p>
          <a:p>
            <a:pPr marL="457200" indent="-457200">
              <a:buFont typeface="Wingdings" pitchFamily="2" charset="2"/>
              <a:buChar char="Ø"/>
            </a:pPr>
            <a:endParaRPr lang="sr-Latn-RS" sz="5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U Agendi održivog razvoja ključna uloga u obezbeđenju održivog razvoja poverena je osiguranju 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svoju</a:t>
            </a:r>
            <a:r>
              <a:rPr lang="en-US" sz="2400" dirty="0" smtClean="0"/>
              <a:t> </a:t>
            </a:r>
            <a:r>
              <a:rPr lang="en-US" sz="2400" dirty="0" err="1" smtClean="0"/>
              <a:t>osnovnu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funkciju</a:t>
            </a:r>
            <a:r>
              <a:rPr lang="en-US" sz="2400" dirty="0" smtClean="0"/>
              <a:t>, </a:t>
            </a:r>
            <a:r>
              <a:rPr lang="en-US" sz="2400" dirty="0" err="1" smtClean="0"/>
              <a:t>osiguranje</a:t>
            </a:r>
            <a:r>
              <a:rPr lang="en-US" sz="2400" dirty="0" smtClean="0"/>
              <a:t> </a:t>
            </a:r>
            <a:r>
              <a:rPr lang="en-US" sz="2400" dirty="0" err="1" smtClean="0"/>
              <a:t>umanjuje</a:t>
            </a:r>
            <a:r>
              <a:rPr lang="en-US" sz="2400" dirty="0" smtClean="0"/>
              <a:t> </a:t>
            </a:r>
            <a:r>
              <a:rPr lang="en-US" sz="2400" dirty="0" err="1" smtClean="0"/>
              <a:t>ranjivost</a:t>
            </a:r>
            <a:r>
              <a:rPr lang="en-US" sz="2400" dirty="0" smtClean="0"/>
              <a:t> i </a:t>
            </a:r>
            <a:r>
              <a:rPr lang="en-US" sz="2400" dirty="0" err="1" smtClean="0"/>
              <a:t>jača</a:t>
            </a:r>
            <a:r>
              <a:rPr lang="en-US" sz="2400" dirty="0" smtClean="0"/>
              <a:t> </a:t>
            </a:r>
            <a:r>
              <a:rPr lang="en-US" sz="2400" dirty="0" err="1" smtClean="0"/>
              <a:t>otpornost</a:t>
            </a:r>
            <a:r>
              <a:rPr lang="en-US" sz="2400" dirty="0" smtClean="0"/>
              <a:t> </a:t>
            </a:r>
            <a:r>
              <a:rPr lang="en-US" sz="2400" dirty="0" err="1" smtClean="0"/>
              <a:t>stanovništva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sr-Latn-RS" sz="2400" dirty="0" smtClean="0"/>
              <a:t> štetne posledice </a:t>
            </a:r>
            <a:r>
              <a:rPr lang="en-US" sz="2400" dirty="0" smtClean="0"/>
              <a:t> </a:t>
            </a:r>
            <a:r>
              <a:rPr lang="en-US" sz="2400" dirty="0" err="1" smtClean="0"/>
              <a:t>ekstremn</a:t>
            </a:r>
            <a:r>
              <a:rPr lang="sr-Latn-RS" sz="2400" dirty="0" smtClean="0"/>
              <a:t>ih</a:t>
            </a:r>
            <a:r>
              <a:rPr lang="en-US" sz="2400" dirty="0" smtClean="0"/>
              <a:t> </a:t>
            </a:r>
            <a:r>
              <a:rPr lang="en-US" sz="2400" dirty="0" err="1" smtClean="0"/>
              <a:t>klimatsk</a:t>
            </a:r>
            <a:r>
              <a:rPr lang="sr-Latn-RS" sz="2400" dirty="0" smtClean="0"/>
              <a:t>ih</a:t>
            </a:r>
            <a:r>
              <a:rPr lang="en-US" sz="2400" dirty="0" smtClean="0"/>
              <a:t> i drug</a:t>
            </a:r>
            <a:r>
              <a:rPr lang="sr-Latn-RS" sz="2400" dirty="0" smtClean="0"/>
              <a:t>ih </a:t>
            </a:r>
            <a:r>
              <a:rPr lang="en-US" sz="2400" dirty="0" err="1" smtClean="0"/>
              <a:t>ekonomsk</a:t>
            </a:r>
            <a:r>
              <a:rPr lang="sr-Latn-RS" sz="2400" dirty="0" smtClean="0"/>
              <a:t>ih</a:t>
            </a:r>
            <a:r>
              <a:rPr lang="en-US" sz="2400" dirty="0" smtClean="0"/>
              <a:t>, </a:t>
            </a:r>
            <a:r>
              <a:rPr lang="en-US" sz="2400" dirty="0" err="1" smtClean="0"/>
              <a:t>socijaln</a:t>
            </a:r>
            <a:r>
              <a:rPr lang="sr-Latn-RS" sz="2400" dirty="0" smtClean="0"/>
              <a:t>ih</a:t>
            </a:r>
            <a:r>
              <a:rPr lang="en-US" sz="2400" dirty="0" smtClean="0"/>
              <a:t> i </a:t>
            </a:r>
            <a:r>
              <a:rPr lang="en-US" sz="2400" dirty="0" err="1" smtClean="0"/>
              <a:t>ekološk</a:t>
            </a:r>
            <a:r>
              <a:rPr lang="sr-Latn-RS" sz="2400" dirty="0" smtClean="0"/>
              <a:t>ih</a:t>
            </a:r>
            <a:r>
              <a:rPr lang="en-US" sz="2400" dirty="0" smtClean="0"/>
              <a:t> </a:t>
            </a:r>
            <a:r>
              <a:rPr lang="en-US" sz="2400" dirty="0" err="1" smtClean="0"/>
              <a:t>šokov</a:t>
            </a:r>
            <a:r>
              <a:rPr lang="sr-Latn-RS" sz="2400" dirty="0" smtClean="0"/>
              <a:t>a</a:t>
            </a:r>
            <a:r>
              <a:rPr lang="en-US" sz="2400" dirty="0" smtClean="0"/>
              <a:t> i </a:t>
            </a:r>
            <a:r>
              <a:rPr lang="en-US" sz="2400" dirty="0" err="1" smtClean="0"/>
              <a:t>katastrof</a:t>
            </a:r>
            <a:r>
              <a:rPr lang="sr-Latn-RS" sz="2400" dirty="0" smtClean="0"/>
              <a:t>a</a:t>
            </a:r>
            <a:r>
              <a:rPr lang="en-US" sz="2400" dirty="0" smtClean="0"/>
              <a:t>.</a:t>
            </a:r>
            <a:r>
              <a:rPr lang="sr-Latn-BA" sz="2400" dirty="0" smtClean="0"/>
              <a:t> </a:t>
            </a: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BA" sz="2400" dirty="0" smtClean="0"/>
              <a:t>Sa druge strane, i osiguranje može biti ugroženo zbog velikih gubitaka koje treba da pokrije usled navedenih događaja</a:t>
            </a:r>
            <a:r>
              <a:rPr lang="sr-Latn-RS" sz="2400" dirty="0" smtClean="0"/>
              <a:t>.</a:t>
            </a:r>
            <a:endParaRPr lang="en-US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Da li osiguranje poseduje unutrašnje mehanizme otpornosti na ekstremne šokove i katastrofe?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914401"/>
            <a:ext cx="9994175" cy="670560"/>
          </a:xfrm>
        </p:spPr>
        <p:txBody>
          <a:bodyPr/>
          <a:lstStyle/>
          <a:p>
            <a:pPr algn="ctr"/>
            <a:r>
              <a:rPr lang="en-US" sz="3300" dirty="0" smtClean="0"/>
              <a:t>TRENDOVI RAZVOJA  TRŽIŠTA OSIGURANJA</a:t>
            </a:r>
            <a:r>
              <a:rPr lang="sr-Latn-RS" sz="3300" dirty="0" smtClean="0"/>
              <a:t>   </a:t>
            </a:r>
            <a:r>
              <a:rPr lang="en-US" sz="3300" dirty="0" smtClean="0"/>
              <a:t> U USLOVIMA KRIZE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0" y="2017467"/>
            <a:ext cx="10116095" cy="39718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U periodu od nepunih 15 godina svet se suočio sa 3 globalne ekonomske krize.</a:t>
            </a:r>
            <a:r>
              <a:rPr lang="en-GB" sz="2400" dirty="0" smtClean="0"/>
              <a:t> </a:t>
            </a:r>
          </a:p>
          <a:p>
            <a:pPr lvl="1"/>
            <a:endParaRPr lang="sr-Latn-RS" sz="1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Ovakva nepovoljna ekonomska kretanja  svakako su uticala i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svetsko</a:t>
            </a:r>
            <a:r>
              <a:rPr lang="en-GB" sz="2400" dirty="0" smtClean="0"/>
              <a:t> </a:t>
            </a:r>
            <a:r>
              <a:rPr lang="en-GB" sz="2400" dirty="0" err="1" smtClean="0"/>
              <a:t>tržište</a:t>
            </a:r>
            <a:r>
              <a:rPr lang="en-GB" sz="2400" dirty="0" smtClean="0"/>
              <a:t> </a:t>
            </a:r>
            <a:r>
              <a:rPr lang="en-GB" sz="2400" dirty="0" err="1" smtClean="0"/>
              <a:t>osiguranja</a:t>
            </a:r>
            <a:r>
              <a:rPr lang="en-GB" sz="2400" dirty="0" smtClean="0"/>
              <a:t>. </a:t>
            </a:r>
            <a:endParaRPr lang="sr-Latn-RS" sz="2400" dirty="0" smtClean="0"/>
          </a:p>
          <a:p>
            <a:pPr marL="914400" lvl="1" indent="-457200">
              <a:buFont typeface="Calibri" pitchFamily="34" charset="0"/>
              <a:buChar char="‒"/>
            </a:pPr>
            <a:r>
              <a:rPr lang="sr-Latn-RS" sz="2200" dirty="0" smtClean="0"/>
              <a:t>Po prvi put, nakon 2008. godine iskazana je negativna r</a:t>
            </a:r>
            <a:r>
              <a:rPr lang="en-GB" sz="2200" dirty="0" err="1" smtClean="0"/>
              <a:t>ealna</a:t>
            </a:r>
            <a:r>
              <a:rPr lang="en-GB" sz="2200" dirty="0" smtClean="0"/>
              <a:t> </a:t>
            </a:r>
            <a:r>
              <a:rPr lang="en-GB" sz="2200" dirty="0" err="1" smtClean="0"/>
              <a:t>stopa</a:t>
            </a:r>
            <a:r>
              <a:rPr lang="en-GB" sz="2200" dirty="0" smtClean="0"/>
              <a:t> </a:t>
            </a:r>
            <a:r>
              <a:rPr lang="en-GB" sz="2200" dirty="0" err="1" smtClean="0"/>
              <a:t>rasta</a:t>
            </a:r>
            <a:r>
              <a:rPr lang="en-GB" sz="2200" dirty="0" smtClean="0"/>
              <a:t> </a:t>
            </a:r>
            <a:r>
              <a:rPr lang="en-GB" sz="2200" dirty="0" err="1" smtClean="0"/>
              <a:t>svetske</a:t>
            </a:r>
            <a:r>
              <a:rPr lang="en-GB" sz="2200" dirty="0" smtClean="0"/>
              <a:t> </a:t>
            </a:r>
            <a:r>
              <a:rPr lang="en-GB" sz="2200" dirty="0" err="1" smtClean="0"/>
              <a:t>premije</a:t>
            </a:r>
            <a:r>
              <a:rPr lang="en-GB" sz="2200" dirty="0" smtClean="0"/>
              <a:t> </a:t>
            </a:r>
            <a:r>
              <a:rPr lang="en-GB" sz="2200" dirty="0" err="1" smtClean="0"/>
              <a:t>osiguranja</a:t>
            </a:r>
            <a:r>
              <a:rPr lang="en-GB" sz="2200" dirty="0" smtClean="0"/>
              <a:t> </a:t>
            </a:r>
            <a:r>
              <a:rPr lang="sr-Latn-RS" sz="2200" dirty="0" smtClean="0"/>
              <a:t>u 2020. godini (</a:t>
            </a:r>
            <a:r>
              <a:rPr lang="en-GB" sz="2200" dirty="0" smtClean="0"/>
              <a:t>-1</a:t>
            </a:r>
            <a:r>
              <a:rPr lang="sr-Latn-RS" sz="2200" dirty="0" smtClean="0"/>
              <a:t>,</a:t>
            </a:r>
            <a:r>
              <a:rPr lang="en-GB" sz="2200" dirty="0" smtClean="0"/>
              <a:t>2%)</a:t>
            </a:r>
            <a:r>
              <a:rPr lang="sr-Latn-RS" sz="2200" dirty="0" smtClean="0"/>
              <a:t> kao posledica ekonomske krize usled pandemije COVID-19.</a:t>
            </a:r>
          </a:p>
          <a:p>
            <a:pPr marL="914400" lvl="1" indent="-457200">
              <a:buFont typeface="Calibri" pitchFamily="34" charset="0"/>
              <a:buChar char="‒"/>
            </a:pPr>
            <a:r>
              <a:rPr lang="sr-Latn-RS" sz="2200" dirty="0" smtClean="0"/>
              <a:t>R</a:t>
            </a:r>
            <a:r>
              <a:rPr lang="en-GB" sz="2200" dirty="0" err="1" smtClean="0"/>
              <a:t>ealna</a:t>
            </a:r>
            <a:r>
              <a:rPr lang="en-GB" sz="2200" dirty="0" smtClean="0"/>
              <a:t> </a:t>
            </a:r>
            <a:r>
              <a:rPr lang="en-GB" sz="2200" dirty="0" err="1" smtClean="0"/>
              <a:t>stopa</a:t>
            </a:r>
            <a:r>
              <a:rPr lang="en-GB" sz="2200" dirty="0" smtClean="0"/>
              <a:t> </a:t>
            </a:r>
            <a:r>
              <a:rPr lang="en-GB" sz="2200" dirty="0" err="1" smtClean="0"/>
              <a:t>rasta</a:t>
            </a:r>
            <a:r>
              <a:rPr lang="en-GB" sz="2200" dirty="0" smtClean="0"/>
              <a:t> </a:t>
            </a:r>
            <a:r>
              <a:rPr lang="en-GB" sz="2200" dirty="0" err="1" smtClean="0"/>
              <a:t>premije</a:t>
            </a:r>
            <a:r>
              <a:rPr lang="en-GB" sz="2200" dirty="0" smtClean="0"/>
              <a:t> </a:t>
            </a:r>
            <a:r>
              <a:rPr lang="en-GB" sz="2200" dirty="0" err="1" smtClean="0"/>
              <a:t>osiguranja</a:t>
            </a:r>
            <a:r>
              <a:rPr lang="en-GB" sz="2200" dirty="0" smtClean="0"/>
              <a:t> u </a:t>
            </a:r>
            <a:r>
              <a:rPr lang="en-GB" sz="2200" dirty="0" err="1" smtClean="0"/>
              <a:t>svetu</a:t>
            </a:r>
            <a:r>
              <a:rPr lang="en-GB" sz="2200" dirty="0" smtClean="0"/>
              <a:t> u 2021.</a:t>
            </a:r>
            <a:r>
              <a:rPr lang="sr-Latn-RS" sz="2200" dirty="0" smtClean="0"/>
              <a:t> iznosila je </a:t>
            </a:r>
            <a:r>
              <a:rPr lang="en-GB" sz="2200" dirty="0" smtClean="0"/>
              <a:t>3</a:t>
            </a:r>
            <a:r>
              <a:rPr lang="sr-Latn-RS" sz="2200" dirty="0" smtClean="0"/>
              <a:t>,</a:t>
            </a:r>
            <a:r>
              <a:rPr lang="en-GB" sz="2200" dirty="0" smtClean="0"/>
              <a:t>3%, </a:t>
            </a:r>
            <a:r>
              <a:rPr lang="en-GB" sz="2200" dirty="0" err="1" smtClean="0"/>
              <a:t>što</a:t>
            </a:r>
            <a:r>
              <a:rPr lang="en-GB" sz="2200" dirty="0" smtClean="0"/>
              <a:t> je </a:t>
            </a:r>
            <a:r>
              <a:rPr lang="en-GB" sz="2200" dirty="0" err="1" smtClean="0"/>
              <a:t>iznad</a:t>
            </a:r>
            <a:r>
              <a:rPr lang="en-GB" sz="2200" dirty="0" smtClean="0"/>
              <a:t> </a:t>
            </a:r>
            <a:r>
              <a:rPr lang="en-GB" sz="2200" dirty="0" err="1" smtClean="0"/>
              <a:t>prethodnog</a:t>
            </a:r>
            <a:r>
              <a:rPr lang="en-GB" sz="2200" dirty="0" smtClean="0"/>
              <a:t> </a:t>
            </a:r>
            <a:r>
              <a:rPr lang="en-GB" sz="2200" dirty="0" err="1" smtClean="0"/>
              <a:t>desetogodišnjeg</a:t>
            </a:r>
            <a:r>
              <a:rPr lang="en-GB" sz="2200" dirty="0" smtClean="0"/>
              <a:t> </a:t>
            </a:r>
            <a:r>
              <a:rPr lang="en-GB" sz="2200" dirty="0" err="1" smtClean="0"/>
              <a:t>proseka</a:t>
            </a:r>
            <a:r>
              <a:rPr lang="sr-Latn-RS" sz="2200" dirty="0" smtClean="0"/>
              <a:t> (2,6%).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914401"/>
            <a:ext cx="9994175" cy="670560"/>
          </a:xfrm>
        </p:spPr>
        <p:txBody>
          <a:bodyPr/>
          <a:lstStyle/>
          <a:p>
            <a:pPr algn="ctr"/>
            <a:r>
              <a:rPr lang="en-US" sz="3300" dirty="0" smtClean="0"/>
              <a:t>TRENDOVI RAZVOJA  TRŽIŠTA OSIGURANJA</a:t>
            </a:r>
            <a:r>
              <a:rPr lang="sr-Latn-RS" sz="3300" dirty="0" smtClean="0"/>
              <a:t>   </a:t>
            </a:r>
            <a:r>
              <a:rPr lang="en-US" sz="3300" dirty="0" smtClean="0"/>
              <a:t> U USLOVIMA KRIZE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2017467"/>
            <a:ext cx="9784080" cy="39718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Sukob u Ukrajini dovodi do energetske krize sa kojom su se pre svega suočile zemlje Evropske unije, ali čije posledice oseća svetska ekonomija koja je usporila rast.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Zbog posledica rata u Ukrajini po globalnu ekonomiju perspektive razvoja tržišta osiguranja su sve veća nepoznanica.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Stoga je potrebno razvijati mehanizme koji mogu da doprinesu </a:t>
            </a:r>
            <a:r>
              <a:rPr lang="sr-Latn-RS" sz="2400" b="1" dirty="0" smtClean="0">
                <a:solidFill>
                  <a:schemeClr val="accent3">
                    <a:lumMod val="50000"/>
                  </a:schemeClr>
                </a:solidFill>
              </a:rPr>
              <a:t>otpornosti tržišta osiguranja na uslove krize</a:t>
            </a:r>
            <a:r>
              <a:rPr lang="sr-Latn-RS" sz="2400" dirty="0" smtClean="0"/>
              <a:t>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640081"/>
            <a:ext cx="9994175" cy="670560"/>
          </a:xfrm>
        </p:spPr>
        <p:txBody>
          <a:bodyPr/>
          <a:lstStyle/>
          <a:p>
            <a:pPr algn="ctr"/>
            <a:r>
              <a:rPr lang="sr-Latn-RS" sz="3300" dirty="0" smtClean="0"/>
              <a:t>IZAZOVI NA TRŽIŠTU OSIGURANJA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2017467"/>
            <a:ext cx="9784080" cy="39718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0" indent="-457200">
              <a:spcBef>
                <a:spcPts val="700"/>
              </a:spcBef>
              <a:buClr>
                <a:srgbClr val="7030A0"/>
              </a:buClr>
              <a:buSzPct val="60000"/>
              <a:buFont typeface="Wingdings" pitchFamily="2" charset="2"/>
              <a:buChar char="Ø"/>
              <a:defRPr/>
            </a:pPr>
            <a:r>
              <a:rPr lang="en-US" sz="2400" dirty="0" smtClean="0"/>
              <a:t>N</a:t>
            </a:r>
            <a:r>
              <a:rPr lang="sr-Latn-RS" sz="2400" dirty="0" smtClean="0"/>
              <a:t>epovoljna geopolitička situacija,</a:t>
            </a:r>
          </a:p>
          <a:p>
            <a:pPr marL="457200" lvl="0" indent="-457200">
              <a:spcBef>
                <a:spcPts val="700"/>
              </a:spcBef>
              <a:buClr>
                <a:srgbClr val="7030A0"/>
              </a:buClr>
              <a:buSzPct val="60000"/>
              <a:buFont typeface="Wingdings" pitchFamily="2" charset="2"/>
              <a:buChar char="Ø"/>
              <a:defRPr/>
            </a:pPr>
            <a:r>
              <a:rPr lang="en-US" sz="2400" dirty="0" smtClean="0"/>
              <a:t>R</a:t>
            </a:r>
            <a:r>
              <a:rPr lang="sr-Latn-RS" sz="2400" dirty="0" smtClean="0"/>
              <a:t>ast inflacije,</a:t>
            </a:r>
          </a:p>
          <a:p>
            <a:pPr marL="457200" lvl="0" indent="-457200">
              <a:spcBef>
                <a:spcPts val="700"/>
              </a:spcBef>
              <a:buClr>
                <a:srgbClr val="7030A0"/>
              </a:buClr>
              <a:buSzPct val="60000"/>
              <a:buFont typeface="Wingdings" pitchFamily="2" charset="2"/>
              <a:buChar char="Ø"/>
              <a:defRPr/>
            </a:pPr>
            <a:r>
              <a:rPr lang="sr-Latn-RS" sz="2400" dirty="0" smtClean="0"/>
              <a:t>Sve učestalije prirodne katastrofe,</a:t>
            </a:r>
          </a:p>
          <a:p>
            <a:pPr marL="457200" lvl="0" indent="-457200">
              <a:spcBef>
                <a:spcPts val="700"/>
              </a:spcBef>
              <a:buClr>
                <a:srgbClr val="7030A0"/>
              </a:buClr>
              <a:buSzPct val="60000"/>
              <a:buFont typeface="Wingdings" pitchFamily="2" charset="2"/>
              <a:buChar char="Ø"/>
              <a:defRPr/>
            </a:pPr>
            <a:r>
              <a:rPr lang="sr-Latn-RS" sz="2400" dirty="0" smtClean="0"/>
              <a:t>Pandemija Covid-19, pretnja od nove pandemije itd.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914401"/>
            <a:ext cx="9994175" cy="411479"/>
          </a:xfrm>
        </p:spPr>
        <p:txBody>
          <a:bodyPr/>
          <a:lstStyle/>
          <a:p>
            <a:pPr algn="ctr"/>
            <a:r>
              <a:rPr lang="sr-Latn-RS" sz="3300" dirty="0" smtClean="0"/>
              <a:t>UTICAJ INFLACIJE NA  TRŽIŠTE OSIGURANJA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1659327"/>
            <a:ext cx="9784080" cy="39718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300" b="1" dirty="0" err="1" smtClean="0"/>
              <a:t>Neživotni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osiguravači</a:t>
            </a:r>
            <a:r>
              <a:rPr lang="en-US" sz="2300" b="1" dirty="0" smtClean="0"/>
              <a:t> </a:t>
            </a:r>
            <a:r>
              <a:rPr lang="sr-Latn-RS" sz="2300" b="1" dirty="0" smtClean="0"/>
              <a:t> su izloženi  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uticaj</a:t>
            </a:r>
            <a:r>
              <a:rPr lang="sr-Latn-RS" sz="2300" b="1" dirty="0" smtClean="0"/>
              <a:t>u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visoke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inflacije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kroz</a:t>
            </a:r>
            <a:r>
              <a:rPr lang="en-US" sz="2300" b="1" dirty="0" smtClean="0"/>
              <a:t> </a:t>
            </a:r>
            <a:r>
              <a:rPr lang="sr-Latn-RS" sz="2300" b="1" dirty="0" smtClean="0"/>
              <a:t> rast  iznosa steta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i</a:t>
            </a:r>
            <a:r>
              <a:rPr lang="sr-Latn-RS" sz="2300" b="1" dirty="0" smtClean="0"/>
              <a:t> kroz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investicije</a:t>
            </a:r>
            <a:r>
              <a:rPr lang="en-US" sz="2300" b="1" dirty="0" smtClean="0"/>
              <a:t>.</a:t>
            </a:r>
            <a:endParaRPr lang="en-GB" sz="23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300" dirty="0" smtClean="0"/>
              <a:t>I</a:t>
            </a:r>
            <a:r>
              <a:rPr lang="en-US" sz="2300" dirty="0" err="1" smtClean="0"/>
              <a:t>nflatorni</a:t>
            </a:r>
            <a:r>
              <a:rPr lang="en-US" sz="2300" dirty="0" smtClean="0"/>
              <a:t> </a:t>
            </a:r>
            <a:r>
              <a:rPr lang="en-US" sz="2300" dirty="0" err="1" smtClean="0"/>
              <a:t>šok</a:t>
            </a:r>
            <a:r>
              <a:rPr lang="en-US" sz="2300" dirty="0" smtClean="0"/>
              <a:t> </a:t>
            </a:r>
            <a:r>
              <a:rPr lang="sr-Latn-RS" sz="2300" dirty="0" smtClean="0"/>
              <a:t>prouzrokovao je </a:t>
            </a:r>
            <a:r>
              <a:rPr lang="en-US" sz="2300" dirty="0" smtClean="0"/>
              <a:t> </a:t>
            </a:r>
            <a:r>
              <a:rPr lang="en-US" sz="2300" dirty="0" err="1" smtClean="0"/>
              <a:t>povećanje</a:t>
            </a:r>
            <a:r>
              <a:rPr lang="en-US" sz="2300" dirty="0" smtClean="0"/>
              <a:t> </a:t>
            </a:r>
            <a:r>
              <a:rPr lang="sr-Latn-RS" sz="2300" dirty="0" smtClean="0"/>
              <a:t> iznosa </a:t>
            </a:r>
            <a:r>
              <a:rPr lang="en-US" sz="2300" dirty="0" err="1" smtClean="0"/>
              <a:t>šteta</a:t>
            </a:r>
            <a:r>
              <a:rPr lang="en-US" sz="2300" dirty="0" smtClean="0"/>
              <a:t>, </a:t>
            </a:r>
            <a:r>
              <a:rPr lang="en-US" sz="2300" dirty="0" err="1" smtClean="0"/>
              <a:t>što</a:t>
            </a:r>
            <a:r>
              <a:rPr lang="en-US" sz="2300" dirty="0" smtClean="0"/>
              <a:t> </a:t>
            </a:r>
            <a:r>
              <a:rPr lang="en-US" sz="2300" dirty="0" err="1" smtClean="0"/>
              <a:t>naruš</a:t>
            </a:r>
            <a:r>
              <a:rPr lang="sr-Latn-RS" sz="2300" dirty="0" smtClean="0"/>
              <a:t>ava </a:t>
            </a:r>
            <a:r>
              <a:rPr lang="en-US" sz="2300" dirty="0" err="1" smtClean="0"/>
              <a:t>profitabilnost</a:t>
            </a:r>
            <a:r>
              <a:rPr lang="en-US" sz="2300" dirty="0" smtClean="0"/>
              <a:t> </a:t>
            </a:r>
            <a:r>
              <a:rPr lang="en-US" sz="2300" dirty="0" err="1" smtClean="0"/>
              <a:t>osiguravača</a:t>
            </a:r>
            <a:r>
              <a:rPr lang="en-US" sz="2300" dirty="0" smtClean="0"/>
              <a:t>. </a:t>
            </a:r>
            <a:endParaRPr lang="sr-Latn-RS" sz="23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300" dirty="0" smtClean="0"/>
              <a:t>U</a:t>
            </a:r>
            <a:r>
              <a:rPr lang="en-US" sz="2300" dirty="0" err="1" smtClean="0"/>
              <a:t>ticaj</a:t>
            </a:r>
            <a:r>
              <a:rPr lang="en-US" sz="2300" dirty="0" smtClean="0"/>
              <a:t> </a:t>
            </a:r>
            <a:r>
              <a:rPr lang="en-US" sz="2300" dirty="0" err="1" smtClean="0"/>
              <a:t>inflacije</a:t>
            </a:r>
            <a:r>
              <a:rPr lang="en-US" sz="2300" dirty="0" smtClean="0"/>
              <a:t> </a:t>
            </a:r>
            <a:r>
              <a:rPr lang="sr-Latn-RS" sz="2300" dirty="0" smtClean="0"/>
              <a:t>ogleda se i </a:t>
            </a:r>
            <a:r>
              <a:rPr lang="en-US" sz="2300" dirty="0" err="1" smtClean="0"/>
              <a:t>kroz</a:t>
            </a:r>
            <a:r>
              <a:rPr lang="en-US" sz="2300" dirty="0" smtClean="0"/>
              <a:t> </a:t>
            </a:r>
            <a:r>
              <a:rPr lang="en-US" sz="2300" dirty="0" err="1" smtClean="0"/>
              <a:t>rast</a:t>
            </a:r>
            <a:r>
              <a:rPr lang="en-US" sz="2300" dirty="0" smtClean="0"/>
              <a:t> </a:t>
            </a:r>
            <a:r>
              <a:rPr lang="en-US" sz="2300" dirty="0" err="1" smtClean="0"/>
              <a:t>kamatnih</a:t>
            </a:r>
            <a:r>
              <a:rPr lang="en-US" sz="2300" dirty="0" smtClean="0"/>
              <a:t> </a:t>
            </a:r>
            <a:r>
              <a:rPr lang="en-US" sz="2300" dirty="0" err="1" smtClean="0"/>
              <a:t>stopa</a:t>
            </a:r>
            <a:r>
              <a:rPr lang="en-US" sz="2300" dirty="0" smtClean="0"/>
              <a:t> – </a:t>
            </a:r>
            <a:r>
              <a:rPr lang="en-US" sz="2300" dirty="0" err="1" smtClean="0"/>
              <a:t>koji</a:t>
            </a:r>
            <a:r>
              <a:rPr lang="en-US" sz="2300" dirty="0" smtClean="0"/>
              <a:t> </a:t>
            </a:r>
            <a:r>
              <a:rPr lang="en-US" sz="2300" dirty="0" err="1" smtClean="0"/>
              <a:t>će</a:t>
            </a:r>
            <a:r>
              <a:rPr lang="en-US" sz="2300" dirty="0" smtClean="0"/>
              <a:t> </a:t>
            </a:r>
            <a:r>
              <a:rPr lang="en-US" sz="2300" dirty="0" err="1" smtClean="0"/>
              <a:t>pozitivno</a:t>
            </a:r>
            <a:r>
              <a:rPr lang="en-US" sz="2300" dirty="0" smtClean="0"/>
              <a:t> </a:t>
            </a:r>
            <a:r>
              <a:rPr lang="en-US" sz="2300" dirty="0" err="1" smtClean="0"/>
              <a:t>uticati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 </a:t>
            </a:r>
            <a:r>
              <a:rPr lang="en-US" sz="2300" dirty="0" err="1" smtClean="0"/>
              <a:t>prihod</a:t>
            </a:r>
            <a:r>
              <a:rPr lang="en-US" sz="2300" dirty="0" smtClean="0"/>
              <a:t> </a:t>
            </a:r>
            <a:r>
              <a:rPr lang="en-US" sz="2300" dirty="0" err="1" smtClean="0"/>
              <a:t>od</a:t>
            </a:r>
            <a:r>
              <a:rPr lang="en-US" sz="2300" dirty="0" smtClean="0"/>
              <a:t> </a:t>
            </a:r>
            <a:r>
              <a:rPr lang="en-US" sz="2300" dirty="0" err="1" smtClean="0"/>
              <a:t>ulaganja</a:t>
            </a:r>
            <a:r>
              <a:rPr lang="sr-Latn-RS" sz="2300" dirty="0" smtClean="0"/>
              <a:t>.Medjutim, dolazi i do rasta diskontne stope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300" dirty="0" smtClean="0"/>
              <a:t>Problem </a:t>
            </a:r>
            <a:r>
              <a:rPr lang="en-US" sz="2300" dirty="0" err="1" smtClean="0"/>
              <a:t>neusklađenost</a:t>
            </a:r>
            <a:r>
              <a:rPr lang="sr-Latn-RS" sz="2300" dirty="0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ročn</a:t>
            </a:r>
            <a:r>
              <a:rPr lang="sr-Latn-RS" sz="2300" dirty="0" smtClean="0"/>
              <a:t>e strukture izvora finansiranja,  </a:t>
            </a:r>
            <a:r>
              <a:rPr lang="en-US" sz="2300" dirty="0" err="1" smtClean="0"/>
              <a:t>imovine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obaveza</a:t>
            </a:r>
            <a:r>
              <a:rPr lang="en-US" sz="2300" dirty="0" smtClean="0"/>
              <a:t> </a:t>
            </a:r>
            <a:r>
              <a:rPr lang="en-US" sz="2300" dirty="0" err="1" smtClean="0"/>
              <a:t>može</a:t>
            </a:r>
            <a:r>
              <a:rPr lang="en-US" sz="2300" dirty="0" smtClean="0"/>
              <a:t> </a:t>
            </a:r>
            <a:r>
              <a:rPr lang="en-US" sz="2300" dirty="0" err="1" smtClean="0"/>
              <a:t>dovesti</a:t>
            </a:r>
            <a:r>
              <a:rPr lang="en-US" sz="2300" dirty="0" smtClean="0"/>
              <a:t> do </a:t>
            </a:r>
            <a:r>
              <a:rPr lang="sr-Latn-RS" sz="2300" dirty="0" smtClean="0"/>
              <a:t>nelikvidnosti i posledično do pada koeficijenta rešavanja šteta.</a:t>
            </a:r>
            <a:endParaRPr lang="en-US" sz="2300" dirty="0"/>
          </a:p>
          <a:p>
            <a:pPr>
              <a:buFont typeface="Wingdings" pitchFamily="2" charset="2"/>
              <a:buChar char="Ø"/>
            </a:pPr>
            <a:endParaRPr lang="en-US" sz="23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914401"/>
            <a:ext cx="9994175" cy="411479"/>
          </a:xfrm>
        </p:spPr>
        <p:txBody>
          <a:bodyPr/>
          <a:lstStyle/>
          <a:p>
            <a:pPr algn="ctr"/>
            <a:r>
              <a:rPr lang="sr-Latn-RS" sz="3300" dirty="0" smtClean="0"/>
              <a:t>UTICAJ INFLACIJE NA  TRŽIŠTE OSIGURANJA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1897380"/>
            <a:ext cx="9425939" cy="3733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/>
              <a:t>Dolazi</a:t>
            </a:r>
            <a:r>
              <a:rPr lang="en-US" sz="2400" dirty="0" smtClean="0"/>
              <a:t> do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realne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vrednosti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premije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osiguranja</a:t>
            </a:r>
            <a:r>
              <a:rPr lang="en-US" sz="2400" b="1" dirty="0" smtClean="0"/>
              <a:t>,</a:t>
            </a:r>
            <a:r>
              <a:rPr lang="sr-Latn-RS" sz="2400" b="1" dirty="0" smtClean="0"/>
              <a:t> do  rasta obaveza, do pada realnog iznosa </a:t>
            </a:r>
            <a:r>
              <a:rPr lang="en-US" sz="2400" b="1" dirty="0" err="1" smtClean="0"/>
              <a:t>rezervacija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štete</a:t>
            </a:r>
            <a:r>
              <a:rPr lang="en-US" sz="2400" dirty="0" smtClean="0"/>
              <a:t>,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do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realne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vrednosti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aktive</a:t>
            </a:r>
            <a:r>
              <a:rPr lang="en-US" sz="2400" dirty="0" smtClean="0"/>
              <a:t> u </a:t>
            </a:r>
            <a:r>
              <a:rPr lang="en-US" sz="2400" dirty="0" err="1" smtClean="0"/>
              <a:t>koju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uložena</a:t>
            </a:r>
            <a:r>
              <a:rPr lang="en-US" sz="2400" dirty="0" smtClean="0"/>
              <a:t> </a:t>
            </a:r>
            <a:r>
              <a:rPr lang="en-US" sz="2400" dirty="0" err="1" smtClean="0"/>
              <a:t>sredstva</a:t>
            </a:r>
            <a:r>
              <a:rPr lang="en-US" sz="2400" dirty="0" smtClean="0"/>
              <a:t> </a:t>
            </a:r>
            <a:r>
              <a:rPr lang="en-US" sz="2400" dirty="0" err="1" smtClean="0"/>
              <a:t>ovih</a:t>
            </a:r>
            <a:r>
              <a:rPr lang="en-US" sz="2400" dirty="0" smtClean="0"/>
              <a:t> </a:t>
            </a:r>
            <a:r>
              <a:rPr lang="en-US" sz="2400" dirty="0" err="1" smtClean="0"/>
              <a:t>rezervi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</a:pPr>
            <a:endParaRPr lang="sr-Latn-RS" sz="1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sr-Latn-RS" sz="2400" dirty="0" smtClean="0"/>
              <a:t>Na taj način, inflacija narušava likvidnost, profitabilnost i </a:t>
            </a:r>
            <a:r>
              <a:rPr lang="en-US" sz="2400" dirty="0" err="1" smtClean="0"/>
              <a:t>solventnost</a:t>
            </a:r>
            <a:r>
              <a:rPr lang="en-US" sz="2400" dirty="0" smtClean="0"/>
              <a:t> </a:t>
            </a:r>
            <a:r>
              <a:rPr lang="sr-Latn-RS" sz="2400" dirty="0" smtClean="0"/>
              <a:t>osiguravača.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880" y="914401"/>
            <a:ext cx="9994175" cy="411479"/>
          </a:xfrm>
        </p:spPr>
        <p:txBody>
          <a:bodyPr/>
          <a:lstStyle/>
          <a:p>
            <a:pPr algn="ctr"/>
            <a:r>
              <a:rPr lang="pt-BR" sz="3300" dirty="0" smtClean="0"/>
              <a:t>ODGOVOR TRŽIŠTA OSIGURANJA NA </a:t>
            </a:r>
            <a:r>
              <a:rPr lang="sr-Latn-RS" sz="3300" dirty="0" smtClean="0"/>
              <a:t/>
            </a:r>
            <a:br>
              <a:rPr lang="sr-Latn-RS" sz="3300" dirty="0" smtClean="0"/>
            </a:br>
            <a:r>
              <a:rPr lang="pt-BR" sz="3300" dirty="0" smtClean="0"/>
              <a:t>RAST INFLACIJE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81" y="1897380"/>
            <a:ext cx="9425939" cy="3733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en-GB" sz="2400" dirty="0" smtClean="0"/>
              <a:t>U </a:t>
            </a:r>
            <a:r>
              <a:rPr lang="en-GB" sz="2400" dirty="0" err="1" smtClean="0"/>
              <a:t>regulatornom</a:t>
            </a:r>
            <a:r>
              <a:rPr lang="en-GB" sz="2400" dirty="0" smtClean="0"/>
              <a:t> </a:t>
            </a:r>
            <a:r>
              <a:rPr lang="en-GB" sz="2400" dirty="0" err="1" smtClean="0"/>
              <a:t>okviru</a:t>
            </a:r>
            <a:r>
              <a:rPr lang="en-GB" sz="2400" dirty="0" smtClean="0"/>
              <a:t> </a:t>
            </a:r>
            <a:r>
              <a:rPr lang="en-GB" sz="2400" dirty="0" err="1" smtClean="0"/>
              <a:t>Solventnost</a:t>
            </a:r>
            <a:r>
              <a:rPr lang="en-GB" sz="2400" dirty="0" smtClean="0"/>
              <a:t> II se </a:t>
            </a:r>
            <a:r>
              <a:rPr lang="en-GB" sz="2400" dirty="0" err="1" smtClean="0"/>
              <a:t>zahteva</a:t>
            </a:r>
            <a:r>
              <a:rPr lang="en-GB" sz="2400" dirty="0" smtClean="0"/>
              <a:t> </a:t>
            </a:r>
            <a:r>
              <a:rPr lang="sr-Latn-RS" sz="2400" dirty="0" smtClean="0"/>
              <a:t>da inflacija bude uključena u obračun najbolje procene rezervacija za štete. </a:t>
            </a:r>
          </a:p>
          <a:p>
            <a:pPr marL="457200" indent="-457200">
              <a:defRPr/>
            </a:pPr>
            <a:r>
              <a:rPr lang="en-GB" sz="2400" dirty="0" smtClean="0"/>
              <a:t> </a:t>
            </a: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sr-Latn-RS" sz="2400" dirty="0" smtClean="0"/>
              <a:t>Inflacija je </a:t>
            </a:r>
            <a:r>
              <a:rPr lang="en-GB" sz="2400" dirty="0" err="1" smtClean="0"/>
              <a:t>nesumnjivo</a:t>
            </a:r>
            <a:r>
              <a:rPr lang="en-GB" sz="2400" dirty="0" smtClean="0"/>
              <a:t> </a:t>
            </a:r>
            <a:r>
              <a:rPr lang="sr-Latn-RS" sz="2400" dirty="0" smtClean="0"/>
              <a:t>jedan od materijalno značajnih rizika i mora se uzeti u obzir prilikom obračuna premije i tehničkih rezervi.</a:t>
            </a:r>
          </a:p>
          <a:p>
            <a:pPr marL="457200" indent="-457200">
              <a:defRPr/>
            </a:pPr>
            <a:endParaRPr lang="sr-Latn-RS" sz="2400" dirty="0" smtClean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GB" sz="2400" dirty="0" err="1" smtClean="0"/>
              <a:t>Međutim</a:t>
            </a:r>
            <a:r>
              <a:rPr lang="en-GB" sz="2400" dirty="0" smtClean="0"/>
              <a:t>, </a:t>
            </a:r>
            <a:r>
              <a:rPr lang="en-GB" sz="2400" dirty="0" err="1" smtClean="0"/>
              <a:t>standardna</a:t>
            </a:r>
            <a:r>
              <a:rPr lang="en-GB" sz="2400" dirty="0" smtClean="0"/>
              <a:t> formula ne </a:t>
            </a:r>
            <a:r>
              <a:rPr lang="en-GB" sz="2400" dirty="0" err="1" smtClean="0"/>
              <a:t>uključuje</a:t>
            </a:r>
            <a:r>
              <a:rPr lang="en-GB" sz="2400" dirty="0" smtClean="0"/>
              <a:t> </a:t>
            </a:r>
            <a:r>
              <a:rPr lang="en-GB" sz="2400" dirty="0" err="1" smtClean="0"/>
              <a:t>zaseban</a:t>
            </a:r>
            <a:r>
              <a:rPr lang="en-GB" sz="2400" dirty="0" smtClean="0"/>
              <a:t> </a:t>
            </a:r>
            <a:r>
              <a:rPr lang="en-GB" sz="2400" dirty="0" err="1" smtClean="0"/>
              <a:t>modul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rizik</a:t>
            </a:r>
            <a:r>
              <a:rPr lang="en-GB" sz="2400" dirty="0" smtClean="0"/>
              <a:t> </a:t>
            </a:r>
            <a:r>
              <a:rPr lang="en-GB" sz="2400" dirty="0" err="1" smtClean="0"/>
              <a:t>inflacije</a:t>
            </a:r>
            <a:r>
              <a:rPr lang="sr-Latn-RS" sz="2400" dirty="0" smtClean="0"/>
              <a:t>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" y="592456"/>
            <a:ext cx="10177055" cy="411479"/>
          </a:xfrm>
        </p:spPr>
        <p:txBody>
          <a:bodyPr/>
          <a:lstStyle/>
          <a:p>
            <a:pPr algn="ctr"/>
            <a:r>
              <a:rPr lang="sr-Latn-RS" sz="3300" dirty="0" smtClean="0"/>
              <a:t>TRETMAN RIZIKA INFLACIJE U SOLVENTNOSTI II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06" y="1263015"/>
            <a:ext cx="9425939" cy="37338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sr-Latn-RS" sz="2400" dirty="0" smtClean="0"/>
              <a:t>Kao finansijski rizik, inflacija bi mogla biti uključena u                modul tržišnih rizika u standardnoj formuli za obračun SCR.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6" descr="13385_2020_252_Fig1_HTM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2171571"/>
            <a:ext cx="6015074" cy="456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1571625" y="3171825"/>
            <a:ext cx="257175" cy="342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56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9B74"/>
      </a:accent1>
      <a:accent2>
        <a:srgbClr val="08745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838</Words>
  <Application>Microsoft Office PowerPoint</Application>
  <PresentationFormat>Custom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OTPORNOST TRŽIŠTA OSIGURANJA NA KRIZU</vt:lpstr>
      <vt:lpstr>DOPRINOS OSIGURANJA ODRŽIVOM RAZVOJU</vt:lpstr>
      <vt:lpstr>TRENDOVI RAZVOJA  TRŽIŠTA OSIGURANJA    U USLOVIMA KRIZE</vt:lpstr>
      <vt:lpstr>TRENDOVI RAZVOJA  TRŽIŠTA OSIGURANJA    U USLOVIMA KRIZE</vt:lpstr>
      <vt:lpstr>IZAZOVI NA TRŽIŠTU OSIGURANJA</vt:lpstr>
      <vt:lpstr>UTICAJ INFLACIJE NA  TRŽIŠTE OSIGURANJA</vt:lpstr>
      <vt:lpstr>UTICAJ INFLACIJE NA  TRŽIŠTE OSIGURANJA</vt:lpstr>
      <vt:lpstr>ODGOVOR TRŽIŠTA OSIGURANJA NA  RAST INFLACIJE</vt:lpstr>
      <vt:lpstr>TRETMAN RIZIKA INFLACIJE U SOLVENTNOSTI II</vt:lpstr>
      <vt:lpstr>KATASTROFALNI RIZICI</vt:lpstr>
      <vt:lpstr>DOPRINOS AKTUARA OTPORNOSTI SEKTORA OSIGURANJA NA KRIZU</vt:lpstr>
      <vt:lpstr>KLJUČNI FAKTORI POSLOVANJA OSIGURAVAČA</vt:lpstr>
      <vt:lpstr>DOPRINOS AKTUARA OTPORNOSTI SEKTORA OSIGURANJA 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2021-09-06T16:30:14Z</dcterms:created>
  <dcterms:modified xsi:type="dcterms:W3CDTF">2023-06-01T22:05:00Z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