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kumenti\My%20Documents\RAdovi\2023\Jelenina%20monografija\TRoskovi%20zivota%20Evropa,%20grafici%20i%20statistika%20cena%20nafte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kumenti\My%20Documents\RAdovi\2023\Jelenina%20monografija\TRoskovi%20zivota%20Evropa,%20grafici%20i%20statistika%20cena%20nafte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kumenti\My%20Documents\RAdovi\2023\Jelenina%20monografija\TRoskovi%20zivota%20Evropa,%20grafici%20i%20statistika%20cena%20nafte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kumenti\My%20Documents\RAdovi\2023\Jelenina%20monografija\TRoskovi%20zivota%20Evropa,%20grafici%20i%20statistika%20cena%20nafte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6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944699062870258E-2"/>
          <c:y val="2.8895809817997775E-2"/>
          <c:w val="0.79765325395084219"/>
          <c:h val="0.86575900315454579"/>
        </c:manualLayout>
      </c:layout>
      <c:lineChart>
        <c:grouping val="standard"/>
        <c:ser>
          <c:idx val="0"/>
          <c:order val="0"/>
          <c:tx>
            <c:strRef>
              <c:f>Sheet1!$K$1</c:f>
              <c:strCache>
                <c:ptCount val="1"/>
                <c:pt idx="0">
                  <c:v>EMU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3"/>
              <c:layout>
                <c:manualLayout>
                  <c:x val="-1.7878382815268122E-2"/>
                  <c:y val="4.10915372926500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Sheet1!$J$2:$J$41</c:f>
              <c:strCache>
                <c:ptCount val="40"/>
                <c:pt idx="0">
                  <c:v>2020-01</c:v>
                </c:pt>
                <c:pt idx="1">
                  <c:v>2020-02</c:v>
                </c:pt>
                <c:pt idx="2">
                  <c:v>2020-03</c:v>
                </c:pt>
                <c:pt idx="3">
                  <c:v>2020-04</c:v>
                </c:pt>
                <c:pt idx="4">
                  <c:v>2020-05</c:v>
                </c:pt>
                <c:pt idx="5">
                  <c:v>2020-06</c:v>
                </c:pt>
                <c:pt idx="6">
                  <c:v>2020-07</c:v>
                </c:pt>
                <c:pt idx="7">
                  <c:v>2020-08</c:v>
                </c:pt>
                <c:pt idx="8">
                  <c:v>2020-09</c:v>
                </c:pt>
                <c:pt idx="9">
                  <c:v>2020-10</c:v>
                </c:pt>
                <c:pt idx="10">
                  <c:v>2020-11</c:v>
                </c:pt>
                <c:pt idx="11">
                  <c:v>2020-12</c:v>
                </c:pt>
                <c:pt idx="12">
                  <c:v>2021-01</c:v>
                </c:pt>
                <c:pt idx="13">
                  <c:v>2021-02</c:v>
                </c:pt>
                <c:pt idx="14">
                  <c:v>2021-03</c:v>
                </c:pt>
                <c:pt idx="15">
                  <c:v>2021-04</c:v>
                </c:pt>
                <c:pt idx="16">
                  <c:v>2021-05</c:v>
                </c:pt>
                <c:pt idx="17">
                  <c:v>2021-06</c:v>
                </c:pt>
                <c:pt idx="18">
                  <c:v>2021-07</c:v>
                </c:pt>
                <c:pt idx="19">
                  <c:v>2021-08</c:v>
                </c:pt>
                <c:pt idx="20">
                  <c:v>2021-09</c:v>
                </c:pt>
                <c:pt idx="21">
                  <c:v>2021-10</c:v>
                </c:pt>
                <c:pt idx="22">
                  <c:v>2021-11</c:v>
                </c:pt>
                <c:pt idx="23">
                  <c:v>2021-12</c:v>
                </c:pt>
                <c:pt idx="24">
                  <c:v>2022-01</c:v>
                </c:pt>
                <c:pt idx="25">
                  <c:v>2022-02</c:v>
                </c:pt>
                <c:pt idx="26">
                  <c:v>2022-03</c:v>
                </c:pt>
                <c:pt idx="27">
                  <c:v>2022-04</c:v>
                </c:pt>
                <c:pt idx="28">
                  <c:v>2022-05</c:v>
                </c:pt>
                <c:pt idx="29">
                  <c:v>2022-06</c:v>
                </c:pt>
                <c:pt idx="30">
                  <c:v>2022-07</c:v>
                </c:pt>
                <c:pt idx="31">
                  <c:v>2022-08</c:v>
                </c:pt>
                <c:pt idx="32">
                  <c:v>2022-09</c:v>
                </c:pt>
                <c:pt idx="33">
                  <c:v>2022-10</c:v>
                </c:pt>
                <c:pt idx="34">
                  <c:v>2022-11</c:v>
                </c:pt>
                <c:pt idx="35">
                  <c:v>2022-12</c:v>
                </c:pt>
                <c:pt idx="36">
                  <c:v>2023-01</c:v>
                </c:pt>
                <c:pt idx="37">
                  <c:v>2023-02</c:v>
                </c:pt>
                <c:pt idx="38">
                  <c:v>2023-03</c:v>
                </c:pt>
                <c:pt idx="39">
                  <c:v>2023-04</c:v>
                </c:pt>
              </c:strCache>
            </c:strRef>
          </c:cat>
          <c:val>
            <c:numRef>
              <c:f>Sheet1!$K$2:$K$41</c:f>
              <c:numCache>
                <c:formatCode>General</c:formatCode>
                <c:ptCount val="40"/>
                <c:pt idx="0">
                  <c:v>1.4</c:v>
                </c:pt>
                <c:pt idx="1">
                  <c:v>1.2</c:v>
                </c:pt>
                <c:pt idx="2">
                  <c:v>0.70000000000000007</c:v>
                </c:pt>
                <c:pt idx="3">
                  <c:v>0.30000000000000004</c:v>
                </c:pt>
                <c:pt idx="4">
                  <c:v>0.1</c:v>
                </c:pt>
                <c:pt idx="5">
                  <c:v>0.30000000000000004</c:v>
                </c:pt>
                <c:pt idx="6">
                  <c:v>0.4</c:v>
                </c:pt>
                <c:pt idx="7">
                  <c:v>-0.2</c:v>
                </c:pt>
                <c:pt idx="8">
                  <c:v>-0.30000000000000004</c:v>
                </c:pt>
                <c:pt idx="9">
                  <c:v>-0.30000000000000004</c:v>
                </c:pt>
                <c:pt idx="10">
                  <c:v>-0.30000000000000004</c:v>
                </c:pt>
                <c:pt idx="11">
                  <c:v>-0.30000000000000004</c:v>
                </c:pt>
                <c:pt idx="12">
                  <c:v>0.9</c:v>
                </c:pt>
                <c:pt idx="13">
                  <c:v>0.9</c:v>
                </c:pt>
                <c:pt idx="14">
                  <c:v>1.3</c:v>
                </c:pt>
                <c:pt idx="15">
                  <c:v>1.6</c:v>
                </c:pt>
                <c:pt idx="16">
                  <c:v>2</c:v>
                </c:pt>
                <c:pt idx="17">
                  <c:v>1.9000000000000001</c:v>
                </c:pt>
                <c:pt idx="18">
                  <c:v>2.2000000000000002</c:v>
                </c:pt>
                <c:pt idx="19">
                  <c:v>3</c:v>
                </c:pt>
                <c:pt idx="20">
                  <c:v>3.4</c:v>
                </c:pt>
                <c:pt idx="21">
                  <c:v>4.0999999999999996</c:v>
                </c:pt>
                <c:pt idx="22">
                  <c:v>4.9000000000000004</c:v>
                </c:pt>
                <c:pt idx="23">
                  <c:v>5</c:v>
                </c:pt>
                <c:pt idx="24">
                  <c:v>5.0999999999999996</c:v>
                </c:pt>
                <c:pt idx="25">
                  <c:v>5.9</c:v>
                </c:pt>
                <c:pt idx="26">
                  <c:v>7.4</c:v>
                </c:pt>
                <c:pt idx="27">
                  <c:v>7.5</c:v>
                </c:pt>
                <c:pt idx="28">
                  <c:v>8.1</c:v>
                </c:pt>
                <c:pt idx="29">
                  <c:v>8.7000000000000011</c:v>
                </c:pt>
                <c:pt idx="30">
                  <c:v>8.9</c:v>
                </c:pt>
                <c:pt idx="31">
                  <c:v>9.2000000000000011</c:v>
                </c:pt>
                <c:pt idx="32">
                  <c:v>9.9</c:v>
                </c:pt>
                <c:pt idx="33">
                  <c:v>10.6</c:v>
                </c:pt>
                <c:pt idx="34">
                  <c:v>10.1</c:v>
                </c:pt>
                <c:pt idx="35">
                  <c:v>9.2000000000000011</c:v>
                </c:pt>
                <c:pt idx="36">
                  <c:v>8.7000000000000011</c:v>
                </c:pt>
                <c:pt idx="37">
                  <c:v>8.5</c:v>
                </c:pt>
                <c:pt idx="38">
                  <c:v>6.9</c:v>
                </c:pt>
                <c:pt idx="39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Germany</c:v>
                </c:pt>
              </c:strCache>
            </c:strRef>
          </c:tx>
          <c:spPr>
            <a:ln w="22225" cap="rnd">
              <a:solidFill>
                <a:srgbClr val="7030A0"/>
              </a:solidFill>
              <a:round/>
            </a:ln>
            <a:effectLst/>
          </c:spPr>
          <c:marker>
            <c:symbol val="star"/>
            <c:size val="4"/>
            <c:spPr>
              <a:noFill/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Sheet1!$J$2:$J$41</c:f>
              <c:strCache>
                <c:ptCount val="40"/>
                <c:pt idx="0">
                  <c:v>2020-01</c:v>
                </c:pt>
                <c:pt idx="1">
                  <c:v>2020-02</c:v>
                </c:pt>
                <c:pt idx="2">
                  <c:v>2020-03</c:v>
                </c:pt>
                <c:pt idx="3">
                  <c:v>2020-04</c:v>
                </c:pt>
                <c:pt idx="4">
                  <c:v>2020-05</c:v>
                </c:pt>
                <c:pt idx="5">
                  <c:v>2020-06</c:v>
                </c:pt>
                <c:pt idx="6">
                  <c:v>2020-07</c:v>
                </c:pt>
                <c:pt idx="7">
                  <c:v>2020-08</c:v>
                </c:pt>
                <c:pt idx="8">
                  <c:v>2020-09</c:v>
                </c:pt>
                <c:pt idx="9">
                  <c:v>2020-10</c:v>
                </c:pt>
                <c:pt idx="10">
                  <c:v>2020-11</c:v>
                </c:pt>
                <c:pt idx="11">
                  <c:v>2020-12</c:v>
                </c:pt>
                <c:pt idx="12">
                  <c:v>2021-01</c:v>
                </c:pt>
                <c:pt idx="13">
                  <c:v>2021-02</c:v>
                </c:pt>
                <c:pt idx="14">
                  <c:v>2021-03</c:v>
                </c:pt>
                <c:pt idx="15">
                  <c:v>2021-04</c:v>
                </c:pt>
                <c:pt idx="16">
                  <c:v>2021-05</c:v>
                </c:pt>
                <c:pt idx="17">
                  <c:v>2021-06</c:v>
                </c:pt>
                <c:pt idx="18">
                  <c:v>2021-07</c:v>
                </c:pt>
                <c:pt idx="19">
                  <c:v>2021-08</c:v>
                </c:pt>
                <c:pt idx="20">
                  <c:v>2021-09</c:v>
                </c:pt>
                <c:pt idx="21">
                  <c:v>2021-10</c:v>
                </c:pt>
                <c:pt idx="22">
                  <c:v>2021-11</c:v>
                </c:pt>
                <c:pt idx="23">
                  <c:v>2021-12</c:v>
                </c:pt>
                <c:pt idx="24">
                  <c:v>2022-01</c:v>
                </c:pt>
                <c:pt idx="25">
                  <c:v>2022-02</c:v>
                </c:pt>
                <c:pt idx="26">
                  <c:v>2022-03</c:v>
                </c:pt>
                <c:pt idx="27">
                  <c:v>2022-04</c:v>
                </c:pt>
                <c:pt idx="28">
                  <c:v>2022-05</c:v>
                </c:pt>
                <c:pt idx="29">
                  <c:v>2022-06</c:v>
                </c:pt>
                <c:pt idx="30">
                  <c:v>2022-07</c:v>
                </c:pt>
                <c:pt idx="31">
                  <c:v>2022-08</c:v>
                </c:pt>
                <c:pt idx="32">
                  <c:v>2022-09</c:v>
                </c:pt>
                <c:pt idx="33">
                  <c:v>2022-10</c:v>
                </c:pt>
                <c:pt idx="34">
                  <c:v>2022-11</c:v>
                </c:pt>
                <c:pt idx="35">
                  <c:v>2022-12</c:v>
                </c:pt>
                <c:pt idx="36">
                  <c:v>2023-01</c:v>
                </c:pt>
                <c:pt idx="37">
                  <c:v>2023-02</c:v>
                </c:pt>
                <c:pt idx="38">
                  <c:v>2023-03</c:v>
                </c:pt>
                <c:pt idx="39">
                  <c:v>2023-04</c:v>
                </c:pt>
              </c:strCache>
            </c:strRef>
          </c:cat>
          <c:val>
            <c:numRef>
              <c:f>Sheet1!$L$2:$L$41</c:f>
              <c:numCache>
                <c:formatCode>General</c:formatCode>
                <c:ptCount val="40"/>
                <c:pt idx="0">
                  <c:v>1.6</c:v>
                </c:pt>
                <c:pt idx="1">
                  <c:v>1.7</c:v>
                </c:pt>
                <c:pt idx="2">
                  <c:v>1.3</c:v>
                </c:pt>
                <c:pt idx="3">
                  <c:v>0.8</c:v>
                </c:pt>
                <c:pt idx="4">
                  <c:v>0.5</c:v>
                </c:pt>
                <c:pt idx="5">
                  <c:v>0.8</c:v>
                </c:pt>
                <c:pt idx="6">
                  <c:v>0</c:v>
                </c:pt>
                <c:pt idx="7">
                  <c:v>-0.1</c:v>
                </c:pt>
                <c:pt idx="8">
                  <c:v>-0.4</c:v>
                </c:pt>
                <c:pt idx="9">
                  <c:v>-0.5</c:v>
                </c:pt>
                <c:pt idx="10">
                  <c:v>-0.70000000000000007</c:v>
                </c:pt>
                <c:pt idx="11">
                  <c:v>-0.70000000000000007</c:v>
                </c:pt>
                <c:pt idx="12">
                  <c:v>1.6</c:v>
                </c:pt>
                <c:pt idx="13">
                  <c:v>1.6</c:v>
                </c:pt>
                <c:pt idx="14">
                  <c:v>2</c:v>
                </c:pt>
                <c:pt idx="15">
                  <c:v>2.1</c:v>
                </c:pt>
                <c:pt idx="16">
                  <c:v>2.4</c:v>
                </c:pt>
                <c:pt idx="17">
                  <c:v>2.1</c:v>
                </c:pt>
                <c:pt idx="18">
                  <c:v>3.1</c:v>
                </c:pt>
                <c:pt idx="19">
                  <c:v>3.4</c:v>
                </c:pt>
                <c:pt idx="20">
                  <c:v>4.0999999999999996</c:v>
                </c:pt>
                <c:pt idx="21">
                  <c:v>4.5999999999999996</c:v>
                </c:pt>
                <c:pt idx="22">
                  <c:v>6</c:v>
                </c:pt>
                <c:pt idx="23">
                  <c:v>5.7</c:v>
                </c:pt>
                <c:pt idx="24">
                  <c:v>5.0999999999999996</c:v>
                </c:pt>
                <c:pt idx="25">
                  <c:v>5.5</c:v>
                </c:pt>
                <c:pt idx="26">
                  <c:v>7.6</c:v>
                </c:pt>
                <c:pt idx="27">
                  <c:v>7.8</c:v>
                </c:pt>
                <c:pt idx="28">
                  <c:v>8.7000000000000011</c:v>
                </c:pt>
                <c:pt idx="29">
                  <c:v>8.2000000000000011</c:v>
                </c:pt>
                <c:pt idx="30">
                  <c:v>8.5</c:v>
                </c:pt>
                <c:pt idx="31">
                  <c:v>8.8000000000000007</c:v>
                </c:pt>
                <c:pt idx="32">
                  <c:v>10.9</c:v>
                </c:pt>
                <c:pt idx="33">
                  <c:v>11.6</c:v>
                </c:pt>
                <c:pt idx="34">
                  <c:v>11.3</c:v>
                </c:pt>
                <c:pt idx="35">
                  <c:v>9.6</c:v>
                </c:pt>
                <c:pt idx="36">
                  <c:v>9.2000000000000011</c:v>
                </c:pt>
                <c:pt idx="37">
                  <c:v>9.3000000000000007</c:v>
                </c:pt>
                <c:pt idx="38">
                  <c:v>7.8</c:v>
                </c:pt>
                <c:pt idx="39">
                  <c:v>7.6</c:v>
                </c:pt>
              </c:numCache>
            </c:numRef>
          </c:val>
        </c:ser>
        <c:ser>
          <c:idx val="2"/>
          <c:order val="2"/>
          <c:tx>
            <c:strRef>
              <c:f>Sheet1!$M$1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4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Sheet1!$J$2:$J$41</c:f>
              <c:strCache>
                <c:ptCount val="40"/>
                <c:pt idx="0">
                  <c:v>2020-01</c:v>
                </c:pt>
                <c:pt idx="1">
                  <c:v>2020-02</c:v>
                </c:pt>
                <c:pt idx="2">
                  <c:v>2020-03</c:v>
                </c:pt>
                <c:pt idx="3">
                  <c:v>2020-04</c:v>
                </c:pt>
                <c:pt idx="4">
                  <c:v>2020-05</c:v>
                </c:pt>
                <c:pt idx="5">
                  <c:v>2020-06</c:v>
                </c:pt>
                <c:pt idx="6">
                  <c:v>2020-07</c:v>
                </c:pt>
                <c:pt idx="7">
                  <c:v>2020-08</c:v>
                </c:pt>
                <c:pt idx="8">
                  <c:v>2020-09</c:v>
                </c:pt>
                <c:pt idx="9">
                  <c:v>2020-10</c:v>
                </c:pt>
                <c:pt idx="10">
                  <c:v>2020-11</c:v>
                </c:pt>
                <c:pt idx="11">
                  <c:v>2020-12</c:v>
                </c:pt>
                <c:pt idx="12">
                  <c:v>2021-01</c:v>
                </c:pt>
                <c:pt idx="13">
                  <c:v>2021-02</c:v>
                </c:pt>
                <c:pt idx="14">
                  <c:v>2021-03</c:v>
                </c:pt>
                <c:pt idx="15">
                  <c:v>2021-04</c:v>
                </c:pt>
                <c:pt idx="16">
                  <c:v>2021-05</c:v>
                </c:pt>
                <c:pt idx="17">
                  <c:v>2021-06</c:v>
                </c:pt>
                <c:pt idx="18">
                  <c:v>2021-07</c:v>
                </c:pt>
                <c:pt idx="19">
                  <c:v>2021-08</c:v>
                </c:pt>
                <c:pt idx="20">
                  <c:v>2021-09</c:v>
                </c:pt>
                <c:pt idx="21">
                  <c:v>2021-10</c:v>
                </c:pt>
                <c:pt idx="22">
                  <c:v>2021-11</c:v>
                </c:pt>
                <c:pt idx="23">
                  <c:v>2021-12</c:v>
                </c:pt>
                <c:pt idx="24">
                  <c:v>2022-01</c:v>
                </c:pt>
                <c:pt idx="25">
                  <c:v>2022-02</c:v>
                </c:pt>
                <c:pt idx="26">
                  <c:v>2022-03</c:v>
                </c:pt>
                <c:pt idx="27">
                  <c:v>2022-04</c:v>
                </c:pt>
                <c:pt idx="28">
                  <c:v>2022-05</c:v>
                </c:pt>
                <c:pt idx="29">
                  <c:v>2022-06</c:v>
                </c:pt>
                <c:pt idx="30">
                  <c:v>2022-07</c:v>
                </c:pt>
                <c:pt idx="31">
                  <c:v>2022-08</c:v>
                </c:pt>
                <c:pt idx="32">
                  <c:v>2022-09</c:v>
                </c:pt>
                <c:pt idx="33">
                  <c:v>2022-10</c:v>
                </c:pt>
                <c:pt idx="34">
                  <c:v>2022-11</c:v>
                </c:pt>
                <c:pt idx="35">
                  <c:v>2022-12</c:v>
                </c:pt>
                <c:pt idx="36">
                  <c:v>2023-01</c:v>
                </c:pt>
                <c:pt idx="37">
                  <c:v>2023-02</c:v>
                </c:pt>
                <c:pt idx="38">
                  <c:v>2023-03</c:v>
                </c:pt>
                <c:pt idx="39">
                  <c:v>2023-04</c:v>
                </c:pt>
              </c:strCache>
            </c:strRef>
          </c:cat>
          <c:val>
            <c:numRef>
              <c:f>Sheet1!$M$2:$M$41</c:f>
              <c:numCache>
                <c:formatCode>General</c:formatCode>
                <c:ptCount val="40"/>
                <c:pt idx="0">
                  <c:v>1.7</c:v>
                </c:pt>
                <c:pt idx="1">
                  <c:v>1.6</c:v>
                </c:pt>
                <c:pt idx="2">
                  <c:v>0.8</c:v>
                </c:pt>
                <c:pt idx="3">
                  <c:v>0.4</c:v>
                </c:pt>
                <c:pt idx="4">
                  <c:v>0.4</c:v>
                </c:pt>
                <c:pt idx="5">
                  <c:v>0.2</c:v>
                </c:pt>
                <c:pt idx="6">
                  <c:v>0.9</c:v>
                </c:pt>
                <c:pt idx="7">
                  <c:v>0.2</c:v>
                </c:pt>
                <c:pt idx="8">
                  <c:v>0</c:v>
                </c:pt>
                <c:pt idx="9">
                  <c:v>0.1</c:v>
                </c:pt>
                <c:pt idx="10">
                  <c:v>0.2</c:v>
                </c:pt>
                <c:pt idx="11">
                  <c:v>0</c:v>
                </c:pt>
                <c:pt idx="12">
                  <c:v>0.8</c:v>
                </c:pt>
                <c:pt idx="13">
                  <c:v>0.8</c:v>
                </c:pt>
                <c:pt idx="14">
                  <c:v>1.4</c:v>
                </c:pt>
                <c:pt idx="15">
                  <c:v>1.6</c:v>
                </c:pt>
                <c:pt idx="16">
                  <c:v>1.8</c:v>
                </c:pt>
                <c:pt idx="17">
                  <c:v>1.9000000000000001</c:v>
                </c:pt>
                <c:pt idx="18">
                  <c:v>1.5</c:v>
                </c:pt>
                <c:pt idx="19">
                  <c:v>2.4</c:v>
                </c:pt>
                <c:pt idx="20">
                  <c:v>2.7</c:v>
                </c:pt>
                <c:pt idx="21">
                  <c:v>3.2</c:v>
                </c:pt>
                <c:pt idx="22">
                  <c:v>3.4</c:v>
                </c:pt>
                <c:pt idx="23">
                  <c:v>3.4</c:v>
                </c:pt>
                <c:pt idx="24">
                  <c:v>3.3</c:v>
                </c:pt>
                <c:pt idx="25">
                  <c:v>4.2</c:v>
                </c:pt>
                <c:pt idx="26">
                  <c:v>5.0999999999999996</c:v>
                </c:pt>
                <c:pt idx="27">
                  <c:v>5.4</c:v>
                </c:pt>
                <c:pt idx="28">
                  <c:v>5.8</c:v>
                </c:pt>
                <c:pt idx="29">
                  <c:v>6.5</c:v>
                </c:pt>
                <c:pt idx="30">
                  <c:v>6.8</c:v>
                </c:pt>
                <c:pt idx="31">
                  <c:v>6.6</c:v>
                </c:pt>
                <c:pt idx="32">
                  <c:v>6.2</c:v>
                </c:pt>
                <c:pt idx="33">
                  <c:v>7.1</c:v>
                </c:pt>
                <c:pt idx="34">
                  <c:v>7.1</c:v>
                </c:pt>
                <c:pt idx="35">
                  <c:v>6.7</c:v>
                </c:pt>
                <c:pt idx="36">
                  <c:v>7</c:v>
                </c:pt>
                <c:pt idx="37">
                  <c:v>7.3</c:v>
                </c:pt>
                <c:pt idx="38">
                  <c:v>6.6</c:v>
                </c:pt>
                <c:pt idx="39">
                  <c:v>6.9</c:v>
                </c:pt>
              </c:numCache>
            </c:numRef>
          </c:val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Italy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3"/>
              <c:layout>
                <c:manualLayout>
                  <c:x val="-2.4754683898063547E-2"/>
                  <c:y val="-1.46754334775851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2.9911909710160119E-2"/>
                      <c:h val="7.1455363797616078E-2"/>
                    </c:manualLayout>
                  </c15:layout>
                </c:ext>
              </c:extLst>
            </c:dLbl>
            <c:dLbl>
              <c:idx val="3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Sheet1!$J$2:$J$41</c:f>
              <c:strCache>
                <c:ptCount val="40"/>
                <c:pt idx="0">
                  <c:v>2020-01</c:v>
                </c:pt>
                <c:pt idx="1">
                  <c:v>2020-02</c:v>
                </c:pt>
                <c:pt idx="2">
                  <c:v>2020-03</c:v>
                </c:pt>
                <c:pt idx="3">
                  <c:v>2020-04</c:v>
                </c:pt>
                <c:pt idx="4">
                  <c:v>2020-05</c:v>
                </c:pt>
                <c:pt idx="5">
                  <c:v>2020-06</c:v>
                </c:pt>
                <c:pt idx="6">
                  <c:v>2020-07</c:v>
                </c:pt>
                <c:pt idx="7">
                  <c:v>2020-08</c:v>
                </c:pt>
                <c:pt idx="8">
                  <c:v>2020-09</c:v>
                </c:pt>
                <c:pt idx="9">
                  <c:v>2020-10</c:v>
                </c:pt>
                <c:pt idx="10">
                  <c:v>2020-11</c:v>
                </c:pt>
                <c:pt idx="11">
                  <c:v>2020-12</c:v>
                </c:pt>
                <c:pt idx="12">
                  <c:v>2021-01</c:v>
                </c:pt>
                <c:pt idx="13">
                  <c:v>2021-02</c:v>
                </c:pt>
                <c:pt idx="14">
                  <c:v>2021-03</c:v>
                </c:pt>
                <c:pt idx="15">
                  <c:v>2021-04</c:v>
                </c:pt>
                <c:pt idx="16">
                  <c:v>2021-05</c:v>
                </c:pt>
                <c:pt idx="17">
                  <c:v>2021-06</c:v>
                </c:pt>
                <c:pt idx="18">
                  <c:v>2021-07</c:v>
                </c:pt>
                <c:pt idx="19">
                  <c:v>2021-08</c:v>
                </c:pt>
                <c:pt idx="20">
                  <c:v>2021-09</c:v>
                </c:pt>
                <c:pt idx="21">
                  <c:v>2021-10</c:v>
                </c:pt>
                <c:pt idx="22">
                  <c:v>2021-11</c:v>
                </c:pt>
                <c:pt idx="23">
                  <c:v>2021-12</c:v>
                </c:pt>
                <c:pt idx="24">
                  <c:v>2022-01</c:v>
                </c:pt>
                <c:pt idx="25">
                  <c:v>2022-02</c:v>
                </c:pt>
                <c:pt idx="26">
                  <c:v>2022-03</c:v>
                </c:pt>
                <c:pt idx="27">
                  <c:v>2022-04</c:v>
                </c:pt>
                <c:pt idx="28">
                  <c:v>2022-05</c:v>
                </c:pt>
                <c:pt idx="29">
                  <c:v>2022-06</c:v>
                </c:pt>
                <c:pt idx="30">
                  <c:v>2022-07</c:v>
                </c:pt>
                <c:pt idx="31">
                  <c:v>2022-08</c:v>
                </c:pt>
                <c:pt idx="32">
                  <c:v>2022-09</c:v>
                </c:pt>
                <c:pt idx="33">
                  <c:v>2022-10</c:v>
                </c:pt>
                <c:pt idx="34">
                  <c:v>2022-11</c:v>
                </c:pt>
                <c:pt idx="35">
                  <c:v>2022-12</c:v>
                </c:pt>
                <c:pt idx="36">
                  <c:v>2023-01</c:v>
                </c:pt>
                <c:pt idx="37">
                  <c:v>2023-02</c:v>
                </c:pt>
                <c:pt idx="38">
                  <c:v>2023-03</c:v>
                </c:pt>
                <c:pt idx="39">
                  <c:v>2023-04</c:v>
                </c:pt>
              </c:strCache>
            </c:strRef>
          </c:cat>
          <c:val>
            <c:numRef>
              <c:f>Sheet1!$N$2:$N$41</c:f>
              <c:numCache>
                <c:formatCode>General</c:formatCode>
                <c:ptCount val="40"/>
                <c:pt idx="0">
                  <c:v>0.4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-0.30000000000000004</c:v>
                </c:pt>
                <c:pt idx="5">
                  <c:v>-0.4</c:v>
                </c:pt>
                <c:pt idx="6">
                  <c:v>0.8</c:v>
                </c:pt>
                <c:pt idx="7">
                  <c:v>-0.5</c:v>
                </c:pt>
                <c:pt idx="8">
                  <c:v>-1</c:v>
                </c:pt>
                <c:pt idx="9">
                  <c:v>-0.60000000000000009</c:v>
                </c:pt>
                <c:pt idx="10">
                  <c:v>-0.30000000000000004</c:v>
                </c:pt>
                <c:pt idx="11">
                  <c:v>-0.30000000000000004</c:v>
                </c:pt>
                <c:pt idx="12">
                  <c:v>0.70000000000000007</c:v>
                </c:pt>
                <c:pt idx="13">
                  <c:v>1</c:v>
                </c:pt>
                <c:pt idx="14">
                  <c:v>0.60000000000000009</c:v>
                </c:pt>
                <c:pt idx="15">
                  <c:v>1</c:v>
                </c:pt>
                <c:pt idx="16">
                  <c:v>1.2</c:v>
                </c:pt>
                <c:pt idx="17">
                  <c:v>1.3</c:v>
                </c:pt>
                <c:pt idx="18">
                  <c:v>1</c:v>
                </c:pt>
                <c:pt idx="19">
                  <c:v>2.5</c:v>
                </c:pt>
                <c:pt idx="20">
                  <c:v>2.9</c:v>
                </c:pt>
                <c:pt idx="21">
                  <c:v>3.2</c:v>
                </c:pt>
                <c:pt idx="22">
                  <c:v>3.9</c:v>
                </c:pt>
                <c:pt idx="23">
                  <c:v>4.2</c:v>
                </c:pt>
                <c:pt idx="24">
                  <c:v>5.0999999999999996</c:v>
                </c:pt>
                <c:pt idx="25">
                  <c:v>6.2</c:v>
                </c:pt>
                <c:pt idx="26">
                  <c:v>6.8</c:v>
                </c:pt>
                <c:pt idx="27">
                  <c:v>6.3</c:v>
                </c:pt>
                <c:pt idx="28">
                  <c:v>7.3</c:v>
                </c:pt>
                <c:pt idx="29">
                  <c:v>8.5</c:v>
                </c:pt>
                <c:pt idx="30">
                  <c:v>8.4</c:v>
                </c:pt>
                <c:pt idx="31">
                  <c:v>9.1</c:v>
                </c:pt>
                <c:pt idx="32">
                  <c:v>9.4</c:v>
                </c:pt>
                <c:pt idx="33">
                  <c:v>12.6</c:v>
                </c:pt>
                <c:pt idx="34">
                  <c:v>12.6</c:v>
                </c:pt>
                <c:pt idx="35">
                  <c:v>12.3</c:v>
                </c:pt>
                <c:pt idx="36">
                  <c:v>10.7</c:v>
                </c:pt>
                <c:pt idx="37">
                  <c:v>9.8000000000000007</c:v>
                </c:pt>
                <c:pt idx="38">
                  <c:v>8.2000000000000011</c:v>
                </c:pt>
                <c:pt idx="39">
                  <c:v>8.7000000000000011</c:v>
                </c:pt>
              </c:numCache>
            </c:numRef>
          </c:val>
        </c:ser>
        <c:ser>
          <c:idx val="4"/>
          <c:order val="4"/>
          <c:tx>
            <c:strRef>
              <c:f>Sheet1!$O$1</c:f>
              <c:strCache>
                <c:ptCount val="1"/>
                <c:pt idx="0">
                  <c:v>Spain </c:v>
                </c:pt>
              </c:strCache>
            </c:strRef>
          </c:tx>
          <c:spPr>
            <a:ln w="22225" cap="rnd">
              <a:solidFill>
                <a:srgbClr val="FFC000"/>
              </a:solidFill>
              <a:prstDash val="lgDash"/>
              <a:round/>
            </a:ln>
            <a:effectLst/>
          </c:spPr>
          <c:marker>
            <c:symbol val="none"/>
          </c:marker>
          <c:dLbls>
            <c:dLbl>
              <c:idx val="3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Sheet1!$J$2:$J$41</c:f>
              <c:strCache>
                <c:ptCount val="40"/>
                <c:pt idx="0">
                  <c:v>2020-01</c:v>
                </c:pt>
                <c:pt idx="1">
                  <c:v>2020-02</c:v>
                </c:pt>
                <c:pt idx="2">
                  <c:v>2020-03</c:v>
                </c:pt>
                <c:pt idx="3">
                  <c:v>2020-04</c:v>
                </c:pt>
                <c:pt idx="4">
                  <c:v>2020-05</c:v>
                </c:pt>
                <c:pt idx="5">
                  <c:v>2020-06</c:v>
                </c:pt>
                <c:pt idx="6">
                  <c:v>2020-07</c:v>
                </c:pt>
                <c:pt idx="7">
                  <c:v>2020-08</c:v>
                </c:pt>
                <c:pt idx="8">
                  <c:v>2020-09</c:v>
                </c:pt>
                <c:pt idx="9">
                  <c:v>2020-10</c:v>
                </c:pt>
                <c:pt idx="10">
                  <c:v>2020-11</c:v>
                </c:pt>
                <c:pt idx="11">
                  <c:v>2020-12</c:v>
                </c:pt>
                <c:pt idx="12">
                  <c:v>2021-01</c:v>
                </c:pt>
                <c:pt idx="13">
                  <c:v>2021-02</c:v>
                </c:pt>
                <c:pt idx="14">
                  <c:v>2021-03</c:v>
                </c:pt>
                <c:pt idx="15">
                  <c:v>2021-04</c:v>
                </c:pt>
                <c:pt idx="16">
                  <c:v>2021-05</c:v>
                </c:pt>
                <c:pt idx="17">
                  <c:v>2021-06</c:v>
                </c:pt>
                <c:pt idx="18">
                  <c:v>2021-07</c:v>
                </c:pt>
                <c:pt idx="19">
                  <c:v>2021-08</c:v>
                </c:pt>
                <c:pt idx="20">
                  <c:v>2021-09</c:v>
                </c:pt>
                <c:pt idx="21">
                  <c:v>2021-10</c:v>
                </c:pt>
                <c:pt idx="22">
                  <c:v>2021-11</c:v>
                </c:pt>
                <c:pt idx="23">
                  <c:v>2021-12</c:v>
                </c:pt>
                <c:pt idx="24">
                  <c:v>2022-01</c:v>
                </c:pt>
                <c:pt idx="25">
                  <c:v>2022-02</c:v>
                </c:pt>
                <c:pt idx="26">
                  <c:v>2022-03</c:v>
                </c:pt>
                <c:pt idx="27">
                  <c:v>2022-04</c:v>
                </c:pt>
                <c:pt idx="28">
                  <c:v>2022-05</c:v>
                </c:pt>
                <c:pt idx="29">
                  <c:v>2022-06</c:v>
                </c:pt>
                <c:pt idx="30">
                  <c:v>2022-07</c:v>
                </c:pt>
                <c:pt idx="31">
                  <c:v>2022-08</c:v>
                </c:pt>
                <c:pt idx="32">
                  <c:v>2022-09</c:v>
                </c:pt>
                <c:pt idx="33">
                  <c:v>2022-10</c:v>
                </c:pt>
                <c:pt idx="34">
                  <c:v>2022-11</c:v>
                </c:pt>
                <c:pt idx="35">
                  <c:v>2022-12</c:v>
                </c:pt>
                <c:pt idx="36">
                  <c:v>2023-01</c:v>
                </c:pt>
                <c:pt idx="37">
                  <c:v>2023-02</c:v>
                </c:pt>
                <c:pt idx="38">
                  <c:v>2023-03</c:v>
                </c:pt>
                <c:pt idx="39">
                  <c:v>2023-04</c:v>
                </c:pt>
              </c:strCache>
            </c:strRef>
          </c:cat>
          <c:val>
            <c:numRef>
              <c:f>Sheet1!$O$2:$O$41</c:f>
              <c:numCache>
                <c:formatCode>General</c:formatCode>
                <c:ptCount val="40"/>
                <c:pt idx="0">
                  <c:v>1.1000000000000001</c:v>
                </c:pt>
                <c:pt idx="1">
                  <c:v>0.9</c:v>
                </c:pt>
                <c:pt idx="2">
                  <c:v>0.1</c:v>
                </c:pt>
                <c:pt idx="3">
                  <c:v>-0.70000000000000007</c:v>
                </c:pt>
                <c:pt idx="4">
                  <c:v>-0.9</c:v>
                </c:pt>
                <c:pt idx="5">
                  <c:v>-0.30000000000000004</c:v>
                </c:pt>
                <c:pt idx="6">
                  <c:v>-0.70000000000000007</c:v>
                </c:pt>
                <c:pt idx="7">
                  <c:v>-0.60000000000000009</c:v>
                </c:pt>
                <c:pt idx="8">
                  <c:v>-0.60000000000000009</c:v>
                </c:pt>
                <c:pt idx="9">
                  <c:v>-0.9</c:v>
                </c:pt>
                <c:pt idx="10">
                  <c:v>-0.8</c:v>
                </c:pt>
                <c:pt idx="11">
                  <c:v>-0.60000000000000009</c:v>
                </c:pt>
                <c:pt idx="12">
                  <c:v>0.4</c:v>
                </c:pt>
                <c:pt idx="13">
                  <c:v>-0.1</c:v>
                </c:pt>
                <c:pt idx="14">
                  <c:v>1.2</c:v>
                </c:pt>
                <c:pt idx="15">
                  <c:v>2</c:v>
                </c:pt>
                <c:pt idx="16">
                  <c:v>2.4</c:v>
                </c:pt>
                <c:pt idx="17">
                  <c:v>2.5</c:v>
                </c:pt>
                <c:pt idx="18">
                  <c:v>2.9</c:v>
                </c:pt>
                <c:pt idx="19">
                  <c:v>3.3</c:v>
                </c:pt>
                <c:pt idx="20">
                  <c:v>4</c:v>
                </c:pt>
                <c:pt idx="21">
                  <c:v>5.4</c:v>
                </c:pt>
                <c:pt idx="22">
                  <c:v>5.5</c:v>
                </c:pt>
                <c:pt idx="23">
                  <c:v>6.6</c:v>
                </c:pt>
                <c:pt idx="24">
                  <c:v>6.2</c:v>
                </c:pt>
                <c:pt idx="25">
                  <c:v>7.6</c:v>
                </c:pt>
                <c:pt idx="26">
                  <c:v>9.8000000000000007</c:v>
                </c:pt>
                <c:pt idx="27">
                  <c:v>8.3000000000000007</c:v>
                </c:pt>
                <c:pt idx="28">
                  <c:v>8.5</c:v>
                </c:pt>
                <c:pt idx="29">
                  <c:v>10</c:v>
                </c:pt>
                <c:pt idx="30">
                  <c:v>10.7</c:v>
                </c:pt>
                <c:pt idx="31">
                  <c:v>10.5</c:v>
                </c:pt>
                <c:pt idx="32">
                  <c:v>9</c:v>
                </c:pt>
                <c:pt idx="33">
                  <c:v>7.3</c:v>
                </c:pt>
                <c:pt idx="34">
                  <c:v>6.7</c:v>
                </c:pt>
                <c:pt idx="35">
                  <c:v>5.5</c:v>
                </c:pt>
                <c:pt idx="36">
                  <c:v>5.9</c:v>
                </c:pt>
                <c:pt idx="37">
                  <c:v>6</c:v>
                </c:pt>
                <c:pt idx="38">
                  <c:v>3.1</c:v>
                </c:pt>
                <c:pt idx="39">
                  <c:v>3.9</c:v>
                </c:pt>
              </c:numCache>
            </c:numRef>
          </c:val>
        </c:ser>
        <c:ser>
          <c:idx val="5"/>
          <c:order val="5"/>
          <c:tx>
            <c:strRef>
              <c:f>Sheet1!$P$1</c:f>
              <c:strCache>
                <c:ptCount val="1"/>
                <c:pt idx="0">
                  <c:v>UK</c:v>
                </c:pt>
              </c:strCache>
            </c:strRef>
          </c:tx>
          <c:spPr>
            <a:ln w="22225" cap="rnd">
              <a:solidFill>
                <a:schemeClr val="accent6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33"/>
              <c:layout>
                <c:manualLayout>
                  <c:x val="-5.4006288543267562E-3"/>
                  <c:y val="-2.486438144075581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8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Sheet1!$J$2:$J$41</c:f>
              <c:strCache>
                <c:ptCount val="40"/>
                <c:pt idx="0">
                  <c:v>2020-01</c:v>
                </c:pt>
                <c:pt idx="1">
                  <c:v>2020-02</c:v>
                </c:pt>
                <c:pt idx="2">
                  <c:v>2020-03</c:v>
                </c:pt>
                <c:pt idx="3">
                  <c:v>2020-04</c:v>
                </c:pt>
                <c:pt idx="4">
                  <c:v>2020-05</c:v>
                </c:pt>
                <c:pt idx="5">
                  <c:v>2020-06</c:v>
                </c:pt>
                <c:pt idx="6">
                  <c:v>2020-07</c:v>
                </c:pt>
                <c:pt idx="7">
                  <c:v>2020-08</c:v>
                </c:pt>
                <c:pt idx="8">
                  <c:v>2020-09</c:v>
                </c:pt>
                <c:pt idx="9">
                  <c:v>2020-10</c:v>
                </c:pt>
                <c:pt idx="10">
                  <c:v>2020-11</c:v>
                </c:pt>
                <c:pt idx="11">
                  <c:v>2020-12</c:v>
                </c:pt>
                <c:pt idx="12">
                  <c:v>2021-01</c:v>
                </c:pt>
                <c:pt idx="13">
                  <c:v>2021-02</c:v>
                </c:pt>
                <c:pt idx="14">
                  <c:v>2021-03</c:v>
                </c:pt>
                <c:pt idx="15">
                  <c:v>2021-04</c:v>
                </c:pt>
                <c:pt idx="16">
                  <c:v>2021-05</c:v>
                </c:pt>
                <c:pt idx="17">
                  <c:v>2021-06</c:v>
                </c:pt>
                <c:pt idx="18">
                  <c:v>2021-07</c:v>
                </c:pt>
                <c:pt idx="19">
                  <c:v>2021-08</c:v>
                </c:pt>
                <c:pt idx="20">
                  <c:v>2021-09</c:v>
                </c:pt>
                <c:pt idx="21">
                  <c:v>2021-10</c:v>
                </c:pt>
                <c:pt idx="22">
                  <c:v>2021-11</c:v>
                </c:pt>
                <c:pt idx="23">
                  <c:v>2021-12</c:v>
                </c:pt>
                <c:pt idx="24">
                  <c:v>2022-01</c:v>
                </c:pt>
                <c:pt idx="25">
                  <c:v>2022-02</c:v>
                </c:pt>
                <c:pt idx="26">
                  <c:v>2022-03</c:v>
                </c:pt>
                <c:pt idx="27">
                  <c:v>2022-04</c:v>
                </c:pt>
                <c:pt idx="28">
                  <c:v>2022-05</c:v>
                </c:pt>
                <c:pt idx="29">
                  <c:v>2022-06</c:v>
                </c:pt>
                <c:pt idx="30">
                  <c:v>2022-07</c:v>
                </c:pt>
                <c:pt idx="31">
                  <c:v>2022-08</c:v>
                </c:pt>
                <c:pt idx="32">
                  <c:v>2022-09</c:v>
                </c:pt>
                <c:pt idx="33">
                  <c:v>2022-10</c:v>
                </c:pt>
                <c:pt idx="34">
                  <c:v>2022-11</c:v>
                </c:pt>
                <c:pt idx="35">
                  <c:v>2022-12</c:v>
                </c:pt>
                <c:pt idx="36">
                  <c:v>2023-01</c:v>
                </c:pt>
                <c:pt idx="37">
                  <c:v>2023-02</c:v>
                </c:pt>
                <c:pt idx="38">
                  <c:v>2023-03</c:v>
                </c:pt>
                <c:pt idx="39">
                  <c:v>2023-04</c:v>
                </c:pt>
              </c:strCache>
            </c:strRef>
          </c:cat>
          <c:val>
            <c:numRef>
              <c:f>Sheet1!$P$2:$P$41</c:f>
              <c:numCache>
                <c:formatCode>General</c:formatCode>
                <c:ptCount val="40"/>
                <c:pt idx="0">
                  <c:v>1.8</c:v>
                </c:pt>
                <c:pt idx="1">
                  <c:v>1.7</c:v>
                </c:pt>
                <c:pt idx="2">
                  <c:v>1.5</c:v>
                </c:pt>
                <c:pt idx="3">
                  <c:v>0.8</c:v>
                </c:pt>
                <c:pt idx="4">
                  <c:v>0.5</c:v>
                </c:pt>
                <c:pt idx="5">
                  <c:v>0.60000000000000009</c:v>
                </c:pt>
                <c:pt idx="6">
                  <c:v>1</c:v>
                </c:pt>
                <c:pt idx="7">
                  <c:v>0.2</c:v>
                </c:pt>
                <c:pt idx="8">
                  <c:v>0.5</c:v>
                </c:pt>
                <c:pt idx="9">
                  <c:v>0.70000000000000007</c:v>
                </c:pt>
                <c:pt idx="10">
                  <c:v>0.30000000000000004</c:v>
                </c:pt>
                <c:pt idx="11">
                  <c:v>0.60000000000000009</c:v>
                </c:pt>
                <c:pt idx="12">
                  <c:v>0.70000000000000007</c:v>
                </c:pt>
                <c:pt idx="13">
                  <c:v>0.4</c:v>
                </c:pt>
                <c:pt idx="14">
                  <c:v>0.70000000000000007</c:v>
                </c:pt>
                <c:pt idx="15">
                  <c:v>1.5</c:v>
                </c:pt>
                <c:pt idx="16">
                  <c:v>2.1</c:v>
                </c:pt>
                <c:pt idx="17">
                  <c:v>2.5</c:v>
                </c:pt>
                <c:pt idx="18">
                  <c:v>2</c:v>
                </c:pt>
                <c:pt idx="19">
                  <c:v>3.2</c:v>
                </c:pt>
                <c:pt idx="20">
                  <c:v>3.1</c:v>
                </c:pt>
                <c:pt idx="21">
                  <c:v>4.2</c:v>
                </c:pt>
                <c:pt idx="22">
                  <c:v>5.0999999999999996</c:v>
                </c:pt>
                <c:pt idx="23">
                  <c:v>5.4</c:v>
                </c:pt>
                <c:pt idx="24">
                  <c:v>5.5</c:v>
                </c:pt>
                <c:pt idx="25">
                  <c:v>6.2</c:v>
                </c:pt>
                <c:pt idx="26">
                  <c:v>7</c:v>
                </c:pt>
                <c:pt idx="27">
                  <c:v>9</c:v>
                </c:pt>
                <c:pt idx="28">
                  <c:v>9.1</c:v>
                </c:pt>
                <c:pt idx="29">
                  <c:v>9.4</c:v>
                </c:pt>
                <c:pt idx="30">
                  <c:v>10.1</c:v>
                </c:pt>
                <c:pt idx="31">
                  <c:v>9.9</c:v>
                </c:pt>
                <c:pt idx="32">
                  <c:v>10.1</c:v>
                </c:pt>
                <c:pt idx="33">
                  <c:v>11.1</c:v>
                </c:pt>
                <c:pt idx="34">
                  <c:v>10.7</c:v>
                </c:pt>
                <c:pt idx="35">
                  <c:v>10.5</c:v>
                </c:pt>
                <c:pt idx="36">
                  <c:v>10.1</c:v>
                </c:pt>
                <c:pt idx="37">
                  <c:v>10.4</c:v>
                </c:pt>
                <c:pt idx="38">
                  <c:v>10.1</c:v>
                </c:pt>
              </c:numCache>
            </c:numRef>
          </c:val>
        </c:ser>
        <c:ser>
          <c:idx val="6"/>
          <c:order val="6"/>
          <c:tx>
            <c:strRef>
              <c:f>Sheet1!$Q$1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2.7505204331182732E-3"/>
                  <c:y val="-1.46755490330893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Sheet1!$J$2:$J$41</c:f>
              <c:strCache>
                <c:ptCount val="40"/>
                <c:pt idx="0">
                  <c:v>2020-01</c:v>
                </c:pt>
                <c:pt idx="1">
                  <c:v>2020-02</c:v>
                </c:pt>
                <c:pt idx="2">
                  <c:v>2020-03</c:v>
                </c:pt>
                <c:pt idx="3">
                  <c:v>2020-04</c:v>
                </c:pt>
                <c:pt idx="4">
                  <c:v>2020-05</c:v>
                </c:pt>
                <c:pt idx="5">
                  <c:v>2020-06</c:v>
                </c:pt>
                <c:pt idx="6">
                  <c:v>2020-07</c:v>
                </c:pt>
                <c:pt idx="7">
                  <c:v>2020-08</c:v>
                </c:pt>
                <c:pt idx="8">
                  <c:v>2020-09</c:v>
                </c:pt>
                <c:pt idx="9">
                  <c:v>2020-10</c:v>
                </c:pt>
                <c:pt idx="10">
                  <c:v>2020-11</c:v>
                </c:pt>
                <c:pt idx="11">
                  <c:v>2020-12</c:v>
                </c:pt>
                <c:pt idx="12">
                  <c:v>2021-01</c:v>
                </c:pt>
                <c:pt idx="13">
                  <c:v>2021-02</c:v>
                </c:pt>
                <c:pt idx="14">
                  <c:v>2021-03</c:v>
                </c:pt>
                <c:pt idx="15">
                  <c:v>2021-04</c:v>
                </c:pt>
                <c:pt idx="16">
                  <c:v>2021-05</c:v>
                </c:pt>
                <c:pt idx="17">
                  <c:v>2021-06</c:v>
                </c:pt>
                <c:pt idx="18">
                  <c:v>2021-07</c:v>
                </c:pt>
                <c:pt idx="19">
                  <c:v>2021-08</c:v>
                </c:pt>
                <c:pt idx="20">
                  <c:v>2021-09</c:v>
                </c:pt>
                <c:pt idx="21">
                  <c:v>2021-10</c:v>
                </c:pt>
                <c:pt idx="22">
                  <c:v>2021-11</c:v>
                </c:pt>
                <c:pt idx="23">
                  <c:v>2021-12</c:v>
                </c:pt>
                <c:pt idx="24">
                  <c:v>2022-01</c:v>
                </c:pt>
                <c:pt idx="25">
                  <c:v>2022-02</c:v>
                </c:pt>
                <c:pt idx="26">
                  <c:v>2022-03</c:v>
                </c:pt>
                <c:pt idx="27">
                  <c:v>2022-04</c:v>
                </c:pt>
                <c:pt idx="28">
                  <c:v>2022-05</c:v>
                </c:pt>
                <c:pt idx="29">
                  <c:v>2022-06</c:v>
                </c:pt>
                <c:pt idx="30">
                  <c:v>2022-07</c:v>
                </c:pt>
                <c:pt idx="31">
                  <c:v>2022-08</c:v>
                </c:pt>
                <c:pt idx="32">
                  <c:v>2022-09</c:v>
                </c:pt>
                <c:pt idx="33">
                  <c:v>2022-10</c:v>
                </c:pt>
                <c:pt idx="34">
                  <c:v>2022-11</c:v>
                </c:pt>
                <c:pt idx="35">
                  <c:v>2022-12</c:v>
                </c:pt>
                <c:pt idx="36">
                  <c:v>2023-01</c:v>
                </c:pt>
                <c:pt idx="37">
                  <c:v>2023-02</c:v>
                </c:pt>
                <c:pt idx="38">
                  <c:v>2023-03</c:v>
                </c:pt>
                <c:pt idx="39">
                  <c:v>2023-04</c:v>
                </c:pt>
              </c:strCache>
            </c:strRef>
          </c:cat>
          <c:val>
            <c:numRef>
              <c:f>Sheet1!$Q$2:$Q$41</c:f>
              <c:numCache>
                <c:formatCode>General</c:formatCode>
                <c:ptCount val="40"/>
                <c:pt idx="0">
                  <c:v>2.5</c:v>
                </c:pt>
                <c:pt idx="1">
                  <c:v>2.2999999999999998</c:v>
                </c:pt>
                <c:pt idx="2">
                  <c:v>1.5</c:v>
                </c:pt>
                <c:pt idx="3">
                  <c:v>0.30000000000000004</c:v>
                </c:pt>
                <c:pt idx="4">
                  <c:v>0.1</c:v>
                </c:pt>
                <c:pt idx="5">
                  <c:v>0.60000000000000009</c:v>
                </c:pt>
                <c:pt idx="6">
                  <c:v>1</c:v>
                </c:pt>
                <c:pt idx="7">
                  <c:v>1.3</c:v>
                </c:pt>
                <c:pt idx="8">
                  <c:v>1.4</c:v>
                </c:pt>
                <c:pt idx="9">
                  <c:v>1.2</c:v>
                </c:pt>
                <c:pt idx="10">
                  <c:v>1.2</c:v>
                </c:pt>
                <c:pt idx="11">
                  <c:v>1.4</c:v>
                </c:pt>
                <c:pt idx="12">
                  <c:v>1.4</c:v>
                </c:pt>
                <c:pt idx="13">
                  <c:v>1.7</c:v>
                </c:pt>
                <c:pt idx="14">
                  <c:v>2.6</c:v>
                </c:pt>
                <c:pt idx="15">
                  <c:v>4.2</c:v>
                </c:pt>
                <c:pt idx="16">
                  <c:v>5</c:v>
                </c:pt>
                <c:pt idx="17">
                  <c:v>5.4</c:v>
                </c:pt>
                <c:pt idx="18">
                  <c:v>5.4</c:v>
                </c:pt>
                <c:pt idx="19">
                  <c:v>5.3</c:v>
                </c:pt>
                <c:pt idx="20">
                  <c:v>5.4</c:v>
                </c:pt>
                <c:pt idx="21">
                  <c:v>6.2</c:v>
                </c:pt>
                <c:pt idx="22">
                  <c:v>6.8</c:v>
                </c:pt>
                <c:pt idx="23">
                  <c:v>7</c:v>
                </c:pt>
                <c:pt idx="24">
                  <c:v>7.5</c:v>
                </c:pt>
                <c:pt idx="25">
                  <c:v>7.9</c:v>
                </c:pt>
                <c:pt idx="26">
                  <c:v>8.5</c:v>
                </c:pt>
                <c:pt idx="27">
                  <c:v>8.3000000000000007</c:v>
                </c:pt>
                <c:pt idx="28">
                  <c:v>8.6</c:v>
                </c:pt>
                <c:pt idx="29">
                  <c:v>9.1</c:v>
                </c:pt>
                <c:pt idx="30">
                  <c:v>8.5</c:v>
                </c:pt>
                <c:pt idx="31">
                  <c:v>8.3000000000000007</c:v>
                </c:pt>
                <c:pt idx="32">
                  <c:v>8.2000000000000011</c:v>
                </c:pt>
                <c:pt idx="33">
                  <c:v>7.7</c:v>
                </c:pt>
                <c:pt idx="34">
                  <c:v>7.1</c:v>
                </c:pt>
                <c:pt idx="35">
                  <c:v>6.5</c:v>
                </c:pt>
                <c:pt idx="36">
                  <c:v>6.4</c:v>
                </c:pt>
                <c:pt idx="37">
                  <c:v>6</c:v>
                </c:pt>
                <c:pt idx="38">
                  <c:v>5</c:v>
                </c:pt>
                <c:pt idx="39">
                  <c:v>4.9000000000000004</c:v>
                </c:pt>
              </c:numCache>
            </c:numRef>
          </c:val>
        </c:ser>
        <c:ser>
          <c:idx val="7"/>
          <c:order val="7"/>
          <c:tx>
            <c:strRef>
              <c:f>Sheet1!$R$1</c:f>
              <c:strCache>
                <c:ptCount val="1"/>
                <c:pt idx="0">
                  <c:v>China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3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Sheet1!$J$2:$J$41</c:f>
              <c:strCache>
                <c:ptCount val="40"/>
                <c:pt idx="0">
                  <c:v>2020-01</c:v>
                </c:pt>
                <c:pt idx="1">
                  <c:v>2020-02</c:v>
                </c:pt>
                <c:pt idx="2">
                  <c:v>2020-03</c:v>
                </c:pt>
                <c:pt idx="3">
                  <c:v>2020-04</c:v>
                </c:pt>
                <c:pt idx="4">
                  <c:v>2020-05</c:v>
                </c:pt>
                <c:pt idx="5">
                  <c:v>2020-06</c:v>
                </c:pt>
                <c:pt idx="6">
                  <c:v>2020-07</c:v>
                </c:pt>
                <c:pt idx="7">
                  <c:v>2020-08</c:v>
                </c:pt>
                <c:pt idx="8">
                  <c:v>2020-09</c:v>
                </c:pt>
                <c:pt idx="9">
                  <c:v>2020-10</c:v>
                </c:pt>
                <c:pt idx="10">
                  <c:v>2020-11</c:v>
                </c:pt>
                <c:pt idx="11">
                  <c:v>2020-12</c:v>
                </c:pt>
                <c:pt idx="12">
                  <c:v>2021-01</c:v>
                </c:pt>
                <c:pt idx="13">
                  <c:v>2021-02</c:v>
                </c:pt>
                <c:pt idx="14">
                  <c:v>2021-03</c:v>
                </c:pt>
                <c:pt idx="15">
                  <c:v>2021-04</c:v>
                </c:pt>
                <c:pt idx="16">
                  <c:v>2021-05</c:v>
                </c:pt>
                <c:pt idx="17">
                  <c:v>2021-06</c:v>
                </c:pt>
                <c:pt idx="18">
                  <c:v>2021-07</c:v>
                </c:pt>
                <c:pt idx="19">
                  <c:v>2021-08</c:v>
                </c:pt>
                <c:pt idx="20">
                  <c:v>2021-09</c:v>
                </c:pt>
                <c:pt idx="21">
                  <c:v>2021-10</c:v>
                </c:pt>
                <c:pt idx="22">
                  <c:v>2021-11</c:v>
                </c:pt>
                <c:pt idx="23">
                  <c:v>2021-12</c:v>
                </c:pt>
                <c:pt idx="24">
                  <c:v>2022-01</c:v>
                </c:pt>
                <c:pt idx="25">
                  <c:v>2022-02</c:v>
                </c:pt>
                <c:pt idx="26">
                  <c:v>2022-03</c:v>
                </c:pt>
                <c:pt idx="27">
                  <c:v>2022-04</c:v>
                </c:pt>
                <c:pt idx="28">
                  <c:v>2022-05</c:v>
                </c:pt>
                <c:pt idx="29">
                  <c:v>2022-06</c:v>
                </c:pt>
                <c:pt idx="30">
                  <c:v>2022-07</c:v>
                </c:pt>
                <c:pt idx="31">
                  <c:v>2022-08</c:v>
                </c:pt>
                <c:pt idx="32">
                  <c:v>2022-09</c:v>
                </c:pt>
                <c:pt idx="33">
                  <c:v>2022-10</c:v>
                </c:pt>
                <c:pt idx="34">
                  <c:v>2022-11</c:v>
                </c:pt>
                <c:pt idx="35">
                  <c:v>2022-12</c:v>
                </c:pt>
                <c:pt idx="36">
                  <c:v>2023-01</c:v>
                </c:pt>
                <c:pt idx="37">
                  <c:v>2023-02</c:v>
                </c:pt>
                <c:pt idx="38">
                  <c:v>2023-03</c:v>
                </c:pt>
                <c:pt idx="39">
                  <c:v>2023-04</c:v>
                </c:pt>
              </c:strCache>
            </c:strRef>
          </c:cat>
          <c:val>
            <c:numRef>
              <c:f>Sheet1!$R$2:$R$41</c:f>
              <c:numCache>
                <c:formatCode>General</c:formatCode>
                <c:ptCount val="40"/>
                <c:pt idx="0">
                  <c:v>5.4</c:v>
                </c:pt>
                <c:pt idx="1">
                  <c:v>5.2</c:v>
                </c:pt>
                <c:pt idx="2">
                  <c:v>4.3</c:v>
                </c:pt>
                <c:pt idx="3">
                  <c:v>3.3</c:v>
                </c:pt>
                <c:pt idx="4">
                  <c:v>2.4</c:v>
                </c:pt>
                <c:pt idx="5">
                  <c:v>2.5</c:v>
                </c:pt>
                <c:pt idx="6">
                  <c:v>2.7</c:v>
                </c:pt>
                <c:pt idx="7">
                  <c:v>2.4</c:v>
                </c:pt>
                <c:pt idx="8">
                  <c:v>1.7</c:v>
                </c:pt>
                <c:pt idx="9">
                  <c:v>0.5</c:v>
                </c:pt>
                <c:pt idx="10">
                  <c:v>-0.5</c:v>
                </c:pt>
                <c:pt idx="11">
                  <c:v>0.2</c:v>
                </c:pt>
                <c:pt idx="12">
                  <c:v>-0.30000000000000004</c:v>
                </c:pt>
                <c:pt idx="13">
                  <c:v>-0.2</c:v>
                </c:pt>
                <c:pt idx="14">
                  <c:v>0.4</c:v>
                </c:pt>
                <c:pt idx="15">
                  <c:v>0.9</c:v>
                </c:pt>
                <c:pt idx="16">
                  <c:v>1.3</c:v>
                </c:pt>
                <c:pt idx="17">
                  <c:v>1.1000000000000001</c:v>
                </c:pt>
                <c:pt idx="18">
                  <c:v>1</c:v>
                </c:pt>
                <c:pt idx="19">
                  <c:v>0.8</c:v>
                </c:pt>
                <c:pt idx="20">
                  <c:v>0.70000000000000007</c:v>
                </c:pt>
                <c:pt idx="21">
                  <c:v>1.5</c:v>
                </c:pt>
                <c:pt idx="22">
                  <c:v>2.2999999999999998</c:v>
                </c:pt>
                <c:pt idx="23">
                  <c:v>1.5</c:v>
                </c:pt>
                <c:pt idx="24">
                  <c:v>0.9</c:v>
                </c:pt>
                <c:pt idx="25">
                  <c:v>0.9</c:v>
                </c:pt>
                <c:pt idx="26">
                  <c:v>1.5</c:v>
                </c:pt>
                <c:pt idx="27">
                  <c:v>2.1</c:v>
                </c:pt>
                <c:pt idx="28">
                  <c:v>2.1</c:v>
                </c:pt>
                <c:pt idx="29">
                  <c:v>2.5</c:v>
                </c:pt>
                <c:pt idx="30">
                  <c:v>2.7</c:v>
                </c:pt>
                <c:pt idx="31">
                  <c:v>2.5</c:v>
                </c:pt>
                <c:pt idx="32">
                  <c:v>2.8</c:v>
                </c:pt>
                <c:pt idx="33">
                  <c:v>2.1</c:v>
                </c:pt>
                <c:pt idx="34">
                  <c:v>1.6</c:v>
                </c:pt>
                <c:pt idx="35">
                  <c:v>1.8</c:v>
                </c:pt>
                <c:pt idx="36">
                  <c:v>2.1</c:v>
                </c:pt>
                <c:pt idx="37">
                  <c:v>1</c:v>
                </c:pt>
                <c:pt idx="38">
                  <c:v>0.70000000000000007</c:v>
                </c:pt>
                <c:pt idx="39">
                  <c:v>0.1</c:v>
                </c:pt>
              </c:numCache>
            </c:numRef>
          </c:val>
        </c:ser>
        <c:dLbls/>
        <c:marker val="1"/>
        <c:axId val="44499712"/>
        <c:axId val="44501248"/>
      </c:lineChart>
      <c:catAx>
        <c:axId val="44499712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501248"/>
        <c:crosses val="autoZero"/>
        <c:auto val="1"/>
        <c:lblAlgn val="ctr"/>
        <c:lblOffset val="100"/>
      </c:catAx>
      <c:valAx>
        <c:axId val="445012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%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49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solidFill>
      <a:sysClr val="window" lastClr="FFFFFF"/>
    </a:solidFill>
    <a:ln w="12700" cap="flat" cmpd="sng" algn="ctr">
      <a:solidFill>
        <a:srgbClr val="FFC000"/>
      </a:solidFill>
      <a:prstDash val="solid"/>
      <a:miter lim="800000"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/>
              <a:t>Crude oil prices, Brent, Europe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1088648293963256"/>
          <c:y val="0.13653944298629345"/>
          <c:w val="0.8585579615048119"/>
          <c:h val="0.58702172645086048"/>
        </c:manualLayout>
      </c:layout>
      <c:lineChart>
        <c:grouping val="standard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Graph'!$A$164:$A$442</c:f>
              <c:numCache>
                <c:formatCode>yyyy\-mm\-dd</c:formatCode>
                <c:ptCount val="279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</c:v>
                </c:pt>
                <c:pt idx="240">
                  <c:v>43831</c:v>
                </c:pt>
                <c:pt idx="241">
                  <c:v>43862</c:v>
                </c:pt>
                <c:pt idx="242">
                  <c:v>43891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</c:v>
                </c:pt>
                <c:pt idx="252">
                  <c:v>44197</c:v>
                </c:pt>
                <c:pt idx="253">
                  <c:v>44228</c:v>
                </c:pt>
                <c:pt idx="254">
                  <c:v>44256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</c:v>
                </c:pt>
                <c:pt idx="264">
                  <c:v>44562</c:v>
                </c:pt>
                <c:pt idx="265">
                  <c:v>44593</c:v>
                </c:pt>
                <c:pt idx="266">
                  <c:v>44621</c:v>
                </c:pt>
                <c:pt idx="267">
                  <c:v>44652</c:v>
                </c:pt>
                <c:pt idx="268">
                  <c:v>44682</c:v>
                </c:pt>
                <c:pt idx="269">
                  <c:v>44713</c:v>
                </c:pt>
                <c:pt idx="270">
                  <c:v>44743</c:v>
                </c:pt>
                <c:pt idx="271">
                  <c:v>44774</c:v>
                </c:pt>
                <c:pt idx="272">
                  <c:v>44805</c:v>
                </c:pt>
                <c:pt idx="273">
                  <c:v>44835</c:v>
                </c:pt>
                <c:pt idx="274">
                  <c:v>44866</c:v>
                </c:pt>
                <c:pt idx="275">
                  <c:v>44896</c:v>
                </c:pt>
                <c:pt idx="276">
                  <c:v>44927</c:v>
                </c:pt>
                <c:pt idx="277">
                  <c:v>44958</c:v>
                </c:pt>
                <c:pt idx="278">
                  <c:v>44986</c:v>
                </c:pt>
              </c:numCache>
            </c:numRef>
          </c:cat>
          <c:val>
            <c:numRef>
              <c:f>'FRED Graph'!$B$164:$B$442</c:f>
              <c:numCache>
                <c:formatCode>0.00</c:formatCode>
                <c:ptCount val="279"/>
                <c:pt idx="0">
                  <c:v>25.51</c:v>
                </c:pt>
                <c:pt idx="1">
                  <c:v>27.779999999999998</c:v>
                </c:pt>
                <c:pt idx="2">
                  <c:v>27.49</c:v>
                </c:pt>
                <c:pt idx="3">
                  <c:v>22.759999999999998</c:v>
                </c:pt>
                <c:pt idx="4">
                  <c:v>27.74</c:v>
                </c:pt>
                <c:pt idx="5">
                  <c:v>29.8</c:v>
                </c:pt>
                <c:pt idx="6">
                  <c:v>28.68</c:v>
                </c:pt>
                <c:pt idx="7">
                  <c:v>30.2</c:v>
                </c:pt>
                <c:pt idx="8">
                  <c:v>33.14</c:v>
                </c:pt>
                <c:pt idx="9">
                  <c:v>30.959999999999997</c:v>
                </c:pt>
                <c:pt idx="10">
                  <c:v>32.550000000000004</c:v>
                </c:pt>
                <c:pt idx="11">
                  <c:v>25.66</c:v>
                </c:pt>
                <c:pt idx="12">
                  <c:v>25.62</c:v>
                </c:pt>
                <c:pt idx="13">
                  <c:v>27.5</c:v>
                </c:pt>
                <c:pt idx="14">
                  <c:v>24.5</c:v>
                </c:pt>
                <c:pt idx="15">
                  <c:v>25.66</c:v>
                </c:pt>
                <c:pt idx="16">
                  <c:v>28.310000000000002</c:v>
                </c:pt>
                <c:pt idx="17">
                  <c:v>27.85</c:v>
                </c:pt>
                <c:pt idx="18">
                  <c:v>24.610000000000003</c:v>
                </c:pt>
                <c:pt idx="19">
                  <c:v>25.68</c:v>
                </c:pt>
                <c:pt idx="20">
                  <c:v>25.62</c:v>
                </c:pt>
                <c:pt idx="21">
                  <c:v>20.54</c:v>
                </c:pt>
                <c:pt idx="22">
                  <c:v>18.8</c:v>
                </c:pt>
                <c:pt idx="23">
                  <c:v>18.71</c:v>
                </c:pt>
                <c:pt idx="24">
                  <c:v>19.420000000000002</c:v>
                </c:pt>
                <c:pt idx="25">
                  <c:v>20.279999999999998</c:v>
                </c:pt>
                <c:pt idx="26">
                  <c:v>23.7</c:v>
                </c:pt>
                <c:pt idx="27">
                  <c:v>25.73</c:v>
                </c:pt>
                <c:pt idx="28">
                  <c:v>25.35</c:v>
                </c:pt>
                <c:pt idx="29">
                  <c:v>24.08</c:v>
                </c:pt>
                <c:pt idx="30">
                  <c:v>25.74</c:v>
                </c:pt>
                <c:pt idx="31">
                  <c:v>26.650000000000002</c:v>
                </c:pt>
                <c:pt idx="32">
                  <c:v>28.4</c:v>
                </c:pt>
                <c:pt idx="33">
                  <c:v>27.54</c:v>
                </c:pt>
                <c:pt idx="34">
                  <c:v>24.34</c:v>
                </c:pt>
                <c:pt idx="35">
                  <c:v>28.330000000000002</c:v>
                </c:pt>
                <c:pt idx="36">
                  <c:v>31.18</c:v>
                </c:pt>
                <c:pt idx="37">
                  <c:v>32.770000000000003</c:v>
                </c:pt>
                <c:pt idx="38">
                  <c:v>30.610000000000003</c:v>
                </c:pt>
                <c:pt idx="39">
                  <c:v>25</c:v>
                </c:pt>
                <c:pt idx="40">
                  <c:v>25.86</c:v>
                </c:pt>
                <c:pt idx="41">
                  <c:v>27.650000000000002</c:v>
                </c:pt>
                <c:pt idx="42">
                  <c:v>28.35</c:v>
                </c:pt>
                <c:pt idx="43">
                  <c:v>29.89</c:v>
                </c:pt>
                <c:pt idx="44">
                  <c:v>27.110000000000003</c:v>
                </c:pt>
                <c:pt idx="45">
                  <c:v>29.610000000000003</c:v>
                </c:pt>
                <c:pt idx="46">
                  <c:v>28.75</c:v>
                </c:pt>
                <c:pt idx="47">
                  <c:v>29.810000000000002</c:v>
                </c:pt>
                <c:pt idx="48">
                  <c:v>31.279999999999998</c:v>
                </c:pt>
                <c:pt idx="49">
                  <c:v>30.86</c:v>
                </c:pt>
                <c:pt idx="50">
                  <c:v>33.630000000000003</c:v>
                </c:pt>
                <c:pt idx="51">
                  <c:v>33.590000000000003</c:v>
                </c:pt>
                <c:pt idx="52">
                  <c:v>37.57</c:v>
                </c:pt>
                <c:pt idx="53">
                  <c:v>35.18</c:v>
                </c:pt>
                <c:pt idx="54">
                  <c:v>38.220000000000006</c:v>
                </c:pt>
                <c:pt idx="55">
                  <c:v>42.74</c:v>
                </c:pt>
                <c:pt idx="56">
                  <c:v>43.2</c:v>
                </c:pt>
                <c:pt idx="57">
                  <c:v>49.78</c:v>
                </c:pt>
                <c:pt idx="58">
                  <c:v>43.11</c:v>
                </c:pt>
                <c:pt idx="59">
                  <c:v>39.6</c:v>
                </c:pt>
                <c:pt idx="60">
                  <c:v>44.51</c:v>
                </c:pt>
                <c:pt idx="61">
                  <c:v>45.48</c:v>
                </c:pt>
                <c:pt idx="62">
                  <c:v>53.1</c:v>
                </c:pt>
                <c:pt idx="63">
                  <c:v>51.879999999999995</c:v>
                </c:pt>
                <c:pt idx="64">
                  <c:v>48.65</c:v>
                </c:pt>
                <c:pt idx="65">
                  <c:v>54.349999999999994</c:v>
                </c:pt>
                <c:pt idx="66">
                  <c:v>57.52</c:v>
                </c:pt>
                <c:pt idx="67">
                  <c:v>63.98</c:v>
                </c:pt>
                <c:pt idx="68">
                  <c:v>62.91</c:v>
                </c:pt>
                <c:pt idx="69">
                  <c:v>58.54</c:v>
                </c:pt>
                <c:pt idx="70">
                  <c:v>55.24</c:v>
                </c:pt>
                <c:pt idx="71">
                  <c:v>56.86</c:v>
                </c:pt>
                <c:pt idx="72">
                  <c:v>62.99</c:v>
                </c:pt>
                <c:pt idx="73">
                  <c:v>60.21</c:v>
                </c:pt>
                <c:pt idx="74">
                  <c:v>62.06</c:v>
                </c:pt>
                <c:pt idx="75">
                  <c:v>70.260000000000005</c:v>
                </c:pt>
                <c:pt idx="76">
                  <c:v>69.78</c:v>
                </c:pt>
                <c:pt idx="77">
                  <c:v>68.56</c:v>
                </c:pt>
                <c:pt idx="78">
                  <c:v>73.669999999999987</c:v>
                </c:pt>
                <c:pt idx="79">
                  <c:v>73.23</c:v>
                </c:pt>
                <c:pt idx="80">
                  <c:v>61.96</c:v>
                </c:pt>
                <c:pt idx="81">
                  <c:v>57.809999999999995</c:v>
                </c:pt>
                <c:pt idx="82">
                  <c:v>58.760000000000005</c:v>
                </c:pt>
                <c:pt idx="83">
                  <c:v>62.47</c:v>
                </c:pt>
                <c:pt idx="84">
                  <c:v>53.68</c:v>
                </c:pt>
                <c:pt idx="85">
                  <c:v>57.56</c:v>
                </c:pt>
                <c:pt idx="86">
                  <c:v>62.05</c:v>
                </c:pt>
                <c:pt idx="87">
                  <c:v>67.489999999999995</c:v>
                </c:pt>
                <c:pt idx="88">
                  <c:v>67.209999999999994</c:v>
                </c:pt>
                <c:pt idx="89">
                  <c:v>71.05</c:v>
                </c:pt>
                <c:pt idx="90">
                  <c:v>76.930000000000007</c:v>
                </c:pt>
                <c:pt idx="91">
                  <c:v>70.760000000000005</c:v>
                </c:pt>
                <c:pt idx="92">
                  <c:v>77.169999999999987</c:v>
                </c:pt>
                <c:pt idx="93">
                  <c:v>82.34</c:v>
                </c:pt>
                <c:pt idx="94">
                  <c:v>92.410000000000011</c:v>
                </c:pt>
                <c:pt idx="95">
                  <c:v>90.93</c:v>
                </c:pt>
                <c:pt idx="96">
                  <c:v>92.179999999999993</c:v>
                </c:pt>
                <c:pt idx="97">
                  <c:v>94.990000000000009</c:v>
                </c:pt>
                <c:pt idx="98">
                  <c:v>103.64</c:v>
                </c:pt>
                <c:pt idx="99">
                  <c:v>109.07</c:v>
                </c:pt>
                <c:pt idx="100">
                  <c:v>122.8</c:v>
                </c:pt>
                <c:pt idx="101">
                  <c:v>132.32000000000002</c:v>
                </c:pt>
                <c:pt idx="102">
                  <c:v>132.72</c:v>
                </c:pt>
                <c:pt idx="103">
                  <c:v>113.24000000000001</c:v>
                </c:pt>
                <c:pt idx="104">
                  <c:v>97.23</c:v>
                </c:pt>
                <c:pt idx="105">
                  <c:v>71.58</c:v>
                </c:pt>
                <c:pt idx="106">
                  <c:v>52.449999999999996</c:v>
                </c:pt>
                <c:pt idx="107">
                  <c:v>39.949999999999996</c:v>
                </c:pt>
                <c:pt idx="108">
                  <c:v>43.44</c:v>
                </c:pt>
                <c:pt idx="109">
                  <c:v>43.32</c:v>
                </c:pt>
                <c:pt idx="110">
                  <c:v>46.54</c:v>
                </c:pt>
                <c:pt idx="111">
                  <c:v>50.18</c:v>
                </c:pt>
                <c:pt idx="112">
                  <c:v>57.3</c:v>
                </c:pt>
                <c:pt idx="113">
                  <c:v>68.61</c:v>
                </c:pt>
                <c:pt idx="114">
                  <c:v>64.440000000000012</c:v>
                </c:pt>
                <c:pt idx="115">
                  <c:v>72.510000000000005</c:v>
                </c:pt>
                <c:pt idx="116">
                  <c:v>67.649999999999991</c:v>
                </c:pt>
                <c:pt idx="117">
                  <c:v>72.77</c:v>
                </c:pt>
                <c:pt idx="118">
                  <c:v>76.66</c:v>
                </c:pt>
                <c:pt idx="119">
                  <c:v>74.459999999999994</c:v>
                </c:pt>
                <c:pt idx="120">
                  <c:v>76.169999999999987</c:v>
                </c:pt>
                <c:pt idx="121">
                  <c:v>73.75</c:v>
                </c:pt>
                <c:pt idx="122">
                  <c:v>78.83</c:v>
                </c:pt>
                <c:pt idx="123">
                  <c:v>84.82</c:v>
                </c:pt>
                <c:pt idx="124">
                  <c:v>75.95</c:v>
                </c:pt>
                <c:pt idx="125">
                  <c:v>74.760000000000005</c:v>
                </c:pt>
                <c:pt idx="126">
                  <c:v>75.58</c:v>
                </c:pt>
                <c:pt idx="127">
                  <c:v>77.040000000000006</c:v>
                </c:pt>
                <c:pt idx="128">
                  <c:v>77.84</c:v>
                </c:pt>
                <c:pt idx="129">
                  <c:v>82.669999999999987</c:v>
                </c:pt>
                <c:pt idx="130">
                  <c:v>85.28</c:v>
                </c:pt>
                <c:pt idx="131">
                  <c:v>91.45</c:v>
                </c:pt>
                <c:pt idx="132">
                  <c:v>96.52</c:v>
                </c:pt>
                <c:pt idx="133">
                  <c:v>103.72</c:v>
                </c:pt>
                <c:pt idx="134">
                  <c:v>114.64</c:v>
                </c:pt>
                <c:pt idx="135">
                  <c:v>123.26</c:v>
                </c:pt>
                <c:pt idx="136">
                  <c:v>114.99000000000001</c:v>
                </c:pt>
                <c:pt idx="137">
                  <c:v>113.83</c:v>
                </c:pt>
                <c:pt idx="138">
                  <c:v>116.97</c:v>
                </c:pt>
                <c:pt idx="139">
                  <c:v>110.22</c:v>
                </c:pt>
                <c:pt idx="140">
                  <c:v>112.83</c:v>
                </c:pt>
                <c:pt idx="141">
                  <c:v>109.55</c:v>
                </c:pt>
                <c:pt idx="142">
                  <c:v>110.77</c:v>
                </c:pt>
                <c:pt idx="143">
                  <c:v>107.86999999999999</c:v>
                </c:pt>
                <c:pt idx="144">
                  <c:v>110.69</c:v>
                </c:pt>
                <c:pt idx="145">
                  <c:v>119.33</c:v>
                </c:pt>
                <c:pt idx="146">
                  <c:v>125.45</c:v>
                </c:pt>
                <c:pt idx="147">
                  <c:v>119.75</c:v>
                </c:pt>
                <c:pt idx="148">
                  <c:v>110.34</c:v>
                </c:pt>
                <c:pt idx="149">
                  <c:v>95.16</c:v>
                </c:pt>
                <c:pt idx="150">
                  <c:v>102.61999999999999</c:v>
                </c:pt>
                <c:pt idx="151">
                  <c:v>113.36</c:v>
                </c:pt>
                <c:pt idx="152">
                  <c:v>112.86</c:v>
                </c:pt>
                <c:pt idx="153">
                  <c:v>111.71000000000001</c:v>
                </c:pt>
                <c:pt idx="154">
                  <c:v>109.06</c:v>
                </c:pt>
                <c:pt idx="155">
                  <c:v>109.49000000000001</c:v>
                </c:pt>
                <c:pt idx="156">
                  <c:v>112.96000000000001</c:v>
                </c:pt>
                <c:pt idx="157">
                  <c:v>116.05</c:v>
                </c:pt>
                <c:pt idx="158">
                  <c:v>108.47</c:v>
                </c:pt>
                <c:pt idx="159">
                  <c:v>102.25</c:v>
                </c:pt>
                <c:pt idx="160">
                  <c:v>102.56</c:v>
                </c:pt>
                <c:pt idx="161">
                  <c:v>102.92</c:v>
                </c:pt>
                <c:pt idx="162">
                  <c:v>107.93</c:v>
                </c:pt>
                <c:pt idx="163">
                  <c:v>111.28</c:v>
                </c:pt>
                <c:pt idx="164">
                  <c:v>111.6</c:v>
                </c:pt>
                <c:pt idx="165">
                  <c:v>109.08</c:v>
                </c:pt>
                <c:pt idx="166">
                  <c:v>107.79</c:v>
                </c:pt>
                <c:pt idx="167">
                  <c:v>110.76</c:v>
                </c:pt>
                <c:pt idx="168">
                  <c:v>108.11999999999999</c:v>
                </c:pt>
                <c:pt idx="169">
                  <c:v>108.9</c:v>
                </c:pt>
                <c:pt idx="170">
                  <c:v>107.48</c:v>
                </c:pt>
                <c:pt idx="171">
                  <c:v>107.76</c:v>
                </c:pt>
                <c:pt idx="172">
                  <c:v>109.54</c:v>
                </c:pt>
                <c:pt idx="173">
                  <c:v>111.8</c:v>
                </c:pt>
                <c:pt idx="174">
                  <c:v>106.77</c:v>
                </c:pt>
                <c:pt idx="175">
                  <c:v>101.61</c:v>
                </c:pt>
                <c:pt idx="176">
                  <c:v>97.09</c:v>
                </c:pt>
                <c:pt idx="177">
                  <c:v>87.43</c:v>
                </c:pt>
                <c:pt idx="178">
                  <c:v>79.440000000000012</c:v>
                </c:pt>
                <c:pt idx="179">
                  <c:v>62.339999999999996</c:v>
                </c:pt>
                <c:pt idx="180">
                  <c:v>47.760000000000005</c:v>
                </c:pt>
                <c:pt idx="181">
                  <c:v>58.1</c:v>
                </c:pt>
                <c:pt idx="182">
                  <c:v>55.89</c:v>
                </c:pt>
                <c:pt idx="183">
                  <c:v>59.52</c:v>
                </c:pt>
                <c:pt idx="184">
                  <c:v>64.08</c:v>
                </c:pt>
                <c:pt idx="185">
                  <c:v>61.48</c:v>
                </c:pt>
                <c:pt idx="186">
                  <c:v>56.56</c:v>
                </c:pt>
                <c:pt idx="187">
                  <c:v>46.52</c:v>
                </c:pt>
                <c:pt idx="188">
                  <c:v>47.620000000000005</c:v>
                </c:pt>
                <c:pt idx="189">
                  <c:v>48.43</c:v>
                </c:pt>
                <c:pt idx="190">
                  <c:v>44.27</c:v>
                </c:pt>
                <c:pt idx="191">
                  <c:v>38.01</c:v>
                </c:pt>
                <c:pt idx="192">
                  <c:v>30.7</c:v>
                </c:pt>
                <c:pt idx="193">
                  <c:v>32.18</c:v>
                </c:pt>
                <c:pt idx="194">
                  <c:v>38.21</c:v>
                </c:pt>
                <c:pt idx="195">
                  <c:v>41.58</c:v>
                </c:pt>
                <c:pt idx="196">
                  <c:v>46.74</c:v>
                </c:pt>
                <c:pt idx="197">
                  <c:v>48.25</c:v>
                </c:pt>
                <c:pt idx="198">
                  <c:v>44.949999999999996</c:v>
                </c:pt>
                <c:pt idx="199">
                  <c:v>45.839999999999996</c:v>
                </c:pt>
                <c:pt idx="200">
                  <c:v>46.57</c:v>
                </c:pt>
                <c:pt idx="201">
                  <c:v>49.52</c:v>
                </c:pt>
                <c:pt idx="202">
                  <c:v>44.730000000000004</c:v>
                </c:pt>
                <c:pt idx="203">
                  <c:v>53.309999999999995</c:v>
                </c:pt>
                <c:pt idx="204">
                  <c:v>54.58</c:v>
                </c:pt>
                <c:pt idx="205">
                  <c:v>54.87</c:v>
                </c:pt>
                <c:pt idx="206">
                  <c:v>51.59</c:v>
                </c:pt>
                <c:pt idx="207">
                  <c:v>52.309999999999995</c:v>
                </c:pt>
                <c:pt idx="208">
                  <c:v>50.33</c:v>
                </c:pt>
                <c:pt idx="209">
                  <c:v>46.37</c:v>
                </c:pt>
                <c:pt idx="210">
                  <c:v>48.48</c:v>
                </c:pt>
                <c:pt idx="211">
                  <c:v>51.7</c:v>
                </c:pt>
                <c:pt idx="212">
                  <c:v>56.15</c:v>
                </c:pt>
                <c:pt idx="213">
                  <c:v>57.51</c:v>
                </c:pt>
                <c:pt idx="214">
                  <c:v>62.71</c:v>
                </c:pt>
                <c:pt idx="215">
                  <c:v>64.36999999999999</c:v>
                </c:pt>
                <c:pt idx="216">
                  <c:v>69.08</c:v>
                </c:pt>
                <c:pt idx="217">
                  <c:v>65.319999999999993</c:v>
                </c:pt>
                <c:pt idx="218">
                  <c:v>66.02</c:v>
                </c:pt>
                <c:pt idx="219">
                  <c:v>72.11</c:v>
                </c:pt>
                <c:pt idx="220">
                  <c:v>76.98</c:v>
                </c:pt>
                <c:pt idx="221">
                  <c:v>74.410000000000011</c:v>
                </c:pt>
                <c:pt idx="222">
                  <c:v>74.25</c:v>
                </c:pt>
                <c:pt idx="223">
                  <c:v>72.53</c:v>
                </c:pt>
                <c:pt idx="224">
                  <c:v>78.89</c:v>
                </c:pt>
                <c:pt idx="225">
                  <c:v>81.03</c:v>
                </c:pt>
                <c:pt idx="226">
                  <c:v>64.75</c:v>
                </c:pt>
                <c:pt idx="227">
                  <c:v>57.36</c:v>
                </c:pt>
                <c:pt idx="228">
                  <c:v>59.41</c:v>
                </c:pt>
                <c:pt idx="229">
                  <c:v>63.96</c:v>
                </c:pt>
                <c:pt idx="230">
                  <c:v>66.14</c:v>
                </c:pt>
                <c:pt idx="231">
                  <c:v>71.23</c:v>
                </c:pt>
                <c:pt idx="232">
                  <c:v>71.319999999999993</c:v>
                </c:pt>
                <c:pt idx="233">
                  <c:v>64.22</c:v>
                </c:pt>
                <c:pt idx="234">
                  <c:v>63.92</c:v>
                </c:pt>
                <c:pt idx="235">
                  <c:v>59.04</c:v>
                </c:pt>
                <c:pt idx="236">
                  <c:v>62.83</c:v>
                </c:pt>
                <c:pt idx="237">
                  <c:v>59.71</c:v>
                </c:pt>
                <c:pt idx="238">
                  <c:v>63.21</c:v>
                </c:pt>
                <c:pt idx="239">
                  <c:v>67.31</c:v>
                </c:pt>
                <c:pt idx="240">
                  <c:v>63.65</c:v>
                </c:pt>
                <c:pt idx="241">
                  <c:v>55.660000000000004</c:v>
                </c:pt>
                <c:pt idx="242">
                  <c:v>32.01</c:v>
                </c:pt>
                <c:pt idx="243">
                  <c:v>18.38</c:v>
                </c:pt>
                <c:pt idx="244">
                  <c:v>29.38</c:v>
                </c:pt>
                <c:pt idx="245">
                  <c:v>40.270000000000003</c:v>
                </c:pt>
                <c:pt idx="246">
                  <c:v>43.24</c:v>
                </c:pt>
                <c:pt idx="247">
                  <c:v>44.74</c:v>
                </c:pt>
                <c:pt idx="248">
                  <c:v>40.910000000000004</c:v>
                </c:pt>
                <c:pt idx="249">
                  <c:v>40.190000000000005</c:v>
                </c:pt>
                <c:pt idx="250">
                  <c:v>42.690000000000005</c:v>
                </c:pt>
                <c:pt idx="251">
                  <c:v>49.99</c:v>
                </c:pt>
                <c:pt idx="252">
                  <c:v>54.77</c:v>
                </c:pt>
                <c:pt idx="253">
                  <c:v>62.28</c:v>
                </c:pt>
                <c:pt idx="254">
                  <c:v>65.410000000000011</c:v>
                </c:pt>
                <c:pt idx="255">
                  <c:v>64.81</c:v>
                </c:pt>
                <c:pt idx="256">
                  <c:v>68.53</c:v>
                </c:pt>
                <c:pt idx="257">
                  <c:v>73.16</c:v>
                </c:pt>
                <c:pt idx="258">
                  <c:v>75.169999999999987</c:v>
                </c:pt>
                <c:pt idx="259">
                  <c:v>70.75</c:v>
                </c:pt>
                <c:pt idx="260">
                  <c:v>74.489999999999995</c:v>
                </c:pt>
                <c:pt idx="261">
                  <c:v>83.54</c:v>
                </c:pt>
                <c:pt idx="262">
                  <c:v>81.05</c:v>
                </c:pt>
                <c:pt idx="263">
                  <c:v>74.169999999999987</c:v>
                </c:pt>
                <c:pt idx="264">
                  <c:v>86.51</c:v>
                </c:pt>
                <c:pt idx="265">
                  <c:v>97.13</c:v>
                </c:pt>
                <c:pt idx="266">
                  <c:v>117.25</c:v>
                </c:pt>
                <c:pt idx="267">
                  <c:v>104.58</c:v>
                </c:pt>
                <c:pt idx="268">
                  <c:v>113.34</c:v>
                </c:pt>
                <c:pt idx="269">
                  <c:v>122.71000000000001</c:v>
                </c:pt>
                <c:pt idx="270">
                  <c:v>111.93</c:v>
                </c:pt>
                <c:pt idx="271">
                  <c:v>100.45</c:v>
                </c:pt>
                <c:pt idx="272">
                  <c:v>89.76</c:v>
                </c:pt>
                <c:pt idx="273">
                  <c:v>93.33</c:v>
                </c:pt>
                <c:pt idx="274">
                  <c:v>91.42</c:v>
                </c:pt>
                <c:pt idx="275">
                  <c:v>80.92</c:v>
                </c:pt>
                <c:pt idx="276">
                  <c:v>82.5</c:v>
                </c:pt>
                <c:pt idx="277">
                  <c:v>82.59</c:v>
                </c:pt>
                <c:pt idx="278">
                  <c:v>78.430000000000007</c:v>
                </c:pt>
              </c:numCache>
            </c:numRef>
          </c:val>
        </c:ser>
        <c:dLbls/>
        <c:marker val="1"/>
        <c:axId val="67263872"/>
        <c:axId val="67565440"/>
      </c:lineChart>
      <c:dateAx>
        <c:axId val="67263872"/>
        <c:scaling>
          <c:orientation val="minMax"/>
        </c:scaling>
        <c:axPos val="b"/>
        <c:numFmt formatCode="yyyy\-mm\-dd" sourceLinked="0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7565440"/>
        <c:crosses val="autoZero"/>
        <c:auto val="1"/>
        <c:lblOffset val="100"/>
        <c:baseTimeUnit val="months"/>
      </c:dateAx>
      <c:valAx>
        <c:axId val="675654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$ per barrel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7263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/>
              <a:t>Electricity prices for households, EMU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'[1]Figure 2'!$B$40:$B$68</c:f>
              <c:strCache>
                <c:ptCount val="29"/>
                <c:pt idx="0">
                  <c:v>2008S1</c:v>
                </c:pt>
                <c:pt idx="1">
                  <c:v>2008S2</c:v>
                </c:pt>
                <c:pt idx="2">
                  <c:v>2009S1</c:v>
                </c:pt>
                <c:pt idx="3">
                  <c:v>2009S2</c:v>
                </c:pt>
                <c:pt idx="4">
                  <c:v>2010S1</c:v>
                </c:pt>
                <c:pt idx="5">
                  <c:v>2010S2</c:v>
                </c:pt>
                <c:pt idx="6">
                  <c:v>2011S1</c:v>
                </c:pt>
                <c:pt idx="7">
                  <c:v>2011S2</c:v>
                </c:pt>
                <c:pt idx="8">
                  <c:v>2012S1</c:v>
                </c:pt>
                <c:pt idx="9">
                  <c:v>2012S2</c:v>
                </c:pt>
                <c:pt idx="10">
                  <c:v>2013S1</c:v>
                </c:pt>
                <c:pt idx="11">
                  <c:v>2013S2</c:v>
                </c:pt>
                <c:pt idx="12">
                  <c:v>2014S1</c:v>
                </c:pt>
                <c:pt idx="13">
                  <c:v>2014S2</c:v>
                </c:pt>
                <c:pt idx="14">
                  <c:v>2015S1</c:v>
                </c:pt>
                <c:pt idx="15">
                  <c:v>2015S2</c:v>
                </c:pt>
                <c:pt idx="16">
                  <c:v>2016S1</c:v>
                </c:pt>
                <c:pt idx="17">
                  <c:v>2016S2</c:v>
                </c:pt>
                <c:pt idx="18">
                  <c:v>2017S1</c:v>
                </c:pt>
                <c:pt idx="19">
                  <c:v>2017S2</c:v>
                </c:pt>
                <c:pt idx="20">
                  <c:v>2018S1</c:v>
                </c:pt>
                <c:pt idx="21">
                  <c:v>2018S2</c:v>
                </c:pt>
                <c:pt idx="22">
                  <c:v>2019S1</c:v>
                </c:pt>
                <c:pt idx="23">
                  <c:v>2019S2</c:v>
                </c:pt>
                <c:pt idx="24">
                  <c:v>2020S1</c:v>
                </c:pt>
                <c:pt idx="25">
                  <c:v>2020S2</c:v>
                </c:pt>
                <c:pt idx="26">
                  <c:v>2021S1</c:v>
                </c:pt>
                <c:pt idx="27">
                  <c:v>2021S2</c:v>
                </c:pt>
                <c:pt idx="28">
                  <c:v>2022S1</c:v>
                </c:pt>
              </c:strCache>
            </c:strRef>
          </c:cat>
          <c:val>
            <c:numRef>
              <c:f>'[1]Figure 2'!$C$40:$C$68</c:f>
              <c:numCache>
                <c:formatCode>General</c:formatCode>
                <c:ptCount val="29"/>
                <c:pt idx="0">
                  <c:v>0.16350000000000001</c:v>
                </c:pt>
                <c:pt idx="1">
                  <c:v>0.17090000000000002</c:v>
                </c:pt>
                <c:pt idx="2">
                  <c:v>0.17269999999999999</c:v>
                </c:pt>
                <c:pt idx="3">
                  <c:v>0.17219999999999999</c:v>
                </c:pt>
                <c:pt idx="4">
                  <c:v>0.17610000000000001</c:v>
                </c:pt>
                <c:pt idx="5">
                  <c:v>0.18130000000000002</c:v>
                </c:pt>
                <c:pt idx="6">
                  <c:v>0.18930000000000002</c:v>
                </c:pt>
                <c:pt idx="7">
                  <c:v>0.1938</c:v>
                </c:pt>
                <c:pt idx="8">
                  <c:v>0.19719999999999999</c:v>
                </c:pt>
                <c:pt idx="9">
                  <c:v>0.2056</c:v>
                </c:pt>
                <c:pt idx="10">
                  <c:v>0.21120000000000003</c:v>
                </c:pt>
                <c:pt idx="11">
                  <c:v>0.21470000000000003</c:v>
                </c:pt>
                <c:pt idx="12">
                  <c:v>0.21610000000000001</c:v>
                </c:pt>
                <c:pt idx="13">
                  <c:v>0.2203</c:v>
                </c:pt>
                <c:pt idx="14">
                  <c:v>0.21990000000000004</c:v>
                </c:pt>
                <c:pt idx="15">
                  <c:v>0.22059999999999999</c:v>
                </c:pt>
                <c:pt idx="16">
                  <c:v>0.21620000000000003</c:v>
                </c:pt>
                <c:pt idx="17">
                  <c:v>0.21790000000000004</c:v>
                </c:pt>
                <c:pt idx="18">
                  <c:v>0.2208</c:v>
                </c:pt>
                <c:pt idx="19">
                  <c:v>0.22</c:v>
                </c:pt>
                <c:pt idx="20">
                  <c:v>0.222</c:v>
                </c:pt>
                <c:pt idx="21">
                  <c:v>0.2271</c:v>
                </c:pt>
                <c:pt idx="22">
                  <c:v>0.22950000000000001</c:v>
                </c:pt>
                <c:pt idx="23">
                  <c:v>0.2293</c:v>
                </c:pt>
                <c:pt idx="24">
                  <c:v>0.2263</c:v>
                </c:pt>
                <c:pt idx="25">
                  <c:v>0.22720000000000001</c:v>
                </c:pt>
                <c:pt idx="26">
                  <c:v>0.23219999999999999</c:v>
                </c:pt>
                <c:pt idx="27">
                  <c:v>0.24740000000000004</c:v>
                </c:pt>
                <c:pt idx="28">
                  <c:v>0.26079999999999998</c:v>
                </c:pt>
              </c:numCache>
            </c:numRef>
          </c:val>
        </c:ser>
        <c:dLbls/>
        <c:marker val="1"/>
        <c:axId val="89243648"/>
        <c:axId val="96080640"/>
      </c:lineChart>
      <c:catAx>
        <c:axId val="89243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6080640"/>
        <c:crosses val="autoZero"/>
        <c:auto val="1"/>
        <c:lblAlgn val="ctr"/>
        <c:lblOffset val="100"/>
      </c:catAx>
      <c:valAx>
        <c:axId val="96080640"/>
        <c:scaling>
          <c:orientation val="minMax"/>
          <c:min val="0.1500000000000000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€ per kWh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9243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/>
              <a:t>Natural gas prices for households, EU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'[1]Figure 2'!$B$44:$B$72</c:f>
              <c:strCache>
                <c:ptCount val="29"/>
                <c:pt idx="0">
                  <c:v>2008S1</c:v>
                </c:pt>
                <c:pt idx="1">
                  <c:v>2008S2</c:v>
                </c:pt>
                <c:pt idx="2">
                  <c:v>2009S1</c:v>
                </c:pt>
                <c:pt idx="3">
                  <c:v>2009S2</c:v>
                </c:pt>
                <c:pt idx="4">
                  <c:v>2010S1</c:v>
                </c:pt>
                <c:pt idx="5">
                  <c:v>2010S2</c:v>
                </c:pt>
                <c:pt idx="6">
                  <c:v>2011S1</c:v>
                </c:pt>
                <c:pt idx="7">
                  <c:v>2011S2</c:v>
                </c:pt>
                <c:pt idx="8">
                  <c:v>2012S1</c:v>
                </c:pt>
                <c:pt idx="9">
                  <c:v>2012S2</c:v>
                </c:pt>
                <c:pt idx="10">
                  <c:v>2013S1</c:v>
                </c:pt>
                <c:pt idx="11">
                  <c:v>2013S2</c:v>
                </c:pt>
                <c:pt idx="12">
                  <c:v>2014S1</c:v>
                </c:pt>
                <c:pt idx="13">
                  <c:v>2014S2</c:v>
                </c:pt>
                <c:pt idx="14">
                  <c:v>2015S1</c:v>
                </c:pt>
                <c:pt idx="15">
                  <c:v>2015S2</c:v>
                </c:pt>
                <c:pt idx="16">
                  <c:v>2016S1</c:v>
                </c:pt>
                <c:pt idx="17">
                  <c:v>2016S2</c:v>
                </c:pt>
                <c:pt idx="18">
                  <c:v>2017S1</c:v>
                </c:pt>
                <c:pt idx="19">
                  <c:v>2017S2</c:v>
                </c:pt>
                <c:pt idx="20">
                  <c:v>2018S1</c:v>
                </c:pt>
                <c:pt idx="21">
                  <c:v>2018S2</c:v>
                </c:pt>
                <c:pt idx="22">
                  <c:v>2019S1</c:v>
                </c:pt>
                <c:pt idx="23">
                  <c:v>2019S2</c:v>
                </c:pt>
                <c:pt idx="24">
                  <c:v>2020S1</c:v>
                </c:pt>
                <c:pt idx="25">
                  <c:v>2020S2</c:v>
                </c:pt>
                <c:pt idx="26">
                  <c:v>2021S1</c:v>
                </c:pt>
                <c:pt idx="27">
                  <c:v>2021S2</c:v>
                </c:pt>
                <c:pt idx="28">
                  <c:v>2022S1</c:v>
                </c:pt>
              </c:strCache>
            </c:strRef>
          </c:cat>
          <c:val>
            <c:numRef>
              <c:f>'[1]Figure 2'!$C$44:$C$72</c:f>
              <c:numCache>
                <c:formatCode>General</c:formatCode>
                <c:ptCount val="29"/>
                <c:pt idx="0">
                  <c:v>6.0800000000000007E-2</c:v>
                </c:pt>
                <c:pt idx="1">
                  <c:v>6.9800000000000015E-2</c:v>
                </c:pt>
                <c:pt idx="2">
                  <c:v>6.6400000000000001E-2</c:v>
                </c:pt>
                <c:pt idx="3">
                  <c:v>5.7600000000000005E-2</c:v>
                </c:pt>
                <c:pt idx="4">
                  <c:v>5.7700000000000008E-2</c:v>
                </c:pt>
                <c:pt idx="5">
                  <c:v>6.3899999999999998E-2</c:v>
                </c:pt>
                <c:pt idx="6">
                  <c:v>6.2400000000000011E-2</c:v>
                </c:pt>
                <c:pt idx="7">
                  <c:v>7.1800000000000003E-2</c:v>
                </c:pt>
                <c:pt idx="8">
                  <c:v>6.8599999999999994E-2</c:v>
                </c:pt>
                <c:pt idx="9">
                  <c:v>7.740000000000001E-2</c:v>
                </c:pt>
                <c:pt idx="10">
                  <c:v>7.240000000000002E-2</c:v>
                </c:pt>
                <c:pt idx="11">
                  <c:v>7.870000000000002E-2</c:v>
                </c:pt>
                <c:pt idx="12">
                  <c:v>7.2500000000000009E-2</c:v>
                </c:pt>
                <c:pt idx="13">
                  <c:v>7.9000000000000015E-2</c:v>
                </c:pt>
                <c:pt idx="14">
                  <c:v>7.0800000000000002E-2</c:v>
                </c:pt>
                <c:pt idx="15">
                  <c:v>7.690000000000001E-2</c:v>
                </c:pt>
                <c:pt idx="16">
                  <c:v>6.8000000000000019E-2</c:v>
                </c:pt>
                <c:pt idx="17">
                  <c:v>7.1499999999999994E-2</c:v>
                </c:pt>
                <c:pt idx="18">
                  <c:v>6.4900000000000013E-2</c:v>
                </c:pt>
                <c:pt idx="19">
                  <c:v>7.1800000000000003E-2</c:v>
                </c:pt>
                <c:pt idx="20">
                  <c:v>6.6000000000000003E-2</c:v>
                </c:pt>
                <c:pt idx="21">
                  <c:v>7.5500000000000012E-2</c:v>
                </c:pt>
                <c:pt idx="22">
                  <c:v>7.0800000000000002E-2</c:v>
                </c:pt>
                <c:pt idx="23">
                  <c:v>7.690000000000001E-2</c:v>
                </c:pt>
                <c:pt idx="24">
                  <c:v>6.8599999999999994E-2</c:v>
                </c:pt>
                <c:pt idx="25">
                  <c:v>7.4900000000000008E-2</c:v>
                </c:pt>
                <c:pt idx="26">
                  <c:v>6.8400000000000002E-2</c:v>
                </c:pt>
                <c:pt idx="27">
                  <c:v>8.3900000000000016E-2</c:v>
                </c:pt>
                <c:pt idx="28">
                  <c:v>9.0800000000000006E-2</c:v>
                </c:pt>
              </c:numCache>
            </c:numRef>
          </c:val>
        </c:ser>
        <c:dLbls/>
        <c:marker val="1"/>
        <c:axId val="141795328"/>
        <c:axId val="178906240"/>
      </c:lineChart>
      <c:catAx>
        <c:axId val="1417953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8906240"/>
        <c:crosses val="autoZero"/>
        <c:auto val="1"/>
        <c:lblAlgn val="ctr"/>
        <c:lblOffset val="100"/>
      </c:catAx>
      <c:valAx>
        <c:axId val="178906240"/>
        <c:scaling>
          <c:orientation val="minMax"/>
          <c:min val="5.0000000000000017E-2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€ per kWh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38440543890347045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1795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/>
              <a:t>HICP- Food, EU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'[1]Sheet 1 (2)'!$A$12</c:f>
              <c:strCache>
                <c:ptCount val="1"/>
                <c:pt idx="0">
                  <c:v>European Union - 27 countries (from 2020)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'[1]Sheet 1 (2)'!$B$10:$DE$10</c:f>
              <c:strCache>
                <c:ptCount val="108"/>
                <c:pt idx="0">
                  <c:v>2014-03</c:v>
                </c:pt>
                <c:pt idx="1">
                  <c:v>2014-04</c:v>
                </c:pt>
                <c:pt idx="2">
                  <c:v>2014-05</c:v>
                </c:pt>
                <c:pt idx="3">
                  <c:v>2014-06</c:v>
                </c:pt>
                <c:pt idx="4">
                  <c:v>2014-07</c:v>
                </c:pt>
                <c:pt idx="5">
                  <c:v>2014-08</c:v>
                </c:pt>
                <c:pt idx="6">
                  <c:v>2014-09</c:v>
                </c:pt>
                <c:pt idx="7">
                  <c:v>2014-10</c:v>
                </c:pt>
                <c:pt idx="8">
                  <c:v>2014-11</c:v>
                </c:pt>
                <c:pt idx="9">
                  <c:v>2014-12</c:v>
                </c:pt>
                <c:pt idx="10">
                  <c:v>2015-01</c:v>
                </c:pt>
                <c:pt idx="11">
                  <c:v>2015-02</c:v>
                </c:pt>
                <c:pt idx="12">
                  <c:v>2015-03</c:v>
                </c:pt>
                <c:pt idx="13">
                  <c:v>2015-04</c:v>
                </c:pt>
                <c:pt idx="14">
                  <c:v>2015-05</c:v>
                </c:pt>
                <c:pt idx="15">
                  <c:v>2015-06</c:v>
                </c:pt>
                <c:pt idx="16">
                  <c:v>2015-07</c:v>
                </c:pt>
                <c:pt idx="17">
                  <c:v>2015-08</c:v>
                </c:pt>
                <c:pt idx="18">
                  <c:v>2015-09</c:v>
                </c:pt>
                <c:pt idx="19">
                  <c:v>2015-10</c:v>
                </c:pt>
                <c:pt idx="20">
                  <c:v>2015-11</c:v>
                </c:pt>
                <c:pt idx="21">
                  <c:v>2015-12</c:v>
                </c:pt>
                <c:pt idx="22">
                  <c:v>2016-01</c:v>
                </c:pt>
                <c:pt idx="23">
                  <c:v>2016-02</c:v>
                </c:pt>
                <c:pt idx="24">
                  <c:v>2016-03</c:v>
                </c:pt>
                <c:pt idx="25">
                  <c:v>2016-04</c:v>
                </c:pt>
                <c:pt idx="26">
                  <c:v>2016-05</c:v>
                </c:pt>
                <c:pt idx="27">
                  <c:v>2016-06</c:v>
                </c:pt>
                <c:pt idx="28">
                  <c:v>2016-07</c:v>
                </c:pt>
                <c:pt idx="29">
                  <c:v>2016-08</c:v>
                </c:pt>
                <c:pt idx="30">
                  <c:v>2016-09</c:v>
                </c:pt>
                <c:pt idx="31">
                  <c:v>2016-10</c:v>
                </c:pt>
                <c:pt idx="32">
                  <c:v>2016-11</c:v>
                </c:pt>
                <c:pt idx="33">
                  <c:v>2016-12</c:v>
                </c:pt>
                <c:pt idx="34">
                  <c:v>2017-01</c:v>
                </c:pt>
                <c:pt idx="35">
                  <c:v>2017-02</c:v>
                </c:pt>
                <c:pt idx="36">
                  <c:v>2017-03</c:v>
                </c:pt>
                <c:pt idx="37">
                  <c:v>2017-04</c:v>
                </c:pt>
                <c:pt idx="38">
                  <c:v>2017-05</c:v>
                </c:pt>
                <c:pt idx="39">
                  <c:v>2017-06</c:v>
                </c:pt>
                <c:pt idx="40">
                  <c:v>2017-07</c:v>
                </c:pt>
                <c:pt idx="41">
                  <c:v>2017-08</c:v>
                </c:pt>
                <c:pt idx="42">
                  <c:v>2017-09</c:v>
                </c:pt>
                <c:pt idx="43">
                  <c:v>2017-10</c:v>
                </c:pt>
                <c:pt idx="44">
                  <c:v>2017-11</c:v>
                </c:pt>
                <c:pt idx="45">
                  <c:v>2017-12</c:v>
                </c:pt>
                <c:pt idx="46">
                  <c:v>2018-01</c:v>
                </c:pt>
                <c:pt idx="47">
                  <c:v>2018-02</c:v>
                </c:pt>
                <c:pt idx="48">
                  <c:v>2018-03</c:v>
                </c:pt>
                <c:pt idx="49">
                  <c:v>2018-04</c:v>
                </c:pt>
                <c:pt idx="50">
                  <c:v>2018-05</c:v>
                </c:pt>
                <c:pt idx="51">
                  <c:v>2018-06</c:v>
                </c:pt>
                <c:pt idx="52">
                  <c:v>2018-07</c:v>
                </c:pt>
                <c:pt idx="53">
                  <c:v>2018-08</c:v>
                </c:pt>
                <c:pt idx="54">
                  <c:v>2018-09</c:v>
                </c:pt>
                <c:pt idx="55">
                  <c:v>2018-10</c:v>
                </c:pt>
                <c:pt idx="56">
                  <c:v>2018-11</c:v>
                </c:pt>
                <c:pt idx="57">
                  <c:v>2018-12</c:v>
                </c:pt>
                <c:pt idx="58">
                  <c:v>2019-01</c:v>
                </c:pt>
                <c:pt idx="59">
                  <c:v>2019-02</c:v>
                </c:pt>
                <c:pt idx="60">
                  <c:v>2019-03</c:v>
                </c:pt>
                <c:pt idx="61">
                  <c:v>2019-04</c:v>
                </c:pt>
                <c:pt idx="62">
                  <c:v>2019-05</c:v>
                </c:pt>
                <c:pt idx="63">
                  <c:v>2019-06</c:v>
                </c:pt>
                <c:pt idx="64">
                  <c:v>2019-07</c:v>
                </c:pt>
                <c:pt idx="65">
                  <c:v>2019-08</c:v>
                </c:pt>
                <c:pt idx="66">
                  <c:v>2019-09</c:v>
                </c:pt>
                <c:pt idx="67">
                  <c:v>2019-10</c:v>
                </c:pt>
                <c:pt idx="68">
                  <c:v>2019-11</c:v>
                </c:pt>
                <c:pt idx="69">
                  <c:v>2019-12</c:v>
                </c:pt>
                <c:pt idx="70">
                  <c:v>2020-01</c:v>
                </c:pt>
                <c:pt idx="71">
                  <c:v>2020-02</c:v>
                </c:pt>
                <c:pt idx="72">
                  <c:v>2020-03</c:v>
                </c:pt>
                <c:pt idx="73">
                  <c:v>2020-04</c:v>
                </c:pt>
                <c:pt idx="74">
                  <c:v>2020-05</c:v>
                </c:pt>
                <c:pt idx="75">
                  <c:v>2020-06</c:v>
                </c:pt>
                <c:pt idx="76">
                  <c:v>2020-07</c:v>
                </c:pt>
                <c:pt idx="77">
                  <c:v>2020-08</c:v>
                </c:pt>
                <c:pt idx="78">
                  <c:v>2020-09</c:v>
                </c:pt>
                <c:pt idx="79">
                  <c:v>2020-10</c:v>
                </c:pt>
                <c:pt idx="80">
                  <c:v>2020-11</c:v>
                </c:pt>
                <c:pt idx="81">
                  <c:v>2020-12</c:v>
                </c:pt>
                <c:pt idx="82">
                  <c:v>2021-01</c:v>
                </c:pt>
                <c:pt idx="83">
                  <c:v>2021-02</c:v>
                </c:pt>
                <c:pt idx="84">
                  <c:v>2021-03</c:v>
                </c:pt>
                <c:pt idx="85">
                  <c:v>2021-04</c:v>
                </c:pt>
                <c:pt idx="86">
                  <c:v>2021-05</c:v>
                </c:pt>
                <c:pt idx="87">
                  <c:v>2021-06</c:v>
                </c:pt>
                <c:pt idx="88">
                  <c:v>2021-07</c:v>
                </c:pt>
                <c:pt idx="89">
                  <c:v>2021-08</c:v>
                </c:pt>
                <c:pt idx="90">
                  <c:v>2021-09</c:v>
                </c:pt>
                <c:pt idx="91">
                  <c:v>2021-10</c:v>
                </c:pt>
                <c:pt idx="92">
                  <c:v>2021-11</c:v>
                </c:pt>
                <c:pt idx="93">
                  <c:v>2021-12</c:v>
                </c:pt>
                <c:pt idx="94">
                  <c:v>2022-01</c:v>
                </c:pt>
                <c:pt idx="95">
                  <c:v>2022-02</c:v>
                </c:pt>
                <c:pt idx="96">
                  <c:v>2022-03</c:v>
                </c:pt>
                <c:pt idx="97">
                  <c:v>2022-04</c:v>
                </c:pt>
                <c:pt idx="98">
                  <c:v>2022-05</c:v>
                </c:pt>
                <c:pt idx="99">
                  <c:v>2022-06</c:v>
                </c:pt>
                <c:pt idx="100">
                  <c:v>2022-07</c:v>
                </c:pt>
                <c:pt idx="101">
                  <c:v>2022-08</c:v>
                </c:pt>
                <c:pt idx="102">
                  <c:v>2022-09</c:v>
                </c:pt>
                <c:pt idx="103">
                  <c:v>2022-10</c:v>
                </c:pt>
                <c:pt idx="104">
                  <c:v>2022-11</c:v>
                </c:pt>
                <c:pt idx="105">
                  <c:v>2022-12</c:v>
                </c:pt>
                <c:pt idx="106">
                  <c:v>2023-01</c:v>
                </c:pt>
                <c:pt idx="107">
                  <c:v>2023-02</c:v>
                </c:pt>
              </c:strCache>
            </c:strRef>
          </c:cat>
          <c:val>
            <c:numRef>
              <c:f>'[1]Sheet 1 (2)'!$B$12:$DE$12</c:f>
              <c:numCache>
                <c:formatCode>General</c:formatCode>
                <c:ptCount val="108"/>
                <c:pt idx="0">
                  <c:v>0.5</c:v>
                </c:pt>
                <c:pt idx="1">
                  <c:v>0.1</c:v>
                </c:pt>
                <c:pt idx="2">
                  <c:v>-0.8</c:v>
                </c:pt>
                <c:pt idx="3">
                  <c:v>-1.2</c:v>
                </c:pt>
                <c:pt idx="4">
                  <c:v>-1.1000000000000001</c:v>
                </c:pt>
                <c:pt idx="5">
                  <c:v>-1.1000000000000001</c:v>
                </c:pt>
                <c:pt idx="6">
                  <c:v>-0.4</c:v>
                </c:pt>
                <c:pt idx="7">
                  <c:v>-0.1</c:v>
                </c:pt>
                <c:pt idx="8">
                  <c:v>-0.2</c:v>
                </c:pt>
                <c:pt idx="9">
                  <c:v>-0.9</c:v>
                </c:pt>
                <c:pt idx="10">
                  <c:v>-0.9</c:v>
                </c:pt>
                <c:pt idx="11">
                  <c:v>-0.4</c:v>
                </c:pt>
                <c:pt idx="12">
                  <c:v>-0.1</c:v>
                </c:pt>
                <c:pt idx="13">
                  <c:v>0.30000000000000004</c:v>
                </c:pt>
                <c:pt idx="14">
                  <c:v>0.70000000000000007</c:v>
                </c:pt>
                <c:pt idx="15">
                  <c:v>0.30000000000000004</c:v>
                </c:pt>
                <c:pt idx="16">
                  <c:v>0</c:v>
                </c:pt>
                <c:pt idx="17">
                  <c:v>0.5</c:v>
                </c:pt>
                <c:pt idx="18">
                  <c:v>0.8</c:v>
                </c:pt>
                <c:pt idx="19">
                  <c:v>1.1000000000000001</c:v>
                </c:pt>
                <c:pt idx="20">
                  <c:v>1</c:v>
                </c:pt>
                <c:pt idx="21">
                  <c:v>0.70000000000000007</c:v>
                </c:pt>
                <c:pt idx="22">
                  <c:v>0.4</c:v>
                </c:pt>
                <c:pt idx="23">
                  <c:v>0.1</c:v>
                </c:pt>
                <c:pt idx="24">
                  <c:v>0.4</c:v>
                </c:pt>
                <c:pt idx="25">
                  <c:v>0.2</c:v>
                </c:pt>
                <c:pt idx="26">
                  <c:v>0.2</c:v>
                </c:pt>
                <c:pt idx="27">
                  <c:v>0.5</c:v>
                </c:pt>
                <c:pt idx="28">
                  <c:v>1.3</c:v>
                </c:pt>
                <c:pt idx="29">
                  <c:v>1.2</c:v>
                </c:pt>
                <c:pt idx="30">
                  <c:v>0.30000000000000004</c:v>
                </c:pt>
                <c:pt idx="31">
                  <c:v>0</c:v>
                </c:pt>
                <c:pt idx="32">
                  <c:v>0.5</c:v>
                </c:pt>
                <c:pt idx="33">
                  <c:v>1.3</c:v>
                </c:pt>
                <c:pt idx="34">
                  <c:v>2.1</c:v>
                </c:pt>
                <c:pt idx="35">
                  <c:v>3</c:v>
                </c:pt>
                <c:pt idx="36">
                  <c:v>2</c:v>
                </c:pt>
                <c:pt idx="37">
                  <c:v>1.6</c:v>
                </c:pt>
                <c:pt idx="38">
                  <c:v>1.7</c:v>
                </c:pt>
                <c:pt idx="39">
                  <c:v>1.7</c:v>
                </c:pt>
                <c:pt idx="40">
                  <c:v>1.7</c:v>
                </c:pt>
                <c:pt idx="41">
                  <c:v>1.7</c:v>
                </c:pt>
                <c:pt idx="42">
                  <c:v>2.2999999999999998</c:v>
                </c:pt>
                <c:pt idx="43">
                  <c:v>3</c:v>
                </c:pt>
                <c:pt idx="44">
                  <c:v>2.8</c:v>
                </c:pt>
                <c:pt idx="45">
                  <c:v>2.5</c:v>
                </c:pt>
                <c:pt idx="46">
                  <c:v>2.1</c:v>
                </c:pt>
                <c:pt idx="47">
                  <c:v>1</c:v>
                </c:pt>
                <c:pt idx="48">
                  <c:v>1.8</c:v>
                </c:pt>
                <c:pt idx="49">
                  <c:v>2.2000000000000002</c:v>
                </c:pt>
                <c:pt idx="50">
                  <c:v>2.2999999999999998</c:v>
                </c:pt>
                <c:pt idx="51">
                  <c:v>2.4</c:v>
                </c:pt>
                <c:pt idx="52">
                  <c:v>2.1</c:v>
                </c:pt>
                <c:pt idx="53">
                  <c:v>2.1</c:v>
                </c:pt>
                <c:pt idx="54">
                  <c:v>2.4</c:v>
                </c:pt>
                <c:pt idx="55">
                  <c:v>1.8</c:v>
                </c:pt>
                <c:pt idx="56">
                  <c:v>1.4</c:v>
                </c:pt>
                <c:pt idx="57">
                  <c:v>1.4</c:v>
                </c:pt>
                <c:pt idx="58">
                  <c:v>1.6</c:v>
                </c:pt>
                <c:pt idx="59">
                  <c:v>2.2000000000000002</c:v>
                </c:pt>
                <c:pt idx="60">
                  <c:v>1.9000000000000001</c:v>
                </c:pt>
                <c:pt idx="61">
                  <c:v>1.8</c:v>
                </c:pt>
                <c:pt idx="62">
                  <c:v>2</c:v>
                </c:pt>
                <c:pt idx="63">
                  <c:v>2.2000000000000002</c:v>
                </c:pt>
                <c:pt idx="64">
                  <c:v>2.7</c:v>
                </c:pt>
                <c:pt idx="65">
                  <c:v>2.9</c:v>
                </c:pt>
                <c:pt idx="66">
                  <c:v>2.1</c:v>
                </c:pt>
                <c:pt idx="67">
                  <c:v>2.1</c:v>
                </c:pt>
                <c:pt idx="68">
                  <c:v>2.6</c:v>
                </c:pt>
                <c:pt idx="69">
                  <c:v>2.6</c:v>
                </c:pt>
                <c:pt idx="70">
                  <c:v>2.8</c:v>
                </c:pt>
                <c:pt idx="71">
                  <c:v>2.8</c:v>
                </c:pt>
                <c:pt idx="72">
                  <c:v>3.3</c:v>
                </c:pt>
                <c:pt idx="73">
                  <c:v>4.5</c:v>
                </c:pt>
                <c:pt idx="74">
                  <c:v>4.0999999999999996</c:v>
                </c:pt>
                <c:pt idx="75">
                  <c:v>3.7</c:v>
                </c:pt>
                <c:pt idx="76">
                  <c:v>2.2999999999999998</c:v>
                </c:pt>
                <c:pt idx="77">
                  <c:v>1.9000000000000001</c:v>
                </c:pt>
                <c:pt idx="78">
                  <c:v>1.9000000000000001</c:v>
                </c:pt>
                <c:pt idx="79">
                  <c:v>2.1</c:v>
                </c:pt>
                <c:pt idx="80">
                  <c:v>1.9000000000000001</c:v>
                </c:pt>
                <c:pt idx="81">
                  <c:v>1.1000000000000001</c:v>
                </c:pt>
                <c:pt idx="82">
                  <c:v>1.1000000000000001</c:v>
                </c:pt>
                <c:pt idx="83">
                  <c:v>0.8</c:v>
                </c:pt>
                <c:pt idx="84">
                  <c:v>0.60000000000000009</c:v>
                </c:pt>
                <c:pt idx="85">
                  <c:v>0</c:v>
                </c:pt>
                <c:pt idx="86">
                  <c:v>0.1</c:v>
                </c:pt>
                <c:pt idx="87">
                  <c:v>0.30000000000000004</c:v>
                </c:pt>
                <c:pt idx="88">
                  <c:v>1.5</c:v>
                </c:pt>
                <c:pt idx="89">
                  <c:v>2</c:v>
                </c:pt>
                <c:pt idx="90">
                  <c:v>2.2999999999999998</c:v>
                </c:pt>
                <c:pt idx="91">
                  <c:v>2.2999999999999998</c:v>
                </c:pt>
                <c:pt idx="92">
                  <c:v>2.9</c:v>
                </c:pt>
                <c:pt idx="93">
                  <c:v>4.3</c:v>
                </c:pt>
                <c:pt idx="94">
                  <c:v>4.9000000000000004</c:v>
                </c:pt>
                <c:pt idx="95">
                  <c:v>5.6</c:v>
                </c:pt>
                <c:pt idx="96">
                  <c:v>6.9</c:v>
                </c:pt>
                <c:pt idx="97">
                  <c:v>8.9</c:v>
                </c:pt>
                <c:pt idx="98">
                  <c:v>10.3</c:v>
                </c:pt>
                <c:pt idx="99">
                  <c:v>11.9</c:v>
                </c:pt>
                <c:pt idx="100">
                  <c:v>13.2</c:v>
                </c:pt>
                <c:pt idx="101">
                  <c:v>14.3</c:v>
                </c:pt>
                <c:pt idx="102">
                  <c:v>15.8</c:v>
                </c:pt>
                <c:pt idx="103">
                  <c:v>17.8</c:v>
                </c:pt>
                <c:pt idx="104">
                  <c:v>18.3</c:v>
                </c:pt>
                <c:pt idx="105">
                  <c:v>18.2</c:v>
                </c:pt>
                <c:pt idx="106">
                  <c:v>18.399999999999999</c:v>
                </c:pt>
                <c:pt idx="107">
                  <c:v>19.5</c:v>
                </c:pt>
              </c:numCache>
            </c:numRef>
          </c:val>
        </c:ser>
        <c:dLbls/>
        <c:marker val="1"/>
        <c:axId val="179289472"/>
        <c:axId val="180030464"/>
      </c:lineChart>
      <c:catAx>
        <c:axId val="179289472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0030464"/>
        <c:crosses val="autoZero"/>
        <c:auto val="1"/>
        <c:lblAlgn val="ctr"/>
        <c:lblOffset val="100"/>
      </c:catAx>
      <c:valAx>
        <c:axId val="180030464"/>
        <c:scaling>
          <c:orientation val="minMax"/>
          <c:max val="2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%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9289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Sheet1!$C$36</c:f>
              <c:strCache>
                <c:ptCount val="1"/>
                <c:pt idx="0">
                  <c:v>Euribor 6m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Sheet1!$B$37:$B$47</c:f>
              <c:numCache>
                <c:formatCode>mmm\-yy</c:formatCode>
                <c:ptCount val="11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 formatCode="d\-mmm">
                  <c:v>45064</c:v>
                </c:pt>
              </c:numCache>
            </c:numRef>
          </c:cat>
          <c:val>
            <c:numRef>
              <c:f>Sheet1!$C$37:$C$47</c:f>
              <c:numCache>
                <c:formatCode>0.00%</c:formatCode>
                <c:ptCount val="11"/>
                <c:pt idx="0">
                  <c:v>2.3800000000000002E-3</c:v>
                </c:pt>
                <c:pt idx="1">
                  <c:v>6.5400000000000015E-3</c:v>
                </c:pt>
                <c:pt idx="2">
                  <c:v>1.2400000000000001E-2</c:v>
                </c:pt>
                <c:pt idx="3">
                  <c:v>1.7749999999999998E-2</c:v>
                </c:pt>
                <c:pt idx="4">
                  <c:v>2.1680000000000005E-2</c:v>
                </c:pt>
                <c:pt idx="5">
                  <c:v>2.4050000000000002E-2</c:v>
                </c:pt>
                <c:pt idx="6">
                  <c:v>2.7320000000000001E-2</c:v>
                </c:pt>
                <c:pt idx="7">
                  <c:v>3.0090000000000002E-2</c:v>
                </c:pt>
                <c:pt idx="8">
                  <c:v>3.3110000000000001E-2</c:v>
                </c:pt>
                <c:pt idx="9">
                  <c:v>3.3349999999999998E-2</c:v>
                </c:pt>
                <c:pt idx="10">
                  <c:v>3.6900000000000002E-2</c:v>
                </c:pt>
              </c:numCache>
            </c:numRef>
          </c:val>
        </c:ser>
        <c:ser>
          <c:idx val="1"/>
          <c:order val="1"/>
          <c:tx>
            <c:strRef>
              <c:f>Sheet1!$D$36</c:f>
              <c:strCache>
                <c:ptCount val="1"/>
                <c:pt idx="0">
                  <c:v>Euribor 3m</c:v>
                </c:pt>
              </c:strCache>
            </c:strRef>
          </c:tx>
          <c:spPr>
            <a:ln w="2222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Sheet1!$B$37:$B$47</c:f>
              <c:numCache>
                <c:formatCode>mmm\-yy</c:formatCode>
                <c:ptCount val="11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 formatCode="d\-mmm">
                  <c:v>45064</c:v>
                </c:pt>
              </c:numCache>
            </c:numRef>
          </c:cat>
          <c:val>
            <c:numRef>
              <c:f>Sheet1!$D$37:$D$47</c:f>
              <c:numCache>
                <c:formatCode>0.00%</c:formatCode>
                <c:ptCount val="11"/>
                <c:pt idx="0">
                  <c:v>-1.7600000000000003E-3</c:v>
                </c:pt>
                <c:pt idx="1">
                  <c:v>2.4599999999999999E-3</c:v>
                </c:pt>
                <c:pt idx="2">
                  <c:v>7.1200000000000005E-3</c:v>
                </c:pt>
                <c:pt idx="3">
                  <c:v>1.1849999999999999E-2</c:v>
                </c:pt>
                <c:pt idx="4">
                  <c:v>1.737E-2</c:v>
                </c:pt>
                <c:pt idx="5">
                  <c:v>1.9720000000000005E-2</c:v>
                </c:pt>
                <c:pt idx="6">
                  <c:v>2.162E-2</c:v>
                </c:pt>
                <c:pt idx="7">
                  <c:v>2.4830000000000005E-2</c:v>
                </c:pt>
                <c:pt idx="8">
                  <c:v>2.7830000000000008E-2</c:v>
                </c:pt>
                <c:pt idx="9">
                  <c:v>3.0530000000000002E-2</c:v>
                </c:pt>
                <c:pt idx="10">
                  <c:v>3.3799999999999997E-2</c:v>
                </c:pt>
              </c:numCache>
            </c:numRef>
          </c:val>
        </c:ser>
        <c:ser>
          <c:idx val="2"/>
          <c:order val="2"/>
          <c:tx>
            <c:strRef>
              <c:f>Sheet1!$E$36</c:f>
              <c:strCache>
                <c:ptCount val="1"/>
                <c:pt idx="0">
                  <c:v>Libor 3m</c:v>
                </c:pt>
              </c:strCache>
            </c:strRef>
          </c:tx>
          <c:spPr>
            <a:ln w="22225" cap="rnd">
              <a:solidFill>
                <a:srgbClr val="0070C0"/>
              </a:solidFill>
              <a:prstDash val="lgDashDot"/>
              <a:round/>
            </a:ln>
            <a:effectLst/>
          </c:spPr>
          <c:marker>
            <c:symbol val="none"/>
          </c:marker>
          <c:cat>
            <c:numRef>
              <c:f>Sheet1!$B$37:$B$47</c:f>
              <c:numCache>
                <c:formatCode>mmm\-yy</c:formatCode>
                <c:ptCount val="11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 formatCode="d\-mmm">
                  <c:v>45064</c:v>
                </c:pt>
              </c:numCache>
            </c:numRef>
          </c:cat>
          <c:val>
            <c:numRef>
              <c:f>Sheet1!$E$37:$E$47</c:f>
              <c:numCache>
                <c:formatCode>0.00%</c:formatCode>
                <c:ptCount val="11"/>
                <c:pt idx="0">
                  <c:v>2.29286E-2</c:v>
                </c:pt>
                <c:pt idx="1">
                  <c:v>2.8000000000000001E-2</c:v>
                </c:pt>
                <c:pt idx="2">
                  <c:v>3.144000000000001E-2</c:v>
                </c:pt>
                <c:pt idx="3">
                  <c:v>3.7500000000000006E-2</c:v>
                </c:pt>
                <c:pt idx="4">
                  <c:v>4.4590000000000005E-2</c:v>
                </c:pt>
                <c:pt idx="5">
                  <c:v>4.7649999999999991E-2</c:v>
                </c:pt>
                <c:pt idx="6">
                  <c:v>4.7820000000000008E-2</c:v>
                </c:pt>
                <c:pt idx="7">
                  <c:v>4.796000000000001E-2</c:v>
                </c:pt>
                <c:pt idx="8">
                  <c:v>4.9800000000000011E-2</c:v>
                </c:pt>
                <c:pt idx="9">
                  <c:v>5.2220000000000003E-2</c:v>
                </c:pt>
                <c:pt idx="10">
                  <c:v>5.3699999999999998E-2</c:v>
                </c:pt>
              </c:numCache>
            </c:numRef>
          </c:val>
        </c:ser>
        <c:ser>
          <c:idx val="3"/>
          <c:order val="3"/>
          <c:tx>
            <c:strRef>
              <c:f>Sheet1!$F$36</c:f>
              <c:strCache>
                <c:ptCount val="1"/>
                <c:pt idx="0">
                  <c:v>SOFR 3m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Sheet1!$B$37:$B$47</c:f>
              <c:numCache>
                <c:formatCode>mmm\-yy</c:formatCode>
                <c:ptCount val="11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 formatCode="d\-mmm">
                  <c:v>45064</c:v>
                </c:pt>
              </c:numCache>
            </c:numRef>
          </c:cat>
          <c:val>
            <c:numRef>
              <c:f>Sheet1!$F$37:$F$47</c:f>
              <c:numCache>
                <c:formatCode>0.00%</c:formatCode>
                <c:ptCount val="11"/>
                <c:pt idx="0">
                  <c:v>1.5400000000000002E-2</c:v>
                </c:pt>
                <c:pt idx="1">
                  <c:v>2.3E-2</c:v>
                </c:pt>
                <c:pt idx="2">
                  <c:v>2.2900000000000004E-2</c:v>
                </c:pt>
                <c:pt idx="3">
                  <c:v>2.1530199999999999E-2</c:v>
                </c:pt>
                <c:pt idx="4">
                  <c:v>2.6118599999999995E-2</c:v>
                </c:pt>
                <c:pt idx="5">
                  <c:v>3.10104E-2</c:v>
                </c:pt>
                <c:pt idx="6">
                  <c:v>3.6121599999999997E-2</c:v>
                </c:pt>
                <c:pt idx="7">
                  <c:v>4.0663600000000008E-2</c:v>
                </c:pt>
                <c:pt idx="8">
                  <c:v>4.3228599999999992E-2</c:v>
                </c:pt>
                <c:pt idx="9">
                  <c:v>4.5275299999999991E-2</c:v>
                </c:pt>
                <c:pt idx="10">
                  <c:v>5.16E-2</c:v>
                </c:pt>
              </c:numCache>
            </c:numRef>
          </c:val>
        </c:ser>
        <c:dLbls/>
        <c:marker val="1"/>
        <c:axId val="66523904"/>
        <c:axId val="66525440"/>
      </c:lineChart>
      <c:dateAx>
        <c:axId val="66523904"/>
        <c:scaling>
          <c:orientation val="minMax"/>
        </c:scaling>
        <c:axPos val="b"/>
        <c:numFmt formatCode="mmm\-yy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525440"/>
        <c:crosses val="autoZero"/>
        <c:auto val="1"/>
        <c:lblOffset val="100"/>
        <c:baseTimeUnit val="months"/>
      </c:dateAx>
      <c:valAx>
        <c:axId val="665254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52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solidFill>
      <a:sysClr val="window" lastClr="FFFFFF"/>
    </a:solidFill>
    <a:ln w="12700" cap="flat" cmpd="sng" algn="ctr">
      <a:solidFill>
        <a:srgbClr val="70AD47"/>
      </a:solidFill>
      <a:prstDash val="solid"/>
      <a:miter lim="800000"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05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243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45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42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15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8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59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92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185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56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54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87664-E03F-475A-9CBD-E74B28CB03AA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10134-42DD-41D0-9AD4-A0E055769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76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38891"/>
          </a:xfrm>
        </p:spPr>
        <p:txBody>
          <a:bodyPr>
            <a:normAutofit/>
          </a:bodyPr>
          <a:lstStyle/>
          <a:p>
            <a:r>
              <a:rPr lang="sr-Latn-C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Visoka inflacija i rastuće kamatne stope kao ključne karakteristike ekonomskog ambijenta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0335" y="5093087"/>
            <a:ext cx="9144000" cy="1655762"/>
          </a:xfrm>
        </p:spPr>
        <p:txBody>
          <a:bodyPr/>
          <a:lstStyle/>
          <a:p>
            <a:pPr algn="r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Popović Svetlana</a:t>
            </a:r>
          </a:p>
          <a:p>
            <a:pPr algn="r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Lukić Velimir</a:t>
            </a:r>
          </a:p>
          <a:p>
            <a:pPr algn="r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Živković Aleksandar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0528"/>
            <a:ext cx="6096000" cy="764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  <a:tabLst>
                <a:tab pos="3060700" algn="r"/>
              </a:tabLst>
            </a:pPr>
            <a:r>
              <a:rPr lang="sr-Latn-CS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XXI MEĐUNARODNI SIMPOZIJUM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  <a:tabLst>
                <a:tab pos="3060700" algn="r"/>
              </a:tabLst>
            </a:pPr>
            <a:r>
              <a:rPr lang="sr-Latn-CS" sz="14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TRŽIŠTE OSIGURANJA U SUOČAVANJU SA KRIZOM – MOGUĆNOSTI I OGRANIČENJA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4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206"/>
            <a:ext cx="10515600" cy="1047164"/>
          </a:xfrm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Decenija ekonomskih izazova 2020-te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5191"/>
            <a:ext cx="12192000" cy="5152768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Brexit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Trgovinski rat sa Kinom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 2020 pandemija</a:t>
            </a:r>
          </a:p>
          <a:p>
            <a:pPr lvl="1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Karantin, zatvaranja, socijalno distanciranje, zabrana putovanja</a:t>
            </a:r>
          </a:p>
          <a:p>
            <a:pPr marL="457200" lvl="1" indent="0">
              <a:buNone/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globalni poremećaji ponude i tražnje »  ↓ privatne i investicione tražnje » </a:t>
            </a:r>
            <a:r>
              <a:rPr lang="sr-Latn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 makroekonomskih performansi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nove mere CB (M2 ↑ 40%)</a:t>
            </a:r>
          </a:p>
          <a:p>
            <a:pPr marL="457200" lvl="1" indent="0">
              <a:buNone/>
            </a:pP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inflacija krajem 2021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 2022: rat u Ukrajini i sankcije Rusiji</a:t>
            </a:r>
          </a:p>
          <a:p>
            <a:pPr marL="457200" lvl="1" indent="0">
              <a:buNone/>
            </a:pP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rast cena energije</a:t>
            </a:r>
          </a:p>
          <a:p>
            <a:pPr marL="457200" lvl="1" indent="0">
              <a:buNone/>
            </a:pPr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veliki rast inflacije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Strategija „zelene ekonomije“         nesigurnost i rast troškova u proizvodnom sektoru  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Intenziviranje trgovinskog rata SAD protiv Kine</a:t>
            </a:r>
          </a:p>
          <a:p>
            <a:pPr lvl="1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Razvoj novog međunarodnog monetarnog sistema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49645" y="3113910"/>
            <a:ext cx="461319" cy="12356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49644" y="3431068"/>
            <a:ext cx="461319" cy="123567"/>
          </a:xfrm>
          <a:prstGeom prst="rightArrow">
            <a:avLst/>
          </a:prstGeom>
          <a:solidFill>
            <a:srgbClr val="FF66FF"/>
          </a:solidFill>
          <a:ln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458107" y="3739988"/>
            <a:ext cx="461319" cy="1235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03194" y="4469038"/>
            <a:ext cx="461319" cy="12356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11427" y="4729481"/>
            <a:ext cx="461319" cy="12356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418705" y="5112545"/>
            <a:ext cx="461319" cy="12356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56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184821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sr-Latn-R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 2023 bankrotstvo Silicon </a:t>
            </a:r>
            <a:r>
              <a:rPr lang="sr-Latn-R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Valey (16), </a:t>
            </a:r>
            <a:r>
              <a:rPr lang="sr-Latn-R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Signature, Silver Gate</a:t>
            </a:r>
          </a:p>
          <a:p>
            <a:pPr lvl="1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r>
              <a:rPr lang="sr-Latn-R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cena akcija </a:t>
            </a:r>
            <a:r>
              <a:rPr lang="sr-Latn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banaka</a:t>
            </a:r>
          </a:p>
          <a:p>
            <a:r>
              <a:rPr lang="sr-Latn-R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Suisse (↓24%, ukupno ↓75% u 1 godini)</a:t>
            </a:r>
          </a:p>
          <a:p>
            <a:pPr lvl="1"/>
            <a:r>
              <a:rPr lang="sr-Latn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 30 globalno sistemski značajnih banaka</a:t>
            </a:r>
          </a:p>
          <a:p>
            <a:pPr lvl="1"/>
            <a:r>
              <a:rPr lang="sr-Latn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Preuzeo je UBS (SNB i Vlada obećali kredit do 109 mld dolara)</a:t>
            </a:r>
          </a:p>
          <a:p>
            <a:r>
              <a:rPr lang="sr-Latn-R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 2023 First Republic (14) → JP Morgan Chase</a:t>
            </a:r>
          </a:p>
          <a:p>
            <a:r>
              <a:rPr lang="sr-Latn-R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Povlačenje depozita</a:t>
            </a:r>
          </a:p>
          <a:p>
            <a:pPr lvl="1"/>
            <a:r>
              <a:rPr lang="sr-Latn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 osigurani depoziti: 9,6 trl$ (FDIC fond 2%) </a:t>
            </a:r>
          </a:p>
          <a:p>
            <a:pPr lvl="0"/>
            <a:r>
              <a:rPr lang="sr-Latn-R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Procene: ECB i FED inekcije likvidnosti od 1 trl $</a:t>
            </a:r>
          </a:p>
          <a:p>
            <a:r>
              <a:rPr lang="sr-Latn-R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Tržište derivata 1 kvadrilion $ (procena), ≈ 73% kamatni proizvodi</a:t>
            </a:r>
          </a:p>
          <a:p>
            <a:endParaRPr lang="sr-Latn-R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Finansijski sistem vrlo fragilan, volatilan, osetljiv na sistemske šokove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2681" y="4275437"/>
            <a:ext cx="7109254" cy="7908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Ekonomski sistem se bazira na kreditima finansijskih institucija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4316627" y="4827373"/>
            <a:ext cx="4028302" cy="1235676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Zavisne od obezbeđenja likvidnosti na repo tržištu derivata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45997" y="3769777"/>
            <a:ext cx="461319" cy="12356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0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485"/>
            <a:ext cx="10515600" cy="970068"/>
          </a:xfrm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Inflacija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5573"/>
            <a:ext cx="11180805" cy="790833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Indeks potrošačkih cena, godišnja stopa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3506599"/>
              </p:ext>
            </p:extLst>
          </p:nvPr>
        </p:nvGraphicFramePr>
        <p:xfrm>
          <a:off x="0" y="1750292"/>
          <a:ext cx="11757890" cy="5107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142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415635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Troškovi života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1301559"/>
              </p:ext>
            </p:extLst>
          </p:nvPr>
        </p:nvGraphicFramePr>
        <p:xfrm>
          <a:off x="9525" y="480291"/>
          <a:ext cx="5994111" cy="3269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87138130"/>
              </p:ext>
            </p:extLst>
          </p:nvPr>
        </p:nvGraphicFramePr>
        <p:xfrm>
          <a:off x="6031346" y="480002"/>
          <a:ext cx="6160654" cy="307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1482968"/>
              </p:ext>
            </p:extLst>
          </p:nvPr>
        </p:nvGraphicFramePr>
        <p:xfrm>
          <a:off x="0" y="3565236"/>
          <a:ext cx="5994111" cy="324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872203"/>
              </p:ext>
            </p:extLst>
          </p:nvPr>
        </p:nvGraphicFramePr>
        <p:xfrm>
          <a:off x="6022108" y="3574472"/>
          <a:ext cx="6169891" cy="328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883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062181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 centralnih banaka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" y="1330037"/>
            <a:ext cx="11270673" cy="1927654"/>
          </a:xfrm>
        </p:spPr>
        <p:txBody>
          <a:bodyPr>
            <a:no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 referentnih kamatnih stopa</a:t>
            </a:r>
          </a:p>
          <a:p>
            <a:pPr lvl="1"/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ECB: 3,75% (maj 2023) (0% do jula 2022)</a:t>
            </a:r>
          </a:p>
          <a:p>
            <a:pPr lvl="1"/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BOE 4,5% (maj 2023) (0,1% do dec 2021)</a:t>
            </a:r>
          </a:p>
          <a:p>
            <a:pPr lvl="1"/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 5-5,25% (maj 2023) (0% maj 2020)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Kvantitativno zatezanje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1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63480"/>
          </a:xfrm>
        </p:spPr>
        <p:txBody>
          <a:bodyPr>
            <a:normAutofit/>
          </a:bodyPr>
          <a:lstStyle/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Vodeći kamatni indikatori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4840682"/>
              </p:ext>
            </p:extLst>
          </p:nvPr>
        </p:nvGraphicFramePr>
        <p:xfrm>
          <a:off x="90616" y="1500326"/>
          <a:ext cx="11983015" cy="529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763481"/>
            <a:ext cx="10843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Bazna kamata kod hipotekarnih kredita, sindiciranih i drugih zajmova, lizinga, HOV sa varijabilnim kamatama, 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štednih računa, derivata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3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43379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Posledice rasta kamatnih stopa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3378"/>
            <a:ext cx="12192000" cy="6014621"/>
          </a:xfrm>
        </p:spPr>
        <p:txBody>
          <a:bodyPr>
            <a:normAutofit lnSpcReduction="10000"/>
          </a:bodyPr>
          <a:lstStyle/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 troškova servisiranja duga za klijente  (hlađenje hipotekarnog tržišta, rast NPL)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 troškova servisiranja duga za vlade</a:t>
            </a:r>
          </a:p>
          <a:p>
            <a:endParaRPr lang="sr-Latn-R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anke</a:t>
            </a:r>
          </a:p>
          <a:p>
            <a:pPr lvl="1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 zarada od skupljih kredita</a:t>
            </a:r>
          </a:p>
          <a:p>
            <a:pPr lvl="1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 troškova </a:t>
            </a:r>
          </a:p>
          <a:p>
            <a:pPr lvl="2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Skuplje pribavljanje novca</a:t>
            </a:r>
          </a:p>
          <a:p>
            <a:pPr lvl="2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 plata i drugih  operativnih troškova (+troškovi investicija u digitalizaciju poslovanja)</a:t>
            </a:r>
          </a:p>
          <a:p>
            <a:pPr lvl="2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 vrednosti holdinga HOV (1,7 trl$ nerealizovani troškovi US banaka)</a:t>
            </a:r>
          </a:p>
          <a:p>
            <a:pPr lvl="3"/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 kapaciteta pozajmljivanja</a:t>
            </a:r>
          </a:p>
          <a:p>
            <a:pPr lvl="3"/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Pogoršanje kapitalne pozicije</a:t>
            </a:r>
          </a:p>
          <a:p>
            <a:pPr lvl="3"/>
            <a:endParaRPr lang="sr-Latn-R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Osiguranje</a:t>
            </a:r>
          </a:p>
          <a:p>
            <a:pPr lvl="1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 vrednosti HOV </a:t>
            </a:r>
          </a:p>
          <a:p>
            <a:pPr lvl="2"/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Drže do roka dospeća</a:t>
            </a:r>
          </a:p>
          <a:p>
            <a:pPr lvl="2"/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Veći rizik likvidnost</a:t>
            </a:r>
          </a:p>
          <a:p>
            <a:pPr lvl="1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Porast zarada kod polisa gde je fiksirana stopa prinosa za klijente</a:t>
            </a:r>
          </a:p>
          <a:p>
            <a:pPr lvl="1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Moguće povlačenje klijenata </a:t>
            </a:r>
          </a:p>
          <a:p>
            <a:pPr lvl="1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 tražnje za uslugama osiguranja</a:t>
            </a:r>
          </a:p>
          <a:p>
            <a:pPr lvl="2"/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 troškova zarad zadržavanja klijenata</a:t>
            </a:r>
          </a:p>
        </p:txBody>
      </p:sp>
    </p:spTree>
    <p:extLst>
      <p:ext uri="{BB962C8B-B14F-4D97-AF65-F5344CB8AC3E}">
        <p14:creationId xmlns:p14="http://schemas.microsoft.com/office/powerpoint/2010/main" xmlns="" val="239748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484</Words>
  <Application>Microsoft Office PowerPoint</Application>
  <PresentationFormat>Custom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Visoka inflacija i rastuće kamatne stope kao ključne karakteristike ekonomskog ambijenta </vt:lpstr>
      <vt:lpstr>Decenija ekonomskih izazova 2020-te</vt:lpstr>
      <vt:lpstr>Slide 3</vt:lpstr>
      <vt:lpstr>Inflacija</vt:lpstr>
      <vt:lpstr>Troškovi života</vt:lpstr>
      <vt:lpstr>Mere centralnih banaka</vt:lpstr>
      <vt:lpstr>Vodeći kamatni indikatori</vt:lpstr>
      <vt:lpstr>Posledice rasta kamatnih stopa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Visoka inflacija i rastuće kamatne stope kao ključne karakteristike ekonomskog ambijenta</dc:title>
  <dc:creator>BUBI</dc:creator>
  <cp:lastModifiedBy>Marija</cp:lastModifiedBy>
  <cp:revision>52</cp:revision>
  <dcterms:created xsi:type="dcterms:W3CDTF">2023-05-19T07:52:44Z</dcterms:created>
  <dcterms:modified xsi:type="dcterms:W3CDTF">2023-05-29T10:08:06Z</dcterms:modified>
</cp:coreProperties>
</file>