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33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24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1E2"/>
    <a:srgbClr val="007DDA"/>
    <a:srgbClr val="0069B8"/>
    <a:srgbClr val="0083E6"/>
    <a:srgbClr val="DC44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7" autoAdjust="0"/>
  </p:normalViewPr>
  <p:slideViewPr>
    <p:cSldViewPr>
      <p:cViewPr varScale="1">
        <p:scale>
          <a:sx n="72" d="100"/>
          <a:sy n="72" d="100"/>
        </p:scale>
        <p:origin x="-1680" y="-91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8B62-45B2-4AC3-A78E-40F56B65BE5A}" type="datetimeFigureOut">
              <a:rPr lang="sr-Latn-RS" smtClean="0"/>
              <a:pPr/>
              <a:t>6.6.2024.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21518-CF7A-43CA-BC97-C115DEAE565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9740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5AF2-BEC5-4FC6-829B-0E9613AF1DBE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2B00-4B28-4D54-A824-053CDC8D3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4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E646347-BE91-4933-9A8E-3E36F904C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14226"/>
            <a:ext cx="1790700" cy="667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420" y="152400"/>
            <a:ext cx="3405180" cy="2323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57E1722-2362-4299-A5A4-79B1DE45F2FC}"/>
              </a:ext>
            </a:extLst>
          </p:cNvPr>
          <p:cNvCxnSpPr>
            <a:cxnSpLocks/>
          </p:cNvCxnSpPr>
          <p:nvPr/>
        </p:nvCxnSpPr>
        <p:spPr>
          <a:xfrm flipV="1">
            <a:off x="228600" y="5162914"/>
            <a:ext cx="8686800" cy="31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4648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chemeClr val="bg1"/>
                </a:solidFill>
              </a:rPr>
              <a:t>Osiguranje u metaverzumu</a:t>
            </a:r>
            <a:endParaRPr lang="sr-Latn-R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344992" y="5638800"/>
            <a:ext cx="3693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solidFill>
                  <a:schemeClr val="bg1"/>
                </a:solidFill>
              </a:rPr>
              <a:t>Dr </a:t>
            </a:r>
            <a:r>
              <a:rPr lang="en-GB" sz="2200" dirty="0" err="1" smtClean="0">
                <a:solidFill>
                  <a:schemeClr val="bg1"/>
                </a:solidFill>
              </a:rPr>
              <a:t>Branko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>
                <a:solidFill>
                  <a:schemeClr val="bg1"/>
                </a:solidFill>
              </a:rPr>
              <a:t>Pavlović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062267-805A-41D1-AB60-1FDF428DB7EE}"/>
              </a:ext>
            </a:extLst>
          </p:cNvPr>
          <p:cNvSpPr txBox="1"/>
          <p:nvPr/>
        </p:nvSpPr>
        <p:spPr>
          <a:xfrm>
            <a:off x="0" y="619851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Aranđelovac, 8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r>
              <a:rPr lang="sr-Latn-RS" sz="1600" dirty="0">
                <a:solidFill>
                  <a:schemeClr val="bg1"/>
                </a:solidFill>
              </a:rPr>
              <a:t>6.</a:t>
            </a:r>
            <a:r>
              <a:rPr lang="en-GB" sz="1600" dirty="0" smtClean="0">
                <a:solidFill>
                  <a:schemeClr val="bg1"/>
                </a:solidFill>
              </a:rPr>
              <a:t>202</a:t>
            </a:r>
            <a:r>
              <a:rPr lang="sr-Latn-RS" sz="1600" dirty="0" smtClean="0">
                <a:solidFill>
                  <a:schemeClr val="bg1"/>
                </a:solidFill>
              </a:rPr>
              <a:t>4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godine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858" y="14226"/>
            <a:ext cx="6478419" cy="41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81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 indent="-92075"/>
            <a:r>
              <a:rPr lang="sr-Latn-RS" sz="4000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sr-Latn-RS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-92075" algn="r"/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D872DA-EFC3-4E10-A91A-4CE06B9813E4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-92075" algn="ctr"/>
            <a:r>
              <a:rPr lang="sr-Latn-R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HVALA</a:t>
            </a:r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 NA PAŽNJI</a:t>
            </a:r>
            <a:r>
              <a:rPr lang="sr-Latn-R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402FD2-C6FB-4FFB-B4EF-3B37EF6F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853" y="273368"/>
            <a:ext cx="5626294" cy="38387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2183"/>
            <a:ext cx="5943600" cy="57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2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447800"/>
            <a:ext cx="9144000" cy="277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Metaverzum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je vizija koja ima za cilj da obezbedi hibridno okruženje koje sjedinjuje fizički i digitalni svet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Metaverzum je internet sledeće generacije (3D internet)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Nije projekat ili proizvod jedne kompanije već koncept i pravac kome teže sve velike kompanije koje investiraju 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budućnost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/>
              <a:t>Jedan od glavnih pokretača ovog talasa je pandemija korona virusa, koja je dovela do fundamentalnih promena u tome kako ljudi danas rade, zabavljaju se i </a:t>
            </a:r>
            <a:r>
              <a:rPr lang="sr-Latn-RS" dirty="0" smtClean="0"/>
              <a:t>druže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 smtClean="0">
                <a:solidFill>
                  <a:schemeClr val="bg1"/>
                </a:solidFill>
              </a:rPr>
              <a:t>Šta je metaverzum?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97680"/>
            <a:ext cx="4572000" cy="2560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267200"/>
            <a:ext cx="4572000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Metaverzum se prvi put pominje pre samo tridesetak godina, 1992. godine, u naučnofantastičnom romanu „Histerični sneg“ (engl. Snow Crash), autora Nila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Stivensona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Kompanija Facebook je 2021. promenila ime u Meta Platforms po metaverzumu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2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577926"/>
            <a:ext cx="9144000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Avatari koji su reprezentacija ljudi u virtuelnom svetu 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Mogu da neprimetno prelaze kroz niz virtuelnih svetova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Igraju ključnu ulogu u oblikovanju društvenih interakcija, stvaranju osećaja prisustva i individualnosti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Dok avatari komuniciraju sa drugima i istražuju virtuelna okruženja, oni učvršćuju društvene veze i daju lični pečat ekosistemu kao što je metaverzum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 smtClean="0">
                <a:solidFill>
                  <a:schemeClr val="bg1"/>
                </a:solidFill>
              </a:rPr>
              <a:t>Šta je avatar?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114800"/>
            <a:ext cx="4572000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Zadatak ljudi je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personalizuju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avatare tako da odražavaju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njihove preferencije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, interesovanja, težnje, sposobnosti, veštine, itd.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1" y="4132754"/>
            <a:ext cx="4191000" cy="27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274561"/>
            <a:ext cx="914400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Imerzivnost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- analogni i digitalni svet se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sp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ajaju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na način da nema prostora između, nema osećaja granice prilikom prelaska iz jednog u drugi.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Reč se o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dnosi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se na kompjuterski generisano virtuelno okruženje koje je dovoljno realno da ga korisnici osete i psihološki 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emocionalno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Prostorno-vremenska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neograničenost - virtuelni prostor i vreme su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beskonačni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Održivost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- visok stepen nezavisnosti i zatvoreni ekonomski ciklusi ukazuju na to da metaverzum ima održiv i konzistentan sistem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vrednosti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Interoperabilnost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– Ovo podrazumeva da korisnici mogu neprimetno da se kreću između virtuelnih svetova (tj. pod-metaverzuma) bez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prekida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Osnovne karakteristike metaverzuma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115944"/>
            <a:ext cx="4191000" cy="228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Skalabilnost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- Odnosi se na sposobnost metaverzuma da ne gubi performanse i sa velikim brojem istovremenih korisnika/avatara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Heterogenost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- ogleda se u različitim implementacijama, različitim fizičkim uređajima kao i različitim interfejsima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184" y="4132754"/>
            <a:ext cx="4864816" cy="27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9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143000"/>
            <a:ext cx="9144000" cy="309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Evolucija metaverzuma je na početku, u periodu veoma sličnom trenutku pojave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interneta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Metaverzum će najverovtnije biti disruptivni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skup tehnologija,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doneće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radikalne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promene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u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određene oblasti ljudskog života 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rada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Accenture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Business Trends Survey iz 2022. godine: ispitanici u kompanijama koje imaju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strategiju u vezi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metaverzuma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očekuju 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naredne tri godine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da oko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4% njihovih prihoda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od poslovanja dolazi iz metaverzuma, što je oko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1 bilion dolara.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Osiguravajuće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kompanije mogu da imaju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višestruke koristi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u okruženju metaverzuma koji se ubrzano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razvija: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 smtClean="0">
                <a:solidFill>
                  <a:schemeClr val="bg1"/>
                </a:solidFill>
              </a:rPr>
              <a:t>Potencijal osiguranja </a:t>
            </a:r>
            <a:r>
              <a:rPr lang="pl-PL" sz="2000" b="1" dirty="0">
                <a:solidFill>
                  <a:schemeClr val="bg1"/>
                </a:solidFill>
              </a:rPr>
              <a:t>u metaverzumu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163134"/>
            <a:ext cx="4239929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prisustvo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u VR s ciljem jačanja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brenda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interakcija sa postojećim klijentima  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kanal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distribucije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 nove klijente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ovi proizvodi za nove rizike u VR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razmena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iskustva o izloženosti riziku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sa brokerima i reosiguravačima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odrška i edukacija zaposlenih u osiguravajućim kompanijama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929" y="4114800"/>
            <a:ext cx="4904071" cy="27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174879"/>
            <a:ext cx="9144000" cy="309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Metaverzum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stvara niz novih rizika koji imaju finansijske implikacije u stvarnom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svetu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Osiguravajuće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kompanije mogu da razviju nova rešenja za zaštitu od rizika u metaverzumu,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 sledeća osiguranja:</a:t>
            </a: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zaštita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digitalne imovine 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NFT-a od svih rizika</a:t>
            </a: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krađa identiteta (avatara) u VR</a:t>
            </a: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osiguravanje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kontinuiteta poslovanja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platformi za VR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zaštita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intelektualne svojine za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kompanije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koje upravljaju delovima metaverzuma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zaštitu stvarnog sveta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od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rizika iz metaverzuma, od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maltretiranja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 VR do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problema zavisnosti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Novi rizici u metaverzumu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236" y="4114800"/>
            <a:ext cx="4244964" cy="230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finansijske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prevare koje se odnose na lažne virtuelne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nekretnine</a:t>
            </a:r>
          </a:p>
          <a:p>
            <a:pPr marL="817200" lvl="2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finansijsk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ubici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usled tehnoloških problema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na događajima u VR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: loše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programirani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događaji,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ograničeni kapaciteti računarske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mreže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prekidi usluga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provajdera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4964" y="4132755"/>
            <a:ext cx="4899036" cy="27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990600"/>
            <a:ext cx="9144000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Virtuelna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obrada zahteva za naknadu šteta -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efikasnij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obra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štet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alat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ima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 metaverzumu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za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inspekciju štete i procenu vrednosti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prijavljene štete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Procena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rizika -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korišćenje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podatke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iz VR za precizniju procenu rizika, što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će im omogućiti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 ponudu personalizovanih polisa zasnovanih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na životnom stilu i aktivnostima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pojedinca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Poboljšana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korisnička usluga -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omogućavanje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osiguravajućim kompanijama da pruže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bržu i personalizovaniju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korisničku uslugu putem 3D virtuelnih asistenata i 3D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chat-bota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Otkrivanje prevara – podaci iz VR mogu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pomoći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da se otkriju prevare u osiguranju korišćenjem virtuelnih alata za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proveru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podataka prijava štete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 istragu sumnjivih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aktivnosti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Prediktivno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modeliranje -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izgradnj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prediktivnih modela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 VR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koji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mogu pomoći osiguravajućim kompanijama da predvide događaje i donesu bolje informisane odluke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s-ES" sz="2000" b="1" dirty="0" err="1">
                <a:solidFill>
                  <a:schemeClr val="bg1"/>
                </a:solidFill>
              </a:rPr>
              <a:t>Oblasti</a:t>
            </a:r>
            <a:r>
              <a:rPr lang="es-ES" sz="2000" b="1" dirty="0">
                <a:solidFill>
                  <a:schemeClr val="bg1"/>
                </a:solidFill>
              </a:rPr>
              <a:t> u </a:t>
            </a:r>
            <a:r>
              <a:rPr lang="es-ES" sz="2000" b="1" dirty="0" err="1">
                <a:solidFill>
                  <a:schemeClr val="bg1"/>
                </a:solidFill>
              </a:rPr>
              <a:t>koje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sr-Latn-RS" sz="2000" b="1" dirty="0" err="1" smtClean="0">
                <a:solidFill>
                  <a:schemeClr val="bg1"/>
                </a:solidFill>
              </a:rPr>
              <a:t>m</a:t>
            </a:r>
            <a:r>
              <a:rPr lang="es-ES" sz="2000" b="1" dirty="0" err="1" smtClean="0">
                <a:solidFill>
                  <a:schemeClr val="bg1"/>
                </a:solidFill>
              </a:rPr>
              <a:t>etaverzum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sr-Latn-RS" sz="2000" b="1" dirty="0" smtClean="0">
                <a:solidFill>
                  <a:schemeClr val="bg1"/>
                </a:solidFill>
              </a:rPr>
              <a:t>može da </a:t>
            </a:r>
            <a:r>
              <a:rPr lang="es-ES" sz="2000" b="1" dirty="0" smtClean="0">
                <a:solidFill>
                  <a:schemeClr val="bg1"/>
                </a:solidFill>
              </a:rPr>
              <a:t>unos</a:t>
            </a:r>
            <a:r>
              <a:rPr lang="sr-Latn-RS" sz="2000" b="1" dirty="0" smtClean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revolucionarne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promene</a:t>
            </a:r>
            <a:r>
              <a:rPr lang="es-ES" sz="2000" b="1" dirty="0">
                <a:solidFill>
                  <a:schemeClr val="bg1"/>
                </a:solidFill>
              </a:rPr>
              <a:t> u </a:t>
            </a:r>
            <a:r>
              <a:rPr lang="es-ES" sz="2000" b="1" dirty="0" err="1">
                <a:solidFill>
                  <a:schemeClr val="bg1"/>
                </a:solidFill>
              </a:rPr>
              <a:t>osiguranju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114800"/>
            <a:ext cx="4343400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Verifikacija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digitalnog identiteta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– sigurnija verifikacija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identiteta pojedinca putem alata virtuelne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realnosti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Sajber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bezbednost -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metaverzum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se može koristiti za testiranje i razvoj protokola sajber bezbednosti za zaštitu osiguravajućih kompanija od sajber napada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156526"/>
            <a:ext cx="4800600" cy="27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3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990600"/>
            <a:ext cx="9144000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siguravajuće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kompanije u Aziji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već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su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napravile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svoje prve praktične korake 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metaverzumu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AIA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, AXA, HSBC, FT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Generali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Prudential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Financial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Korejska osig. kompanija Heungkuk, još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 avgustu 2021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godine, o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mogućil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klijentima da posete filijalu u metaverzumu koristeći naočare za virtuelnu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realnost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Korejska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osig. kompanija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Hanwha Life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uve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sopstveni program za obuku prodavaca u metaverzumu, Lifeplus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Town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po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ugledu na arhitektonsku strukturu prostorija u kojima je do tada održavan program za fizičku obuku.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Učesnici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se mogu slobodno kretati po virtuelnom prostoru pomoću avatara, prisustvovati događajima i komunicirati u realnom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vremenu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Švajcarsko onlajn osiguranje Smile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nudi u VR Smile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Experience Lounge,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gde klijenti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mogu pristupiti virtuelnom svetu „smile.meta“ i istražiti ponudu osiguravača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>
                <a:solidFill>
                  <a:schemeClr val="bg1"/>
                </a:solidFill>
              </a:rPr>
              <a:t>Primeri osiguranja u metaverzumu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4114800"/>
            <a:ext cx="4572000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14000"/>
              </a:lnSpc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Dnevni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boravak Smile virtuelne kuće je namenjen za osiguranje domaćinstva, dok je garaža opredeljena za osiguranje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automobila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Smile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je takođe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prvi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omogućio virtuelne konsultacije o osiguranju u metaverzumu. Ovde klijenti mogu zakazati termine za konsultacije i ako žele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zaključiti polisu osiguranja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1" y="4132754"/>
            <a:ext cx="4191000" cy="27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1066800"/>
            <a:ext cx="9144000" cy="37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Pandemija korona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</a:rPr>
              <a:t>virusa je promenila svet, ali osiguranje je ostalo verno starim načinima rada. Sa tradicionalnim pristupom prodaje proizvoda preko posrednika i puno papira potrebnih da bi se kompletirao zahtev za ponudom, osiguranje je danas jednako teško razumeti i kupiti isto kao i pre deset godina. 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sr-Latn-RS" dirty="0"/>
              <a:t>Osiguravači u poslednje vreme puno investiraju u digitalizaciju sa ciljem da sustignu ono što su druge industrije već postigle i što kupci očekuju. Osiguravači bi trebalo da u budućnosti da </a:t>
            </a:r>
            <a:r>
              <a:rPr lang="sr-Latn-RS" dirty="0" smtClean="0"/>
              <a:t>da ulažu još </a:t>
            </a:r>
            <a:r>
              <a:rPr lang="sr-Latn-RS" dirty="0"/>
              <a:t>više </a:t>
            </a:r>
            <a:r>
              <a:rPr lang="sr-Latn-RS" dirty="0" smtClean="0"/>
              <a:t>u </a:t>
            </a:r>
            <a:r>
              <a:rPr lang="sr-Latn-RS" dirty="0"/>
              <a:t>zadovoljavanje potreba budućih klijenata, za šta bi metaverzum mogao da bude jedan od alata</a:t>
            </a:r>
            <a:r>
              <a:rPr lang="sr-Latn-RS" dirty="0" smtClean="0"/>
              <a:t>.</a:t>
            </a: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Metaverzum sada ima veliku priliku da predstavi nove mogućnosti za unapređenje postojećeg poslovanja osiguravajućih kompanije</a:t>
            </a:r>
            <a:endParaRPr lang="sr-Latn-RS" dirty="0"/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sr-Latn-RS" sz="9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81207C-BF79-43CD-B2DF-399E46E69A7A}"/>
              </a:ext>
            </a:extLst>
          </p:cNvPr>
          <p:cNvSpPr txBox="1"/>
          <p:nvPr/>
        </p:nvSpPr>
        <p:spPr>
          <a:xfrm>
            <a:off x="95054" y="685800"/>
            <a:ext cx="8795242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pl-PL" sz="2000" b="1" dirty="0" smtClean="0">
                <a:solidFill>
                  <a:schemeClr val="bg1"/>
                </a:solidFill>
              </a:rPr>
              <a:t>Zaključak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C4A41-72E5-40FA-9EA4-3184C5430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68" y="59186"/>
            <a:ext cx="1459812" cy="55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890D95-ECEB-444B-B21E-5CB6C338E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915" y="91493"/>
            <a:ext cx="762000" cy="4933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6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9941" y="4191000"/>
            <a:ext cx="6473259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Takođe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, metaverzum sadrži i potpuno nove rizike koje treba pokriti i zahtevaće nove proizvode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osiguranja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, npr.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kada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korisnici kupuju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digitaln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 imovinu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dobijaju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potvrd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u obliku tokena, koji je pod velikim rizikom od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hakovanja </a:t>
            </a: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00" lvl="1" indent="-3600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Osiguravajuće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</a:rPr>
              <a:t>kompanije će morati da rade sa ogromnim količinama podataka u metaverzumu, kako bi analizirale rizike u virtuelnoj realnosti i odredile odgovarajuće 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</a:rPr>
              <a:t>premije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</a:rPr>
              <a:t>što je veliki izazov za trenutne tehnologije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3259" y="4132754"/>
            <a:ext cx="2670741" cy="27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0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1128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 Carmak</dc:creator>
  <cp:lastModifiedBy>Marija</cp:lastModifiedBy>
  <cp:revision>548</cp:revision>
  <cp:lastPrinted>2020-10-25T19:00:08Z</cp:lastPrinted>
  <dcterms:created xsi:type="dcterms:W3CDTF">2006-08-16T00:00:00Z</dcterms:created>
  <dcterms:modified xsi:type="dcterms:W3CDTF">2024-06-06T16:47:59Z</dcterms:modified>
</cp:coreProperties>
</file>