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6"/>
  </p:notesMasterIdLst>
  <p:sldIdLst>
    <p:sldId id="256" r:id="rId2"/>
    <p:sldId id="258" r:id="rId3"/>
    <p:sldId id="260" r:id="rId4"/>
    <p:sldId id="261" r:id="rId5"/>
    <p:sldId id="293" r:id="rId6"/>
    <p:sldId id="263" r:id="rId7"/>
    <p:sldId id="266" r:id="rId8"/>
    <p:sldId id="264" r:id="rId9"/>
    <p:sldId id="265" r:id="rId10"/>
    <p:sldId id="295" r:id="rId11"/>
    <p:sldId id="296" r:id="rId12"/>
    <p:sldId id="297" r:id="rId13"/>
    <p:sldId id="298" r:id="rId14"/>
    <p:sldId id="316" r:id="rId15"/>
    <p:sldId id="275" r:id="rId16"/>
    <p:sldId id="318" r:id="rId17"/>
    <p:sldId id="286" r:id="rId18"/>
    <p:sldId id="321" r:id="rId19"/>
    <p:sldId id="322" r:id="rId20"/>
    <p:sldId id="319" r:id="rId21"/>
    <p:sldId id="323" r:id="rId22"/>
    <p:sldId id="325" r:id="rId23"/>
    <p:sldId id="326" r:id="rId24"/>
    <p:sldId id="315" r:id="rId25"/>
  </p:sldIdLst>
  <p:sldSz cx="9144000" cy="5143500" type="screen16x9"/>
  <p:notesSz cx="6858000" cy="9144000"/>
  <p:embeddedFontLst>
    <p:embeddedFont>
      <p:font typeface="Donegal One" charset="0"/>
      <p:regular r:id="rId27"/>
    </p:embeddedFont>
    <p:embeddedFont>
      <p:font typeface="Lato" charset="0"/>
      <p:regular r:id="rId28"/>
      <p:bold r:id="rId29"/>
      <p:italic r:id="rId30"/>
      <p:boldItalic r:id="rId31"/>
    </p:embeddedFont>
    <p:embeddedFont>
      <p:font typeface="Nunito Light" charset="0"/>
      <p:regular r:id="rId32"/>
      <p:italic r:id="rId33"/>
    </p:embeddedFont>
    <p:embeddedFont>
      <p:font typeface="Anaheim" charset="0"/>
      <p:regular r:id="rId34"/>
    </p:embeddedFont>
    <p:embeddedFont>
      <p:font typeface="Bebas Neue"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02B4E43-D3D6-4D29-8A85-6E877F55808C}">
  <a:tblStyle styleId="{E02B4E43-D3D6-4D29-8A85-6E877F558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20" y="77"/>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r>
              <a:rPr lang="hr-HR" dirty="0"/>
              <a:t>Između studenog 2020. i listopada 2021. 5212 organizacija diljem svijeta doživjelo je povrede podataka. Među odabranim industrijama, financijska poduzeća zabilježila su najveći broj povreda podataka. Što se tiče veličine organizacije, manja poduzeća bila su sklonija incidentima kibernetičke sigurnosti u usporedbi s velikim poduzećima.</a:t>
            </a:r>
          </a:p>
        </p:txBody>
      </p:sp>
    </p:spTree>
    <p:extLst>
      <p:ext uri="{BB962C8B-B14F-4D97-AF65-F5344CB8AC3E}">
        <p14:creationId xmlns:p14="http://schemas.microsoft.com/office/powerpoint/2010/main" xmlns="" val="3305208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e408cb8de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e408cb8de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69365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84432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xmlns="" val="125847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xmlns="" val="1592395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9" name="Google Shape;494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7"/>
        <p:cNvGrpSpPr/>
        <p:nvPr/>
      </p:nvGrpSpPr>
      <p:grpSpPr>
        <a:xfrm>
          <a:off x="0" y="0"/>
          <a:ext cx="0" cy="0"/>
          <a:chOff x="0" y="0"/>
          <a:chExt cx="0" cy="0"/>
        </a:xfrm>
      </p:grpSpPr>
      <p:sp>
        <p:nvSpPr>
          <p:cNvPr id="4948" name="Google Shape;4948;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9" name="Google Shape;4949;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144229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e408cb8de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e408cb8de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5748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xmlns="" val="127966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xmlns="" val="284968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381000" y="685800"/>
            <a:ext cx="6096000" cy="3429000"/>
          </a:xfrm>
        </p:spPr>
      </p:sp>
      <p:sp>
        <p:nvSpPr>
          <p:cNvPr id="3" name="Rezervirano mjesto bilježaka 2"/>
          <p:cNvSpPr>
            <a:spLocks noGrp="1"/>
          </p:cNvSpPr>
          <p:nvPr>
            <p:ph type="body" idx="1"/>
          </p:nvPr>
        </p:nvSpPr>
        <p:spPr/>
        <p:txBody>
          <a:bodyPr/>
          <a:lstStyle/>
          <a:p>
            <a:endParaRPr lang="hr-HR" dirty="0"/>
          </a:p>
        </p:txBody>
      </p:sp>
    </p:spTree>
    <p:extLst>
      <p:ext uri="{BB962C8B-B14F-4D97-AF65-F5344CB8AC3E}">
        <p14:creationId xmlns:p14="http://schemas.microsoft.com/office/powerpoint/2010/main" xmlns="" val="1150053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e408cb8de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e408cb8de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514384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0" name="Google Shape;10;p2"/>
          <p:cNvGrpSpPr/>
          <p:nvPr/>
        </p:nvGrpSpPr>
        <p:grpSpPr>
          <a:xfrm>
            <a:off x="-1587550" y="-1451675"/>
            <a:ext cx="6509200" cy="7979825"/>
            <a:chOff x="-1587550" y="-1451675"/>
            <a:chExt cx="6509200" cy="7979825"/>
          </a:xfrm>
        </p:grpSpPr>
        <p:pic>
          <p:nvPicPr>
            <p:cNvPr id="11" name="Google Shape;11;p2"/>
            <p:cNvPicPr preferRelativeResize="0"/>
            <p:nvPr/>
          </p:nvPicPr>
          <p:blipFill rotWithShape="1">
            <a:blip r:embed="rId3">
              <a:alphaModFix/>
            </a:blip>
            <a:srcRect t="680" b="690"/>
            <a:stretch/>
          </p:blipFill>
          <p:spPr>
            <a:xfrm>
              <a:off x="-1587550" y="-1451675"/>
              <a:ext cx="3302625" cy="3257375"/>
            </a:xfrm>
            <a:prstGeom prst="rect">
              <a:avLst/>
            </a:prstGeom>
            <a:noFill/>
            <a:ln>
              <a:noFill/>
            </a:ln>
          </p:spPr>
        </p:pic>
        <p:pic>
          <p:nvPicPr>
            <p:cNvPr id="12" name="Google Shape;12;p2"/>
            <p:cNvPicPr preferRelativeResize="0"/>
            <p:nvPr/>
          </p:nvPicPr>
          <p:blipFill rotWithShape="1">
            <a:blip r:embed="rId3">
              <a:alphaModFix/>
            </a:blip>
            <a:srcRect t="680" b="690"/>
            <a:stretch/>
          </p:blipFill>
          <p:spPr>
            <a:xfrm>
              <a:off x="2489975" y="4129800"/>
              <a:ext cx="2431675" cy="2398350"/>
            </a:xfrm>
            <a:prstGeom prst="rect">
              <a:avLst/>
            </a:prstGeom>
            <a:noFill/>
            <a:ln>
              <a:noFill/>
            </a:ln>
          </p:spPr>
        </p:pic>
      </p:grpSp>
      <p:grpSp>
        <p:nvGrpSpPr>
          <p:cNvPr id="13" name="Google Shape;13;p2"/>
          <p:cNvGrpSpPr/>
          <p:nvPr/>
        </p:nvGrpSpPr>
        <p:grpSpPr>
          <a:xfrm>
            <a:off x="-180975" y="-4800"/>
            <a:ext cx="9324375" cy="5153100"/>
            <a:chOff x="-180975" y="-4800"/>
            <a:chExt cx="9324375" cy="5153100"/>
          </a:xfrm>
        </p:grpSpPr>
        <p:cxnSp>
          <p:nvCxnSpPr>
            <p:cNvPr id="14" name="Google Shape;14;p2"/>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8787384"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600" y="4903138"/>
              <a:ext cx="9142800" cy="0"/>
            </a:xfrm>
            <a:prstGeom prst="straightConnector1">
              <a:avLst/>
            </a:prstGeom>
            <a:noFill/>
            <a:ln w="9525" cap="flat" cmpd="sng">
              <a:solidFill>
                <a:schemeClr val="lt2"/>
              </a:solidFill>
              <a:prstDash val="solid"/>
              <a:round/>
              <a:headEnd type="none" w="med" len="med"/>
              <a:tailEnd type="none" w="med" len="med"/>
            </a:ln>
          </p:spPr>
        </p:cxnSp>
        <p:sp>
          <p:nvSpPr>
            <p:cNvPr id="17" name="Google Shape;17;p2"/>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1971075" y="-1912850"/>
              <a:ext cx="4664100" cy="8968200"/>
            </a:xfrm>
            <a:prstGeom prst="round2SameRect">
              <a:avLst>
                <a:gd name="adj1" fmla="val 24957"/>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txBox="1">
            <a:spLocks noGrp="1"/>
          </p:cNvSpPr>
          <p:nvPr>
            <p:ph type="ctrTitle"/>
          </p:nvPr>
        </p:nvSpPr>
        <p:spPr>
          <a:xfrm>
            <a:off x="1800900" y="1432275"/>
            <a:ext cx="5542200" cy="1610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1" name="Google Shape;21;p2"/>
          <p:cNvSpPr txBox="1">
            <a:spLocks noGrp="1"/>
          </p:cNvSpPr>
          <p:nvPr>
            <p:ph type="subTitle" idx="1"/>
          </p:nvPr>
        </p:nvSpPr>
        <p:spPr>
          <a:xfrm>
            <a:off x="2085450" y="3235425"/>
            <a:ext cx="49731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00"/>
        <p:cNvGrpSpPr/>
        <p:nvPr/>
      </p:nvGrpSpPr>
      <p:grpSpPr>
        <a:xfrm>
          <a:off x="0" y="0"/>
          <a:ext cx="0" cy="0"/>
          <a:chOff x="0" y="0"/>
          <a:chExt cx="0" cy="0"/>
        </a:xfrm>
      </p:grpSpPr>
      <p:pic>
        <p:nvPicPr>
          <p:cNvPr id="401" name="Google Shape;401;p2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402" name="Google Shape;402;p25"/>
          <p:cNvGrpSpPr/>
          <p:nvPr/>
        </p:nvGrpSpPr>
        <p:grpSpPr>
          <a:xfrm>
            <a:off x="600" y="-4800"/>
            <a:ext cx="9142800" cy="5153100"/>
            <a:chOff x="600" y="-4800"/>
            <a:chExt cx="9142800" cy="5153100"/>
          </a:xfrm>
        </p:grpSpPr>
        <p:cxnSp>
          <p:nvCxnSpPr>
            <p:cNvPr id="403" name="Google Shape;403;p25"/>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04" name="Google Shape;404;p25"/>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05" name="Google Shape;405;p25"/>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406" name="Google Shape;406;p25"/>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407" name="Google Shape;407;p25"/>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 name="Google Shape;408;p25"/>
            <p:cNvGrpSpPr/>
            <p:nvPr/>
          </p:nvGrpSpPr>
          <p:grpSpPr>
            <a:xfrm>
              <a:off x="8698311" y="151450"/>
              <a:ext cx="177848" cy="4840623"/>
              <a:chOff x="8698311" y="151450"/>
              <a:chExt cx="177848" cy="4840623"/>
            </a:xfrm>
          </p:grpSpPr>
          <p:sp>
            <p:nvSpPr>
              <p:cNvPr id="409" name="Google Shape;409;p25"/>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25"/>
            <p:cNvGrpSpPr/>
            <p:nvPr/>
          </p:nvGrpSpPr>
          <p:grpSpPr>
            <a:xfrm>
              <a:off x="267861" y="151450"/>
              <a:ext cx="177848" cy="4840623"/>
              <a:chOff x="8698311" y="151450"/>
              <a:chExt cx="177848" cy="4840623"/>
            </a:xfrm>
          </p:grpSpPr>
          <p:sp>
            <p:nvSpPr>
              <p:cNvPr id="412" name="Google Shape;412;p25"/>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4" name="Google Shape;414;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15" name="Google Shape;415;p25"/>
          <p:cNvSpPr txBox="1">
            <a:spLocks noGrp="1"/>
          </p:cNvSpPr>
          <p:nvPr>
            <p:ph type="subTitle" idx="1"/>
          </p:nvPr>
        </p:nvSpPr>
        <p:spPr>
          <a:xfrm>
            <a:off x="4653950" y="2041650"/>
            <a:ext cx="3770100" cy="165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6" name="Google Shape;416;p25"/>
          <p:cNvSpPr txBox="1">
            <a:spLocks noGrp="1"/>
          </p:cNvSpPr>
          <p:nvPr>
            <p:ph type="subTitle" idx="2"/>
          </p:nvPr>
        </p:nvSpPr>
        <p:spPr>
          <a:xfrm>
            <a:off x="719950" y="2041650"/>
            <a:ext cx="3770100" cy="165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17" name="Google Shape;417;p25"/>
          <p:cNvGrpSpPr/>
          <p:nvPr/>
        </p:nvGrpSpPr>
        <p:grpSpPr>
          <a:xfrm>
            <a:off x="-985450" y="-974525"/>
            <a:ext cx="5639400" cy="7492725"/>
            <a:chOff x="-985450" y="-974525"/>
            <a:chExt cx="5639400" cy="7492725"/>
          </a:xfrm>
        </p:grpSpPr>
        <p:pic>
          <p:nvPicPr>
            <p:cNvPr id="418" name="Google Shape;418;p25"/>
            <p:cNvPicPr preferRelativeResize="0"/>
            <p:nvPr/>
          </p:nvPicPr>
          <p:blipFill rotWithShape="1">
            <a:blip r:embed="rId3">
              <a:alphaModFix/>
            </a:blip>
            <a:srcRect t="680" b="690"/>
            <a:stretch/>
          </p:blipFill>
          <p:spPr>
            <a:xfrm>
              <a:off x="-985450" y="-974525"/>
              <a:ext cx="1921750" cy="1895421"/>
            </a:xfrm>
            <a:prstGeom prst="rect">
              <a:avLst/>
            </a:prstGeom>
            <a:noFill/>
            <a:ln>
              <a:noFill/>
            </a:ln>
          </p:spPr>
        </p:pic>
        <p:pic>
          <p:nvPicPr>
            <p:cNvPr id="419" name="Google Shape;419;p25"/>
            <p:cNvPicPr preferRelativeResize="0"/>
            <p:nvPr/>
          </p:nvPicPr>
          <p:blipFill rotWithShape="1">
            <a:blip r:embed="rId3">
              <a:alphaModFix/>
            </a:blip>
            <a:srcRect t="680" b="690"/>
            <a:stretch/>
          </p:blipFill>
          <p:spPr>
            <a:xfrm>
              <a:off x="2222275" y="4119850"/>
              <a:ext cx="2431675" cy="2398350"/>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20"/>
        <p:cNvGrpSpPr/>
        <p:nvPr/>
      </p:nvGrpSpPr>
      <p:grpSpPr>
        <a:xfrm>
          <a:off x="0" y="0"/>
          <a:ext cx="0" cy="0"/>
          <a:chOff x="0" y="0"/>
          <a:chExt cx="0" cy="0"/>
        </a:xfrm>
      </p:grpSpPr>
      <p:pic>
        <p:nvPicPr>
          <p:cNvPr id="421" name="Google Shape;421;p2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422" name="Google Shape;422;p26"/>
          <p:cNvGrpSpPr/>
          <p:nvPr/>
        </p:nvGrpSpPr>
        <p:grpSpPr>
          <a:xfrm>
            <a:off x="600" y="-4800"/>
            <a:ext cx="9142800" cy="5153100"/>
            <a:chOff x="600" y="-4800"/>
            <a:chExt cx="9142800" cy="5153100"/>
          </a:xfrm>
        </p:grpSpPr>
        <p:cxnSp>
          <p:nvCxnSpPr>
            <p:cNvPr id="423" name="Google Shape;423;p26"/>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24" name="Google Shape;424;p26"/>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25" name="Google Shape;425;p26"/>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426" name="Google Shape;426;p26"/>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427" name="Google Shape;427;p26"/>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 name="Google Shape;428;p26"/>
            <p:cNvGrpSpPr/>
            <p:nvPr/>
          </p:nvGrpSpPr>
          <p:grpSpPr>
            <a:xfrm>
              <a:off x="8698311" y="151450"/>
              <a:ext cx="177848" cy="4840623"/>
              <a:chOff x="8698311" y="151450"/>
              <a:chExt cx="177848" cy="4840623"/>
            </a:xfrm>
          </p:grpSpPr>
          <p:sp>
            <p:nvSpPr>
              <p:cNvPr id="429" name="Google Shape;429;p26"/>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26"/>
            <p:cNvGrpSpPr/>
            <p:nvPr/>
          </p:nvGrpSpPr>
          <p:grpSpPr>
            <a:xfrm>
              <a:off x="267861" y="151450"/>
              <a:ext cx="177848" cy="4840623"/>
              <a:chOff x="8698311" y="151450"/>
              <a:chExt cx="177848" cy="4840623"/>
            </a:xfrm>
          </p:grpSpPr>
          <p:sp>
            <p:nvSpPr>
              <p:cNvPr id="432" name="Google Shape;432;p26"/>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4" name="Google Shape;43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5" name="Google Shape;435;p26"/>
          <p:cNvSpPr txBox="1">
            <a:spLocks noGrp="1"/>
          </p:cNvSpPr>
          <p:nvPr>
            <p:ph type="subTitle" idx="1"/>
          </p:nvPr>
        </p:nvSpPr>
        <p:spPr>
          <a:xfrm>
            <a:off x="937625" y="2793325"/>
            <a:ext cx="2175300" cy="89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6" name="Google Shape;436;p26"/>
          <p:cNvSpPr txBox="1">
            <a:spLocks noGrp="1"/>
          </p:cNvSpPr>
          <p:nvPr>
            <p:ph type="subTitle" idx="2"/>
          </p:nvPr>
        </p:nvSpPr>
        <p:spPr>
          <a:xfrm>
            <a:off x="3484350" y="2793325"/>
            <a:ext cx="2175300" cy="89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26"/>
          <p:cNvSpPr txBox="1">
            <a:spLocks noGrp="1"/>
          </p:cNvSpPr>
          <p:nvPr>
            <p:ph type="subTitle" idx="3"/>
          </p:nvPr>
        </p:nvSpPr>
        <p:spPr>
          <a:xfrm>
            <a:off x="6031075" y="2793325"/>
            <a:ext cx="2175300" cy="89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8" name="Google Shape;438;p26"/>
          <p:cNvSpPr txBox="1">
            <a:spLocks noGrp="1"/>
          </p:cNvSpPr>
          <p:nvPr>
            <p:ph type="subTitle" idx="4"/>
          </p:nvPr>
        </p:nvSpPr>
        <p:spPr>
          <a:xfrm>
            <a:off x="937625" y="2296825"/>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39" name="Google Shape;439;p26"/>
          <p:cNvSpPr txBox="1">
            <a:spLocks noGrp="1"/>
          </p:cNvSpPr>
          <p:nvPr>
            <p:ph type="subTitle" idx="5"/>
          </p:nvPr>
        </p:nvSpPr>
        <p:spPr>
          <a:xfrm>
            <a:off x="3484350" y="2296825"/>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0" name="Google Shape;440;p26"/>
          <p:cNvSpPr txBox="1">
            <a:spLocks noGrp="1"/>
          </p:cNvSpPr>
          <p:nvPr>
            <p:ph type="subTitle" idx="6"/>
          </p:nvPr>
        </p:nvSpPr>
        <p:spPr>
          <a:xfrm>
            <a:off x="6031075" y="2296825"/>
            <a:ext cx="21753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41" name="Google Shape;441;p26"/>
          <p:cNvGrpSpPr/>
          <p:nvPr/>
        </p:nvGrpSpPr>
        <p:grpSpPr>
          <a:xfrm>
            <a:off x="-815075" y="897900"/>
            <a:ext cx="10541024" cy="6310900"/>
            <a:chOff x="-815075" y="897900"/>
            <a:chExt cx="10541024" cy="6310900"/>
          </a:xfrm>
        </p:grpSpPr>
        <p:pic>
          <p:nvPicPr>
            <p:cNvPr id="442" name="Google Shape;442;p26"/>
            <p:cNvPicPr preferRelativeResize="0"/>
            <p:nvPr/>
          </p:nvPicPr>
          <p:blipFill rotWithShape="1">
            <a:blip r:embed="rId3">
              <a:alphaModFix/>
            </a:blip>
            <a:srcRect t="680" b="690"/>
            <a:stretch/>
          </p:blipFill>
          <p:spPr>
            <a:xfrm>
              <a:off x="-815075" y="897900"/>
              <a:ext cx="1921750" cy="1895421"/>
            </a:xfrm>
            <a:prstGeom prst="rect">
              <a:avLst/>
            </a:prstGeom>
            <a:noFill/>
            <a:ln>
              <a:noFill/>
            </a:ln>
          </p:spPr>
        </p:pic>
        <p:pic>
          <p:nvPicPr>
            <p:cNvPr id="443" name="Google Shape;443;p26"/>
            <p:cNvPicPr preferRelativeResize="0"/>
            <p:nvPr/>
          </p:nvPicPr>
          <p:blipFill rotWithShape="1">
            <a:blip r:embed="rId3">
              <a:alphaModFix/>
            </a:blip>
            <a:srcRect t="680" b="690"/>
            <a:stretch/>
          </p:blipFill>
          <p:spPr>
            <a:xfrm>
              <a:off x="6423325" y="3951425"/>
              <a:ext cx="3302625" cy="3257375"/>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444"/>
        <p:cNvGrpSpPr/>
        <p:nvPr/>
      </p:nvGrpSpPr>
      <p:grpSpPr>
        <a:xfrm>
          <a:off x="0" y="0"/>
          <a:ext cx="0" cy="0"/>
          <a:chOff x="0" y="0"/>
          <a:chExt cx="0" cy="0"/>
        </a:xfrm>
      </p:grpSpPr>
      <p:pic>
        <p:nvPicPr>
          <p:cNvPr id="445" name="Google Shape;445;p2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446" name="Google Shape;446;p27"/>
          <p:cNvGrpSpPr/>
          <p:nvPr/>
        </p:nvGrpSpPr>
        <p:grpSpPr>
          <a:xfrm>
            <a:off x="600" y="-4800"/>
            <a:ext cx="9142800" cy="5153100"/>
            <a:chOff x="600" y="-4800"/>
            <a:chExt cx="9142800" cy="5153100"/>
          </a:xfrm>
        </p:grpSpPr>
        <p:cxnSp>
          <p:nvCxnSpPr>
            <p:cNvPr id="447" name="Google Shape;447;p27"/>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48" name="Google Shape;448;p27"/>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49" name="Google Shape;449;p27"/>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450" name="Google Shape;450;p27"/>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451" name="Google Shape;451;p27"/>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7"/>
            <p:cNvGrpSpPr/>
            <p:nvPr/>
          </p:nvGrpSpPr>
          <p:grpSpPr>
            <a:xfrm>
              <a:off x="8698311" y="151450"/>
              <a:ext cx="177848" cy="4840623"/>
              <a:chOff x="8698311" y="151450"/>
              <a:chExt cx="177848" cy="4840623"/>
            </a:xfrm>
          </p:grpSpPr>
          <p:sp>
            <p:nvSpPr>
              <p:cNvPr id="453" name="Google Shape;453;p27"/>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7"/>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27"/>
            <p:cNvGrpSpPr/>
            <p:nvPr/>
          </p:nvGrpSpPr>
          <p:grpSpPr>
            <a:xfrm>
              <a:off x="267861" y="151450"/>
              <a:ext cx="177848" cy="4840623"/>
              <a:chOff x="8698311" y="151450"/>
              <a:chExt cx="177848" cy="4840623"/>
            </a:xfrm>
          </p:grpSpPr>
          <p:sp>
            <p:nvSpPr>
              <p:cNvPr id="456" name="Google Shape;456;p27"/>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7"/>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8" name="Google Shape;458;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9" name="Google Shape;459;p27"/>
          <p:cNvSpPr txBox="1">
            <a:spLocks noGrp="1"/>
          </p:cNvSpPr>
          <p:nvPr>
            <p:ph type="subTitle" idx="1"/>
          </p:nvPr>
        </p:nvSpPr>
        <p:spPr>
          <a:xfrm>
            <a:off x="869016" y="2073000"/>
            <a:ext cx="1978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0" name="Google Shape;460;p27"/>
          <p:cNvSpPr txBox="1">
            <a:spLocks noGrp="1"/>
          </p:cNvSpPr>
          <p:nvPr>
            <p:ph type="subTitle" idx="2"/>
          </p:nvPr>
        </p:nvSpPr>
        <p:spPr>
          <a:xfrm>
            <a:off x="4487516" y="2073000"/>
            <a:ext cx="1978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1" name="Google Shape;461;p27"/>
          <p:cNvSpPr txBox="1">
            <a:spLocks noGrp="1"/>
          </p:cNvSpPr>
          <p:nvPr>
            <p:ph type="subTitle" idx="3"/>
          </p:nvPr>
        </p:nvSpPr>
        <p:spPr>
          <a:xfrm>
            <a:off x="2678272" y="3443889"/>
            <a:ext cx="1978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2" name="Google Shape;462;p27"/>
          <p:cNvSpPr txBox="1">
            <a:spLocks noGrp="1"/>
          </p:cNvSpPr>
          <p:nvPr>
            <p:ph type="subTitle" idx="4"/>
          </p:nvPr>
        </p:nvSpPr>
        <p:spPr>
          <a:xfrm>
            <a:off x="6296784" y="3443889"/>
            <a:ext cx="19782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7"/>
          <p:cNvSpPr txBox="1">
            <a:spLocks noGrp="1"/>
          </p:cNvSpPr>
          <p:nvPr>
            <p:ph type="subTitle" idx="5"/>
          </p:nvPr>
        </p:nvSpPr>
        <p:spPr>
          <a:xfrm>
            <a:off x="869016" y="1715936"/>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4" name="Google Shape;464;p27"/>
          <p:cNvSpPr txBox="1">
            <a:spLocks noGrp="1"/>
          </p:cNvSpPr>
          <p:nvPr>
            <p:ph type="subTitle" idx="6"/>
          </p:nvPr>
        </p:nvSpPr>
        <p:spPr>
          <a:xfrm>
            <a:off x="2678266" y="30868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5" name="Google Shape;465;p27"/>
          <p:cNvSpPr txBox="1">
            <a:spLocks noGrp="1"/>
          </p:cNvSpPr>
          <p:nvPr>
            <p:ph type="subTitle" idx="7"/>
          </p:nvPr>
        </p:nvSpPr>
        <p:spPr>
          <a:xfrm>
            <a:off x="4487528" y="1715936"/>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66" name="Google Shape;466;p27"/>
          <p:cNvSpPr txBox="1">
            <a:spLocks noGrp="1"/>
          </p:cNvSpPr>
          <p:nvPr>
            <p:ph type="subTitle" idx="8"/>
          </p:nvPr>
        </p:nvSpPr>
        <p:spPr>
          <a:xfrm>
            <a:off x="6296766" y="3086800"/>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67" name="Google Shape;467;p27"/>
          <p:cNvGrpSpPr/>
          <p:nvPr/>
        </p:nvGrpSpPr>
        <p:grpSpPr>
          <a:xfrm>
            <a:off x="-1481800" y="-1240550"/>
            <a:ext cx="12019487" cy="8077337"/>
            <a:chOff x="-1481800" y="-1240550"/>
            <a:chExt cx="12019487" cy="8077337"/>
          </a:xfrm>
        </p:grpSpPr>
        <p:pic>
          <p:nvPicPr>
            <p:cNvPr id="468" name="Google Shape;468;p27"/>
            <p:cNvPicPr preferRelativeResize="0"/>
            <p:nvPr/>
          </p:nvPicPr>
          <p:blipFill rotWithShape="1">
            <a:blip r:embed="rId3">
              <a:alphaModFix/>
            </a:blip>
            <a:srcRect t="680" b="690"/>
            <a:stretch/>
          </p:blipFill>
          <p:spPr>
            <a:xfrm>
              <a:off x="3049800" y="-1240550"/>
              <a:ext cx="1921750" cy="1895421"/>
            </a:xfrm>
            <a:prstGeom prst="rect">
              <a:avLst/>
            </a:prstGeom>
            <a:noFill/>
            <a:ln>
              <a:noFill/>
            </a:ln>
          </p:spPr>
        </p:pic>
        <p:pic>
          <p:nvPicPr>
            <p:cNvPr id="469" name="Google Shape;469;p27"/>
            <p:cNvPicPr preferRelativeResize="0"/>
            <p:nvPr/>
          </p:nvPicPr>
          <p:blipFill rotWithShape="1">
            <a:blip r:embed="rId3">
              <a:alphaModFix/>
            </a:blip>
            <a:srcRect t="680" b="690"/>
            <a:stretch/>
          </p:blipFill>
          <p:spPr>
            <a:xfrm>
              <a:off x="-1481800" y="3579412"/>
              <a:ext cx="3302625" cy="3257375"/>
            </a:xfrm>
            <a:prstGeom prst="rect">
              <a:avLst/>
            </a:prstGeom>
            <a:noFill/>
            <a:ln>
              <a:noFill/>
            </a:ln>
          </p:spPr>
        </p:pic>
        <p:pic>
          <p:nvPicPr>
            <p:cNvPr id="470" name="Google Shape;470;p27"/>
            <p:cNvPicPr preferRelativeResize="0"/>
            <p:nvPr/>
          </p:nvPicPr>
          <p:blipFill rotWithShape="1">
            <a:blip r:embed="rId3">
              <a:alphaModFix/>
            </a:blip>
            <a:srcRect t="680" b="690"/>
            <a:stretch/>
          </p:blipFill>
          <p:spPr>
            <a:xfrm>
              <a:off x="8106013" y="654875"/>
              <a:ext cx="2431675" cy="2398350"/>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62"/>
        <p:cNvGrpSpPr/>
        <p:nvPr/>
      </p:nvGrpSpPr>
      <p:grpSpPr>
        <a:xfrm>
          <a:off x="0" y="0"/>
          <a:ext cx="0" cy="0"/>
          <a:chOff x="0" y="0"/>
          <a:chExt cx="0" cy="0"/>
        </a:xfrm>
      </p:grpSpPr>
      <p:pic>
        <p:nvPicPr>
          <p:cNvPr id="563" name="Google Shape;563;p32"/>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564" name="Google Shape;564;p32"/>
          <p:cNvGrpSpPr/>
          <p:nvPr/>
        </p:nvGrpSpPr>
        <p:grpSpPr>
          <a:xfrm>
            <a:off x="600" y="-4800"/>
            <a:ext cx="9142800" cy="5153100"/>
            <a:chOff x="600" y="-4800"/>
            <a:chExt cx="9142800" cy="5153100"/>
          </a:xfrm>
        </p:grpSpPr>
        <p:cxnSp>
          <p:nvCxnSpPr>
            <p:cNvPr id="565" name="Google Shape;565;p32"/>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566" name="Google Shape;566;p32"/>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567" name="Google Shape;567;p32"/>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568" name="Google Shape;568;p32"/>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569" name="Google Shape;569;p32"/>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32"/>
            <p:cNvGrpSpPr/>
            <p:nvPr/>
          </p:nvGrpSpPr>
          <p:grpSpPr>
            <a:xfrm>
              <a:off x="8698311" y="151450"/>
              <a:ext cx="177848" cy="4840623"/>
              <a:chOff x="8698311" y="151450"/>
              <a:chExt cx="177848" cy="4840623"/>
            </a:xfrm>
          </p:grpSpPr>
          <p:sp>
            <p:nvSpPr>
              <p:cNvPr id="571" name="Google Shape;571;p32"/>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2"/>
            <p:cNvGrpSpPr/>
            <p:nvPr/>
          </p:nvGrpSpPr>
          <p:grpSpPr>
            <a:xfrm>
              <a:off x="267861" y="151450"/>
              <a:ext cx="177848" cy="4840623"/>
              <a:chOff x="8698311" y="151450"/>
              <a:chExt cx="177848" cy="4840623"/>
            </a:xfrm>
          </p:grpSpPr>
          <p:sp>
            <p:nvSpPr>
              <p:cNvPr id="574" name="Google Shape;574;p32"/>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6" name="Google Shape;576;p32"/>
          <p:cNvGrpSpPr/>
          <p:nvPr/>
        </p:nvGrpSpPr>
        <p:grpSpPr>
          <a:xfrm>
            <a:off x="-1031050" y="-916975"/>
            <a:ext cx="11037950" cy="8073800"/>
            <a:chOff x="-1031050" y="-916975"/>
            <a:chExt cx="11037950" cy="8073800"/>
          </a:xfrm>
        </p:grpSpPr>
        <p:pic>
          <p:nvPicPr>
            <p:cNvPr id="577" name="Google Shape;577;p32"/>
            <p:cNvPicPr preferRelativeResize="0"/>
            <p:nvPr/>
          </p:nvPicPr>
          <p:blipFill rotWithShape="1">
            <a:blip r:embed="rId3">
              <a:alphaModFix/>
            </a:blip>
            <a:srcRect t="680" b="690"/>
            <a:stretch/>
          </p:blipFill>
          <p:spPr>
            <a:xfrm>
              <a:off x="8085150" y="676325"/>
              <a:ext cx="1921750" cy="1895421"/>
            </a:xfrm>
            <a:prstGeom prst="rect">
              <a:avLst/>
            </a:prstGeom>
            <a:noFill/>
            <a:ln>
              <a:noFill/>
            </a:ln>
          </p:spPr>
        </p:pic>
        <p:pic>
          <p:nvPicPr>
            <p:cNvPr id="578" name="Google Shape;578;p32"/>
            <p:cNvPicPr preferRelativeResize="0"/>
            <p:nvPr/>
          </p:nvPicPr>
          <p:blipFill rotWithShape="1">
            <a:blip r:embed="rId3">
              <a:alphaModFix/>
            </a:blip>
            <a:srcRect t="680" b="690"/>
            <a:stretch/>
          </p:blipFill>
          <p:spPr>
            <a:xfrm>
              <a:off x="1926775" y="3899450"/>
              <a:ext cx="3302625" cy="3257375"/>
            </a:xfrm>
            <a:prstGeom prst="rect">
              <a:avLst/>
            </a:prstGeom>
            <a:noFill/>
            <a:ln>
              <a:noFill/>
            </a:ln>
          </p:spPr>
        </p:pic>
        <p:pic>
          <p:nvPicPr>
            <p:cNvPr id="579" name="Google Shape;579;p32"/>
            <p:cNvPicPr preferRelativeResize="0"/>
            <p:nvPr/>
          </p:nvPicPr>
          <p:blipFill rotWithShape="1">
            <a:blip r:embed="rId3">
              <a:alphaModFix/>
            </a:blip>
            <a:srcRect t="680" b="690"/>
            <a:stretch/>
          </p:blipFill>
          <p:spPr>
            <a:xfrm>
              <a:off x="-1031050" y="-916975"/>
              <a:ext cx="1921750" cy="1895421"/>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80"/>
        <p:cNvGrpSpPr/>
        <p:nvPr/>
      </p:nvGrpSpPr>
      <p:grpSpPr>
        <a:xfrm>
          <a:off x="0" y="0"/>
          <a:ext cx="0" cy="0"/>
          <a:chOff x="0" y="0"/>
          <a:chExt cx="0" cy="0"/>
        </a:xfrm>
      </p:grpSpPr>
      <p:pic>
        <p:nvPicPr>
          <p:cNvPr id="581" name="Google Shape;581;p3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582" name="Google Shape;582;p33"/>
          <p:cNvGrpSpPr/>
          <p:nvPr/>
        </p:nvGrpSpPr>
        <p:grpSpPr>
          <a:xfrm>
            <a:off x="600" y="-4800"/>
            <a:ext cx="9211675" cy="5227350"/>
            <a:chOff x="600" y="-4800"/>
            <a:chExt cx="9211675" cy="5227350"/>
          </a:xfrm>
        </p:grpSpPr>
        <p:sp>
          <p:nvSpPr>
            <p:cNvPr id="583" name="Google Shape;583;p33"/>
            <p:cNvSpPr/>
            <p:nvPr/>
          </p:nvSpPr>
          <p:spPr>
            <a:xfrm rot="-5400000">
              <a:off x="2292025" y="-1697700"/>
              <a:ext cx="4986900" cy="8853600"/>
            </a:xfrm>
            <a:prstGeom prst="round1Rect">
              <a:avLst>
                <a:gd name="adj" fmla="val 2339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33"/>
            <p:cNvGrpSpPr/>
            <p:nvPr/>
          </p:nvGrpSpPr>
          <p:grpSpPr>
            <a:xfrm>
              <a:off x="600" y="-4800"/>
              <a:ext cx="9142800" cy="5153100"/>
              <a:chOff x="600" y="-4800"/>
              <a:chExt cx="9142800" cy="5153100"/>
            </a:xfrm>
          </p:grpSpPr>
          <p:cxnSp>
            <p:nvCxnSpPr>
              <p:cNvPr id="585" name="Google Shape;585;p33"/>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586" name="Google Shape;586;p33"/>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587" name="Google Shape;587;p33"/>
              <p:cNvSpPr/>
              <p:nvPr/>
            </p:nvSpPr>
            <p:spPr>
              <a:xfrm>
                <a:off x="26786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8" name="Google Shape;588;p33"/>
          <p:cNvGrpSpPr/>
          <p:nvPr/>
        </p:nvGrpSpPr>
        <p:grpSpPr>
          <a:xfrm>
            <a:off x="-520575" y="-1927575"/>
            <a:ext cx="10507825" cy="7997471"/>
            <a:chOff x="-520575" y="-1927575"/>
            <a:chExt cx="10507825" cy="7997471"/>
          </a:xfrm>
        </p:grpSpPr>
        <p:pic>
          <p:nvPicPr>
            <p:cNvPr id="589" name="Google Shape;589;p33"/>
            <p:cNvPicPr preferRelativeResize="0"/>
            <p:nvPr/>
          </p:nvPicPr>
          <p:blipFill rotWithShape="1">
            <a:blip r:embed="rId3">
              <a:alphaModFix/>
            </a:blip>
            <a:srcRect t="680" b="690"/>
            <a:stretch/>
          </p:blipFill>
          <p:spPr>
            <a:xfrm>
              <a:off x="8065500" y="4174475"/>
              <a:ext cx="1921750" cy="1895421"/>
            </a:xfrm>
            <a:prstGeom prst="rect">
              <a:avLst/>
            </a:prstGeom>
            <a:noFill/>
            <a:ln>
              <a:noFill/>
            </a:ln>
          </p:spPr>
        </p:pic>
        <p:pic>
          <p:nvPicPr>
            <p:cNvPr id="590" name="Google Shape;590;p33"/>
            <p:cNvPicPr preferRelativeResize="0"/>
            <p:nvPr/>
          </p:nvPicPr>
          <p:blipFill rotWithShape="1">
            <a:blip r:embed="rId3">
              <a:alphaModFix/>
            </a:blip>
            <a:srcRect t="680" b="690"/>
            <a:stretch/>
          </p:blipFill>
          <p:spPr>
            <a:xfrm>
              <a:off x="5841375" y="-1927575"/>
              <a:ext cx="3302625" cy="3257375"/>
            </a:xfrm>
            <a:prstGeom prst="rect">
              <a:avLst/>
            </a:prstGeom>
            <a:noFill/>
            <a:ln>
              <a:noFill/>
            </a:ln>
          </p:spPr>
        </p:pic>
        <p:pic>
          <p:nvPicPr>
            <p:cNvPr id="591" name="Google Shape;591;p33"/>
            <p:cNvPicPr preferRelativeResize="0"/>
            <p:nvPr/>
          </p:nvPicPr>
          <p:blipFill rotWithShape="1">
            <a:blip r:embed="rId3">
              <a:alphaModFix/>
            </a:blip>
            <a:srcRect t="680" b="690"/>
            <a:stretch/>
          </p:blipFill>
          <p:spPr>
            <a:xfrm>
              <a:off x="-520575" y="2502725"/>
              <a:ext cx="1921750" cy="1895421"/>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pic>
        <p:nvPicPr>
          <p:cNvPr id="23" name="Google Shape;23;p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4" name="Google Shape;24;p3"/>
          <p:cNvGrpSpPr/>
          <p:nvPr/>
        </p:nvGrpSpPr>
        <p:grpSpPr>
          <a:xfrm>
            <a:off x="600" y="-4800"/>
            <a:ext cx="9211675" cy="5227350"/>
            <a:chOff x="600" y="-4800"/>
            <a:chExt cx="9211675" cy="5227350"/>
          </a:xfrm>
        </p:grpSpPr>
        <p:sp>
          <p:nvSpPr>
            <p:cNvPr id="25" name="Google Shape;25;p3"/>
            <p:cNvSpPr/>
            <p:nvPr/>
          </p:nvSpPr>
          <p:spPr>
            <a:xfrm rot="-5400000">
              <a:off x="2296675" y="-1693050"/>
              <a:ext cx="4977600" cy="8853600"/>
            </a:xfrm>
            <a:prstGeom prst="round1Rect">
              <a:avLst>
                <a:gd name="adj" fmla="val 2339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3"/>
            <p:cNvGrpSpPr/>
            <p:nvPr/>
          </p:nvGrpSpPr>
          <p:grpSpPr>
            <a:xfrm>
              <a:off x="600" y="-4800"/>
              <a:ext cx="9142800" cy="5153100"/>
              <a:chOff x="600" y="-4800"/>
              <a:chExt cx="9142800" cy="5153100"/>
            </a:xfrm>
          </p:grpSpPr>
          <p:cxnSp>
            <p:nvCxnSpPr>
              <p:cNvPr id="27" name="Google Shape;27;p3"/>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3"/>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29" name="Google Shape;29;p3"/>
              <p:cNvSpPr/>
              <p:nvPr/>
            </p:nvSpPr>
            <p:spPr>
              <a:xfrm>
                <a:off x="26786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30;p3"/>
          <p:cNvSpPr txBox="1">
            <a:spLocks noGrp="1"/>
          </p:cNvSpPr>
          <p:nvPr>
            <p:ph type="title"/>
          </p:nvPr>
        </p:nvSpPr>
        <p:spPr>
          <a:xfrm>
            <a:off x="3231450" y="1999805"/>
            <a:ext cx="4123200" cy="8811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1789350" y="1953650"/>
            <a:ext cx="1125600" cy="123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32" name="Google Shape;32;p3"/>
          <p:cNvSpPr txBox="1">
            <a:spLocks noGrp="1"/>
          </p:cNvSpPr>
          <p:nvPr>
            <p:ph type="subTitle" idx="1"/>
          </p:nvPr>
        </p:nvSpPr>
        <p:spPr>
          <a:xfrm>
            <a:off x="3231450" y="2768695"/>
            <a:ext cx="41232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1829775" y="-969925"/>
            <a:ext cx="12536250" cy="7371000"/>
            <a:chOff x="-1829775" y="-969925"/>
            <a:chExt cx="12536250" cy="7371000"/>
          </a:xfrm>
        </p:grpSpPr>
        <p:pic>
          <p:nvPicPr>
            <p:cNvPr id="34" name="Google Shape;34;p3"/>
            <p:cNvPicPr preferRelativeResize="0"/>
            <p:nvPr/>
          </p:nvPicPr>
          <p:blipFill rotWithShape="1">
            <a:blip r:embed="rId3">
              <a:alphaModFix/>
            </a:blip>
            <a:srcRect t="680" b="690"/>
            <a:stretch/>
          </p:blipFill>
          <p:spPr>
            <a:xfrm>
              <a:off x="6873625" y="-969925"/>
              <a:ext cx="1921750" cy="1895421"/>
            </a:xfrm>
            <a:prstGeom prst="rect">
              <a:avLst/>
            </a:prstGeom>
            <a:noFill/>
            <a:ln>
              <a:noFill/>
            </a:ln>
          </p:spPr>
        </p:pic>
        <p:pic>
          <p:nvPicPr>
            <p:cNvPr id="35" name="Google Shape;35;p3"/>
            <p:cNvPicPr preferRelativeResize="0"/>
            <p:nvPr/>
          </p:nvPicPr>
          <p:blipFill rotWithShape="1">
            <a:blip r:embed="rId3">
              <a:alphaModFix/>
            </a:blip>
            <a:srcRect t="680" b="690"/>
            <a:stretch/>
          </p:blipFill>
          <p:spPr>
            <a:xfrm>
              <a:off x="-1829775" y="-276300"/>
              <a:ext cx="3302625" cy="3257375"/>
            </a:xfrm>
            <a:prstGeom prst="rect">
              <a:avLst/>
            </a:prstGeom>
            <a:noFill/>
            <a:ln>
              <a:noFill/>
            </a:ln>
          </p:spPr>
        </p:pic>
        <p:pic>
          <p:nvPicPr>
            <p:cNvPr id="36" name="Google Shape;36;p3"/>
            <p:cNvPicPr preferRelativeResize="0"/>
            <p:nvPr/>
          </p:nvPicPr>
          <p:blipFill rotWithShape="1">
            <a:blip r:embed="rId3">
              <a:alphaModFix/>
            </a:blip>
            <a:srcRect t="680" b="690"/>
            <a:stretch/>
          </p:blipFill>
          <p:spPr>
            <a:xfrm>
              <a:off x="7403850" y="3143700"/>
              <a:ext cx="3302625" cy="3257375"/>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pic>
        <p:nvPicPr>
          <p:cNvPr id="38" name="Google Shape;38;p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9" name="Google Shape;39;p4"/>
          <p:cNvGrpSpPr/>
          <p:nvPr/>
        </p:nvGrpSpPr>
        <p:grpSpPr>
          <a:xfrm>
            <a:off x="600" y="-4800"/>
            <a:ext cx="9142800" cy="5153100"/>
            <a:chOff x="600" y="-4800"/>
            <a:chExt cx="9142800" cy="5153100"/>
          </a:xfrm>
        </p:grpSpPr>
        <p:cxnSp>
          <p:nvCxnSpPr>
            <p:cNvPr id="40" name="Google Shape;40;p4"/>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42" name="Google Shape;42;p4"/>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43" name="Google Shape;43;p4"/>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44" name="Google Shape;44;p4"/>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a:off x="8698311" y="151450"/>
              <a:ext cx="177848" cy="4840623"/>
              <a:chOff x="8698311" y="151450"/>
              <a:chExt cx="177848" cy="4840623"/>
            </a:xfrm>
          </p:grpSpPr>
          <p:sp>
            <p:nvSpPr>
              <p:cNvPr id="46" name="Google Shape;46;p4"/>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4"/>
            <p:cNvGrpSpPr/>
            <p:nvPr/>
          </p:nvGrpSpPr>
          <p:grpSpPr>
            <a:xfrm>
              <a:off x="267861" y="151450"/>
              <a:ext cx="177848" cy="4840623"/>
              <a:chOff x="8698311" y="151450"/>
              <a:chExt cx="177848" cy="4840623"/>
            </a:xfrm>
          </p:grpSpPr>
          <p:sp>
            <p:nvSpPr>
              <p:cNvPr id="49" name="Google Shape;49;p4"/>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 name="Google Shape;52;p4"/>
          <p:cNvSpPr txBox="1">
            <a:spLocks noGrp="1"/>
          </p:cNvSpPr>
          <p:nvPr>
            <p:ph type="body" idx="1"/>
          </p:nvPr>
        </p:nvSpPr>
        <p:spPr>
          <a:xfrm>
            <a:off x="720000" y="1215749"/>
            <a:ext cx="7704000" cy="412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53" name="Google Shape;53;p4"/>
          <p:cNvGrpSpPr/>
          <p:nvPr/>
        </p:nvGrpSpPr>
        <p:grpSpPr>
          <a:xfrm>
            <a:off x="-1259475" y="-898325"/>
            <a:ext cx="10922600" cy="7009884"/>
            <a:chOff x="-1259475" y="-898325"/>
            <a:chExt cx="10922600" cy="7009884"/>
          </a:xfrm>
        </p:grpSpPr>
        <p:pic>
          <p:nvPicPr>
            <p:cNvPr id="54" name="Google Shape;54;p4"/>
            <p:cNvPicPr preferRelativeResize="0"/>
            <p:nvPr/>
          </p:nvPicPr>
          <p:blipFill rotWithShape="1">
            <a:blip r:embed="rId3">
              <a:alphaModFix/>
            </a:blip>
            <a:srcRect t="680" b="690"/>
            <a:stretch/>
          </p:blipFill>
          <p:spPr>
            <a:xfrm>
              <a:off x="-1259475" y="-898325"/>
              <a:ext cx="2431675" cy="2398350"/>
            </a:xfrm>
            <a:prstGeom prst="rect">
              <a:avLst/>
            </a:prstGeom>
            <a:noFill/>
            <a:ln>
              <a:noFill/>
            </a:ln>
          </p:spPr>
        </p:pic>
        <p:pic>
          <p:nvPicPr>
            <p:cNvPr id="55" name="Google Shape;55;p4"/>
            <p:cNvPicPr preferRelativeResize="0"/>
            <p:nvPr/>
          </p:nvPicPr>
          <p:blipFill rotWithShape="1">
            <a:blip r:embed="rId3">
              <a:alphaModFix/>
            </a:blip>
            <a:srcRect t="680" b="690"/>
            <a:stretch/>
          </p:blipFill>
          <p:spPr>
            <a:xfrm>
              <a:off x="7741375" y="4216137"/>
              <a:ext cx="1921750" cy="1895421"/>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pic>
        <p:nvPicPr>
          <p:cNvPr id="57" name="Google Shape;57;p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58" name="Google Shape;58;p5"/>
          <p:cNvGrpSpPr/>
          <p:nvPr/>
        </p:nvGrpSpPr>
        <p:grpSpPr>
          <a:xfrm>
            <a:off x="600" y="-4800"/>
            <a:ext cx="9142800" cy="5153100"/>
            <a:chOff x="600" y="-4800"/>
            <a:chExt cx="9142800" cy="5153100"/>
          </a:xfrm>
        </p:grpSpPr>
        <p:cxnSp>
          <p:nvCxnSpPr>
            <p:cNvPr id="59" name="Google Shape;59;p5"/>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60" name="Google Shape;60;p5"/>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5"/>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5"/>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63" name="Google Shape;63;p5"/>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a:off x="8698311" y="151450"/>
              <a:ext cx="177848" cy="4840623"/>
              <a:chOff x="8698311" y="151450"/>
              <a:chExt cx="177848" cy="4840623"/>
            </a:xfrm>
          </p:grpSpPr>
          <p:sp>
            <p:nvSpPr>
              <p:cNvPr id="65" name="Google Shape;65;p5"/>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a:off x="267861" y="151450"/>
              <a:ext cx="177848" cy="4840623"/>
              <a:chOff x="8698311" y="151450"/>
              <a:chExt cx="177848" cy="4840623"/>
            </a:xfrm>
          </p:grpSpPr>
          <p:sp>
            <p:nvSpPr>
              <p:cNvPr id="68" name="Google Shape;68;p5"/>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 name="Google Shape;7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1" name="Google Shape;71;p5"/>
          <p:cNvSpPr txBox="1">
            <a:spLocks noGrp="1"/>
          </p:cNvSpPr>
          <p:nvPr>
            <p:ph type="subTitle" idx="1"/>
          </p:nvPr>
        </p:nvSpPr>
        <p:spPr>
          <a:xfrm>
            <a:off x="4923076" y="2793325"/>
            <a:ext cx="2640000" cy="111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5"/>
          <p:cNvSpPr txBox="1">
            <a:spLocks noGrp="1"/>
          </p:cNvSpPr>
          <p:nvPr>
            <p:ph type="subTitle" idx="2"/>
          </p:nvPr>
        </p:nvSpPr>
        <p:spPr>
          <a:xfrm>
            <a:off x="1580901" y="2793325"/>
            <a:ext cx="2640000" cy="111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5"/>
          <p:cNvSpPr txBox="1">
            <a:spLocks noGrp="1"/>
          </p:cNvSpPr>
          <p:nvPr>
            <p:ph type="subTitle" idx="3"/>
          </p:nvPr>
        </p:nvSpPr>
        <p:spPr>
          <a:xfrm>
            <a:off x="1580901" y="2296825"/>
            <a:ext cx="2640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4" name="Google Shape;74;p5"/>
          <p:cNvSpPr txBox="1">
            <a:spLocks noGrp="1"/>
          </p:cNvSpPr>
          <p:nvPr>
            <p:ph type="subTitle" idx="4"/>
          </p:nvPr>
        </p:nvSpPr>
        <p:spPr>
          <a:xfrm>
            <a:off x="4923099" y="2296825"/>
            <a:ext cx="2640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75" name="Google Shape;75;p5"/>
          <p:cNvGrpSpPr/>
          <p:nvPr/>
        </p:nvGrpSpPr>
        <p:grpSpPr>
          <a:xfrm>
            <a:off x="-920800" y="1017725"/>
            <a:ext cx="10872400" cy="3366371"/>
            <a:chOff x="-920800" y="1017725"/>
            <a:chExt cx="10872400" cy="3366371"/>
          </a:xfrm>
        </p:grpSpPr>
        <p:pic>
          <p:nvPicPr>
            <p:cNvPr id="76" name="Google Shape;76;p5"/>
            <p:cNvPicPr preferRelativeResize="0"/>
            <p:nvPr/>
          </p:nvPicPr>
          <p:blipFill rotWithShape="1">
            <a:blip r:embed="rId3">
              <a:alphaModFix/>
            </a:blip>
            <a:srcRect t="680" b="690"/>
            <a:stretch/>
          </p:blipFill>
          <p:spPr>
            <a:xfrm>
              <a:off x="8029850" y="1017725"/>
              <a:ext cx="1921750" cy="1895421"/>
            </a:xfrm>
            <a:prstGeom prst="rect">
              <a:avLst/>
            </a:prstGeom>
            <a:noFill/>
            <a:ln>
              <a:noFill/>
            </a:ln>
          </p:spPr>
        </p:pic>
        <p:pic>
          <p:nvPicPr>
            <p:cNvPr id="77" name="Google Shape;77;p5"/>
            <p:cNvPicPr preferRelativeResize="0"/>
            <p:nvPr/>
          </p:nvPicPr>
          <p:blipFill rotWithShape="1">
            <a:blip r:embed="rId3">
              <a:alphaModFix/>
            </a:blip>
            <a:srcRect t="680" b="690"/>
            <a:stretch/>
          </p:blipFill>
          <p:spPr>
            <a:xfrm>
              <a:off x="-920800" y="2488675"/>
              <a:ext cx="1921750" cy="1895421"/>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5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59"/>
        <p:cNvGrpSpPr/>
        <p:nvPr/>
      </p:nvGrpSpPr>
      <p:grpSpPr>
        <a:xfrm>
          <a:off x="0" y="0"/>
          <a:ext cx="0" cy="0"/>
          <a:chOff x="0" y="0"/>
          <a:chExt cx="0" cy="0"/>
        </a:xfrm>
      </p:grpSpPr>
      <p:pic>
        <p:nvPicPr>
          <p:cNvPr id="160" name="Google Shape;160;p1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61" name="Google Shape;161;p13"/>
          <p:cNvGrpSpPr/>
          <p:nvPr/>
        </p:nvGrpSpPr>
        <p:grpSpPr>
          <a:xfrm>
            <a:off x="600" y="-4800"/>
            <a:ext cx="9142800" cy="5153100"/>
            <a:chOff x="600" y="-4800"/>
            <a:chExt cx="9142800" cy="5153100"/>
          </a:xfrm>
        </p:grpSpPr>
        <p:cxnSp>
          <p:nvCxnSpPr>
            <p:cNvPr id="162" name="Google Shape;162;p13"/>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163" name="Google Shape;163;p13"/>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164" name="Google Shape;164;p13"/>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165" name="Google Shape;165;p13"/>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166" name="Google Shape;166;p13"/>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13"/>
            <p:cNvGrpSpPr/>
            <p:nvPr/>
          </p:nvGrpSpPr>
          <p:grpSpPr>
            <a:xfrm>
              <a:off x="8698311" y="151450"/>
              <a:ext cx="177848" cy="4840623"/>
              <a:chOff x="8698311" y="151450"/>
              <a:chExt cx="177848" cy="4840623"/>
            </a:xfrm>
          </p:grpSpPr>
          <p:sp>
            <p:nvSpPr>
              <p:cNvPr id="168" name="Google Shape;168;p13"/>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67861" y="151450"/>
              <a:ext cx="177848" cy="4840623"/>
              <a:chOff x="8698311" y="151450"/>
              <a:chExt cx="177848" cy="4840623"/>
            </a:xfrm>
          </p:grpSpPr>
          <p:sp>
            <p:nvSpPr>
              <p:cNvPr id="171" name="Google Shape;171;p13"/>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3" name="Google Shape;173;p13"/>
          <p:cNvSpPr txBox="1">
            <a:spLocks noGrp="1"/>
          </p:cNvSpPr>
          <p:nvPr>
            <p:ph type="title" hasCustomPrompt="1"/>
          </p:nvPr>
        </p:nvSpPr>
        <p:spPr>
          <a:xfrm>
            <a:off x="1565552" y="1246528"/>
            <a:ext cx="679800" cy="51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4" name="Google Shape;174;p13"/>
          <p:cNvSpPr txBox="1">
            <a:spLocks noGrp="1"/>
          </p:cNvSpPr>
          <p:nvPr>
            <p:ph type="title" idx="2" hasCustomPrompt="1"/>
          </p:nvPr>
        </p:nvSpPr>
        <p:spPr>
          <a:xfrm>
            <a:off x="2898825" y="2992453"/>
            <a:ext cx="679800" cy="51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5" name="Google Shape;175;p13"/>
          <p:cNvSpPr txBox="1">
            <a:spLocks noGrp="1"/>
          </p:cNvSpPr>
          <p:nvPr>
            <p:ph type="title" idx="3" hasCustomPrompt="1"/>
          </p:nvPr>
        </p:nvSpPr>
        <p:spPr>
          <a:xfrm>
            <a:off x="4232097" y="1246528"/>
            <a:ext cx="679800" cy="51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6" name="Google Shape;176;p13"/>
          <p:cNvSpPr txBox="1">
            <a:spLocks noGrp="1"/>
          </p:cNvSpPr>
          <p:nvPr>
            <p:ph type="title" idx="4" hasCustomPrompt="1"/>
          </p:nvPr>
        </p:nvSpPr>
        <p:spPr>
          <a:xfrm>
            <a:off x="5565370" y="2992453"/>
            <a:ext cx="679800" cy="51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7" name="Google Shape;177;p13"/>
          <p:cNvSpPr txBox="1">
            <a:spLocks noGrp="1"/>
          </p:cNvSpPr>
          <p:nvPr>
            <p:ph type="title" idx="5" hasCustomPrompt="1"/>
          </p:nvPr>
        </p:nvSpPr>
        <p:spPr>
          <a:xfrm>
            <a:off x="6898643" y="1246528"/>
            <a:ext cx="679800" cy="512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9" name="Google Shape;179;p13"/>
          <p:cNvSpPr txBox="1">
            <a:spLocks noGrp="1"/>
          </p:cNvSpPr>
          <p:nvPr>
            <p:ph type="subTitle" idx="1"/>
          </p:nvPr>
        </p:nvSpPr>
        <p:spPr>
          <a:xfrm>
            <a:off x="720002" y="2209184"/>
            <a:ext cx="237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3"/>
          <p:cNvSpPr txBox="1">
            <a:spLocks noGrp="1"/>
          </p:cNvSpPr>
          <p:nvPr>
            <p:ph type="subTitle" idx="7"/>
          </p:nvPr>
        </p:nvSpPr>
        <p:spPr>
          <a:xfrm>
            <a:off x="3386550" y="2209184"/>
            <a:ext cx="237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subTitle" idx="8"/>
          </p:nvPr>
        </p:nvSpPr>
        <p:spPr>
          <a:xfrm>
            <a:off x="2053276" y="3955109"/>
            <a:ext cx="237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3"/>
          <p:cNvSpPr txBox="1">
            <a:spLocks noGrp="1"/>
          </p:cNvSpPr>
          <p:nvPr>
            <p:ph type="subTitle" idx="9"/>
          </p:nvPr>
        </p:nvSpPr>
        <p:spPr>
          <a:xfrm>
            <a:off x="4719824" y="3955109"/>
            <a:ext cx="237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subTitle" idx="13"/>
          </p:nvPr>
        </p:nvSpPr>
        <p:spPr>
          <a:xfrm>
            <a:off x="6053098" y="2209184"/>
            <a:ext cx="237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3"/>
          <p:cNvSpPr txBox="1">
            <a:spLocks noGrp="1"/>
          </p:cNvSpPr>
          <p:nvPr>
            <p:ph type="subTitle" idx="14"/>
          </p:nvPr>
        </p:nvSpPr>
        <p:spPr>
          <a:xfrm>
            <a:off x="720002" y="1834828"/>
            <a:ext cx="2370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5" name="Google Shape;185;p13"/>
          <p:cNvSpPr txBox="1">
            <a:spLocks noGrp="1"/>
          </p:cNvSpPr>
          <p:nvPr>
            <p:ph type="subTitle" idx="15"/>
          </p:nvPr>
        </p:nvSpPr>
        <p:spPr>
          <a:xfrm>
            <a:off x="3386550" y="1834828"/>
            <a:ext cx="2370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6" name="Google Shape;186;p13"/>
          <p:cNvSpPr txBox="1">
            <a:spLocks noGrp="1"/>
          </p:cNvSpPr>
          <p:nvPr>
            <p:ph type="subTitle" idx="16"/>
          </p:nvPr>
        </p:nvSpPr>
        <p:spPr>
          <a:xfrm>
            <a:off x="6053098" y="1834828"/>
            <a:ext cx="2370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 name="Google Shape;187;p13"/>
          <p:cNvSpPr txBox="1">
            <a:spLocks noGrp="1"/>
          </p:cNvSpPr>
          <p:nvPr>
            <p:ph type="subTitle" idx="17"/>
          </p:nvPr>
        </p:nvSpPr>
        <p:spPr>
          <a:xfrm>
            <a:off x="2053276" y="3580753"/>
            <a:ext cx="2370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8" name="Google Shape;188;p13"/>
          <p:cNvSpPr txBox="1">
            <a:spLocks noGrp="1"/>
          </p:cNvSpPr>
          <p:nvPr>
            <p:ph type="subTitle" idx="18"/>
          </p:nvPr>
        </p:nvSpPr>
        <p:spPr>
          <a:xfrm>
            <a:off x="4719824" y="3580753"/>
            <a:ext cx="23709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200">
                <a:solidFill>
                  <a:schemeClr val="dk1"/>
                </a:solidFill>
                <a:latin typeface="Donegal One"/>
                <a:ea typeface="Donegal One"/>
                <a:cs typeface="Donegal One"/>
                <a:sym typeface="Donegal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89" name="Google Shape;189;p13"/>
          <p:cNvGrpSpPr/>
          <p:nvPr/>
        </p:nvGrpSpPr>
        <p:grpSpPr>
          <a:xfrm>
            <a:off x="-1710550" y="-1099450"/>
            <a:ext cx="11770950" cy="8104875"/>
            <a:chOff x="-1710550" y="-1099450"/>
            <a:chExt cx="11770950" cy="8104875"/>
          </a:xfrm>
        </p:grpSpPr>
        <p:pic>
          <p:nvPicPr>
            <p:cNvPr id="190" name="Google Shape;190;p13"/>
            <p:cNvPicPr preferRelativeResize="0"/>
            <p:nvPr/>
          </p:nvPicPr>
          <p:blipFill rotWithShape="1">
            <a:blip r:embed="rId3">
              <a:alphaModFix/>
            </a:blip>
            <a:srcRect t="680" b="690"/>
            <a:stretch/>
          </p:blipFill>
          <p:spPr>
            <a:xfrm>
              <a:off x="8138650" y="2781875"/>
              <a:ext cx="1921750" cy="1895421"/>
            </a:xfrm>
            <a:prstGeom prst="rect">
              <a:avLst/>
            </a:prstGeom>
            <a:noFill/>
            <a:ln>
              <a:noFill/>
            </a:ln>
          </p:spPr>
        </p:pic>
        <p:pic>
          <p:nvPicPr>
            <p:cNvPr id="191" name="Google Shape;191;p13"/>
            <p:cNvPicPr preferRelativeResize="0"/>
            <p:nvPr/>
          </p:nvPicPr>
          <p:blipFill rotWithShape="1">
            <a:blip r:embed="rId3">
              <a:alphaModFix/>
            </a:blip>
            <a:srcRect t="680" b="690"/>
            <a:stretch/>
          </p:blipFill>
          <p:spPr>
            <a:xfrm>
              <a:off x="-1710550" y="3748050"/>
              <a:ext cx="3302625" cy="3257375"/>
            </a:xfrm>
            <a:prstGeom prst="rect">
              <a:avLst/>
            </a:prstGeom>
            <a:noFill/>
            <a:ln>
              <a:noFill/>
            </a:ln>
          </p:spPr>
        </p:pic>
        <p:pic>
          <p:nvPicPr>
            <p:cNvPr id="192" name="Google Shape;192;p13"/>
            <p:cNvPicPr preferRelativeResize="0"/>
            <p:nvPr/>
          </p:nvPicPr>
          <p:blipFill rotWithShape="1">
            <a:blip r:embed="rId3">
              <a:alphaModFix/>
            </a:blip>
            <a:srcRect t="680" b="690"/>
            <a:stretch/>
          </p:blipFill>
          <p:spPr>
            <a:xfrm>
              <a:off x="478800" y="-1099450"/>
              <a:ext cx="1921750" cy="1895421"/>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13"/>
        <p:cNvGrpSpPr/>
        <p:nvPr/>
      </p:nvGrpSpPr>
      <p:grpSpPr>
        <a:xfrm>
          <a:off x="0" y="0"/>
          <a:ext cx="0" cy="0"/>
          <a:chOff x="0" y="0"/>
          <a:chExt cx="0" cy="0"/>
        </a:xfrm>
      </p:grpSpPr>
      <p:pic>
        <p:nvPicPr>
          <p:cNvPr id="214" name="Google Shape;214;p1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15" name="Google Shape;215;p15"/>
          <p:cNvGrpSpPr/>
          <p:nvPr/>
        </p:nvGrpSpPr>
        <p:grpSpPr>
          <a:xfrm flipH="1">
            <a:off x="-67675" y="-4800"/>
            <a:ext cx="9211675" cy="5227350"/>
            <a:chOff x="600" y="-4800"/>
            <a:chExt cx="9211675" cy="5227350"/>
          </a:xfrm>
        </p:grpSpPr>
        <p:sp>
          <p:nvSpPr>
            <p:cNvPr id="216" name="Google Shape;216;p15"/>
            <p:cNvSpPr/>
            <p:nvPr/>
          </p:nvSpPr>
          <p:spPr>
            <a:xfrm rot="-5400000">
              <a:off x="2295475" y="-1694250"/>
              <a:ext cx="4980000" cy="8853600"/>
            </a:xfrm>
            <a:prstGeom prst="round1Rect">
              <a:avLst>
                <a:gd name="adj" fmla="val 2339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15"/>
            <p:cNvGrpSpPr/>
            <p:nvPr/>
          </p:nvGrpSpPr>
          <p:grpSpPr>
            <a:xfrm>
              <a:off x="600" y="-4800"/>
              <a:ext cx="9142800" cy="5153100"/>
              <a:chOff x="600" y="-4800"/>
              <a:chExt cx="9142800" cy="5153100"/>
            </a:xfrm>
          </p:grpSpPr>
          <p:cxnSp>
            <p:nvCxnSpPr>
              <p:cNvPr id="218" name="Google Shape;218;p15"/>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219" name="Google Shape;219;p15"/>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220" name="Google Shape;220;p15"/>
              <p:cNvSpPr/>
              <p:nvPr/>
            </p:nvSpPr>
            <p:spPr>
              <a:xfrm>
                <a:off x="26786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 name="Google Shape;221;p15"/>
          <p:cNvSpPr txBox="1">
            <a:spLocks noGrp="1"/>
          </p:cNvSpPr>
          <p:nvPr>
            <p:ph type="title"/>
          </p:nvPr>
        </p:nvSpPr>
        <p:spPr>
          <a:xfrm>
            <a:off x="2023950" y="2599813"/>
            <a:ext cx="5096100" cy="97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2" name="Google Shape;222;p15"/>
          <p:cNvSpPr txBox="1">
            <a:spLocks noGrp="1"/>
          </p:cNvSpPr>
          <p:nvPr>
            <p:ph type="title" idx="2" hasCustomPrompt="1"/>
          </p:nvPr>
        </p:nvSpPr>
        <p:spPr>
          <a:xfrm>
            <a:off x="3951900" y="1307488"/>
            <a:ext cx="1240200" cy="106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b="1"/>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3" name="Google Shape;223;p15"/>
          <p:cNvSpPr txBox="1">
            <a:spLocks noGrp="1"/>
          </p:cNvSpPr>
          <p:nvPr>
            <p:ph type="subTitle" idx="1"/>
          </p:nvPr>
        </p:nvSpPr>
        <p:spPr>
          <a:xfrm>
            <a:off x="2023950" y="3461012"/>
            <a:ext cx="50961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24" name="Google Shape;224;p15"/>
          <p:cNvPicPr preferRelativeResize="0"/>
          <p:nvPr/>
        </p:nvPicPr>
        <p:blipFill rotWithShape="1">
          <a:blip r:embed="rId3">
            <a:alphaModFix/>
          </a:blip>
          <a:srcRect t="680" b="690"/>
          <a:stretch/>
        </p:blipFill>
        <p:spPr>
          <a:xfrm>
            <a:off x="4855000" y="-1380750"/>
            <a:ext cx="2431675" cy="2398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43"/>
        <p:cNvGrpSpPr/>
        <p:nvPr/>
      </p:nvGrpSpPr>
      <p:grpSpPr>
        <a:xfrm>
          <a:off x="0" y="0"/>
          <a:ext cx="0" cy="0"/>
          <a:chOff x="0" y="0"/>
          <a:chExt cx="0" cy="0"/>
        </a:xfrm>
      </p:grpSpPr>
      <p:pic>
        <p:nvPicPr>
          <p:cNvPr id="244" name="Google Shape;244;p1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45" name="Google Shape;245;p17"/>
          <p:cNvGrpSpPr/>
          <p:nvPr/>
        </p:nvGrpSpPr>
        <p:grpSpPr>
          <a:xfrm>
            <a:off x="600" y="-4800"/>
            <a:ext cx="9142800" cy="5153100"/>
            <a:chOff x="600" y="-4800"/>
            <a:chExt cx="9142800" cy="5153100"/>
          </a:xfrm>
        </p:grpSpPr>
        <p:cxnSp>
          <p:nvCxnSpPr>
            <p:cNvPr id="246" name="Google Shape;246;p17"/>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17"/>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248" name="Google Shape;248;p17"/>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249" name="Google Shape;249;p17"/>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250" name="Google Shape;250;p17"/>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17"/>
            <p:cNvGrpSpPr/>
            <p:nvPr/>
          </p:nvGrpSpPr>
          <p:grpSpPr>
            <a:xfrm>
              <a:off x="8698311" y="151450"/>
              <a:ext cx="177848" cy="4840623"/>
              <a:chOff x="8698311" y="151450"/>
              <a:chExt cx="177848" cy="4840623"/>
            </a:xfrm>
          </p:grpSpPr>
          <p:sp>
            <p:nvSpPr>
              <p:cNvPr id="252" name="Google Shape;252;p17"/>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7"/>
            <p:cNvGrpSpPr/>
            <p:nvPr/>
          </p:nvGrpSpPr>
          <p:grpSpPr>
            <a:xfrm>
              <a:off x="267861" y="151450"/>
              <a:ext cx="177848" cy="4840623"/>
              <a:chOff x="8698311" y="151450"/>
              <a:chExt cx="177848" cy="4840623"/>
            </a:xfrm>
          </p:grpSpPr>
          <p:sp>
            <p:nvSpPr>
              <p:cNvPr id="255" name="Google Shape;255;p17"/>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7" name="Google Shape;257;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258" name="Google Shape;258;p17"/>
          <p:cNvGrpSpPr/>
          <p:nvPr/>
        </p:nvGrpSpPr>
        <p:grpSpPr>
          <a:xfrm>
            <a:off x="-1547725" y="-123450"/>
            <a:ext cx="12067350" cy="7255325"/>
            <a:chOff x="-1547725" y="-123450"/>
            <a:chExt cx="12067350" cy="7255325"/>
          </a:xfrm>
        </p:grpSpPr>
        <p:pic>
          <p:nvPicPr>
            <p:cNvPr id="259" name="Google Shape;259;p17"/>
            <p:cNvPicPr preferRelativeResize="0"/>
            <p:nvPr/>
          </p:nvPicPr>
          <p:blipFill rotWithShape="1">
            <a:blip r:embed="rId3">
              <a:alphaModFix/>
            </a:blip>
            <a:srcRect t="680" b="690"/>
            <a:stretch/>
          </p:blipFill>
          <p:spPr>
            <a:xfrm>
              <a:off x="-1547725" y="3874500"/>
              <a:ext cx="3302625" cy="3257375"/>
            </a:xfrm>
            <a:prstGeom prst="rect">
              <a:avLst/>
            </a:prstGeom>
            <a:noFill/>
            <a:ln>
              <a:noFill/>
            </a:ln>
          </p:spPr>
        </p:pic>
        <p:pic>
          <p:nvPicPr>
            <p:cNvPr id="260" name="Google Shape;260;p17"/>
            <p:cNvPicPr preferRelativeResize="0"/>
            <p:nvPr/>
          </p:nvPicPr>
          <p:blipFill rotWithShape="1">
            <a:blip r:embed="rId3">
              <a:alphaModFix/>
            </a:blip>
            <a:srcRect t="680" b="690"/>
            <a:stretch/>
          </p:blipFill>
          <p:spPr>
            <a:xfrm>
              <a:off x="8087950" y="-123450"/>
              <a:ext cx="2431675" cy="239835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61"/>
        <p:cNvGrpSpPr/>
        <p:nvPr/>
      </p:nvGrpSpPr>
      <p:grpSpPr>
        <a:xfrm>
          <a:off x="0" y="0"/>
          <a:ext cx="0" cy="0"/>
          <a:chOff x="0" y="0"/>
          <a:chExt cx="0" cy="0"/>
        </a:xfrm>
      </p:grpSpPr>
      <p:pic>
        <p:nvPicPr>
          <p:cNvPr id="262" name="Google Shape;262;p1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263" name="Google Shape;263;p18"/>
          <p:cNvGrpSpPr/>
          <p:nvPr/>
        </p:nvGrpSpPr>
        <p:grpSpPr>
          <a:xfrm>
            <a:off x="600" y="-4800"/>
            <a:ext cx="9142800" cy="5153100"/>
            <a:chOff x="600" y="-4800"/>
            <a:chExt cx="9142800" cy="5153100"/>
          </a:xfrm>
        </p:grpSpPr>
        <p:cxnSp>
          <p:nvCxnSpPr>
            <p:cNvPr id="264" name="Google Shape;264;p18"/>
            <p:cNvCxnSpPr/>
            <p:nvPr/>
          </p:nvCxnSpPr>
          <p:spPr>
            <a:xfrm>
              <a:off x="600" y="240363"/>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265" name="Google Shape;265;p18"/>
            <p:cNvCxnSpPr/>
            <p:nvPr/>
          </p:nvCxnSpPr>
          <p:spPr>
            <a:xfrm>
              <a:off x="600" y="4903138"/>
              <a:ext cx="9142800" cy="0"/>
            </a:xfrm>
            <a:prstGeom prst="straightConnector1">
              <a:avLst/>
            </a:prstGeom>
            <a:noFill/>
            <a:ln w="9525" cap="flat" cmpd="sng">
              <a:solidFill>
                <a:schemeClr val="dk1"/>
              </a:solidFill>
              <a:prstDash val="solid"/>
              <a:round/>
              <a:headEnd type="none" w="med" len="med"/>
              <a:tailEnd type="none" w="med" len="med"/>
            </a:ln>
          </p:spPr>
        </p:cxnSp>
        <p:cxnSp>
          <p:nvCxnSpPr>
            <p:cNvPr id="266" name="Google Shape;266;p18"/>
            <p:cNvCxnSpPr/>
            <p:nvPr/>
          </p:nvCxnSpPr>
          <p:spPr>
            <a:xfrm>
              <a:off x="8782938" y="-4800"/>
              <a:ext cx="0" cy="5153100"/>
            </a:xfrm>
            <a:prstGeom prst="straightConnector1">
              <a:avLst/>
            </a:prstGeom>
            <a:noFill/>
            <a:ln w="9525" cap="flat" cmpd="sng">
              <a:solidFill>
                <a:schemeClr val="dk1"/>
              </a:solidFill>
              <a:prstDash val="solid"/>
              <a:round/>
              <a:headEnd type="none" w="med" len="med"/>
              <a:tailEnd type="none" w="med" len="med"/>
            </a:ln>
          </p:spPr>
        </p:cxnSp>
        <p:cxnSp>
          <p:nvCxnSpPr>
            <p:cNvPr id="267" name="Google Shape;267;p18"/>
            <p:cNvCxnSpPr/>
            <p:nvPr/>
          </p:nvCxnSpPr>
          <p:spPr>
            <a:xfrm>
              <a:off x="361063" y="-4800"/>
              <a:ext cx="0" cy="5153100"/>
            </a:xfrm>
            <a:prstGeom prst="straightConnector1">
              <a:avLst/>
            </a:prstGeom>
            <a:noFill/>
            <a:ln w="9525" cap="flat" cmpd="sng">
              <a:solidFill>
                <a:schemeClr val="dk1"/>
              </a:solidFill>
              <a:prstDash val="solid"/>
              <a:round/>
              <a:headEnd type="none" w="med" len="med"/>
              <a:tailEnd type="none" w="med" len="med"/>
            </a:ln>
          </p:spPr>
        </p:cxnSp>
        <p:sp>
          <p:nvSpPr>
            <p:cNvPr id="268" name="Google Shape;268;p18"/>
            <p:cNvSpPr/>
            <p:nvPr/>
          </p:nvSpPr>
          <p:spPr>
            <a:xfrm rot="5400000">
              <a:off x="2243625" y="-1640375"/>
              <a:ext cx="4664100" cy="8423100"/>
            </a:xfrm>
            <a:prstGeom prst="round2SameRect">
              <a:avLst>
                <a:gd name="adj1" fmla="val 24957"/>
                <a:gd name="adj2" fmla="val 24671"/>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18"/>
            <p:cNvGrpSpPr/>
            <p:nvPr/>
          </p:nvGrpSpPr>
          <p:grpSpPr>
            <a:xfrm>
              <a:off x="8698311" y="151450"/>
              <a:ext cx="177848" cy="4840623"/>
              <a:chOff x="8698311" y="151450"/>
              <a:chExt cx="177848" cy="4840623"/>
            </a:xfrm>
          </p:grpSpPr>
          <p:sp>
            <p:nvSpPr>
              <p:cNvPr id="270" name="Google Shape;270;p18"/>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8"/>
            <p:cNvGrpSpPr/>
            <p:nvPr/>
          </p:nvGrpSpPr>
          <p:grpSpPr>
            <a:xfrm>
              <a:off x="267861" y="151450"/>
              <a:ext cx="177848" cy="4840623"/>
              <a:chOff x="8698311" y="151450"/>
              <a:chExt cx="177848" cy="4840623"/>
            </a:xfrm>
          </p:grpSpPr>
          <p:sp>
            <p:nvSpPr>
              <p:cNvPr id="273" name="Google Shape;273;p18"/>
              <p:cNvSpPr/>
              <p:nvPr/>
            </p:nvSpPr>
            <p:spPr>
              <a:xfrm>
                <a:off x="8698311" y="4814225"/>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8698311" y="151450"/>
                <a:ext cx="177848" cy="177848"/>
              </a:xfrm>
              <a:custGeom>
                <a:avLst/>
                <a:gdLst/>
                <a:ahLst/>
                <a:cxnLst/>
                <a:rect l="l" t="t" r="r" b="b"/>
                <a:pathLst>
                  <a:path w="209233" h="209233" extrusionOk="0">
                    <a:moveTo>
                      <a:pt x="104775" y="0"/>
                    </a:moveTo>
                    <a:cubicBezTo>
                      <a:pt x="104775" y="57785"/>
                      <a:pt x="57785" y="104775"/>
                      <a:pt x="0" y="104775"/>
                    </a:cubicBezTo>
                    <a:cubicBezTo>
                      <a:pt x="57785" y="104775"/>
                      <a:pt x="104775" y="151448"/>
                      <a:pt x="104775" y="209233"/>
                    </a:cubicBezTo>
                    <a:cubicBezTo>
                      <a:pt x="104775" y="151448"/>
                      <a:pt x="151448" y="104775"/>
                      <a:pt x="209233" y="104775"/>
                    </a:cubicBezTo>
                    <a:cubicBezTo>
                      <a:pt x="151448" y="104775"/>
                      <a:pt x="104775" y="57785"/>
                      <a:pt x="10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18"/>
          <p:cNvSpPr txBox="1">
            <a:spLocks noGrp="1"/>
          </p:cNvSpPr>
          <p:nvPr>
            <p:ph type="title"/>
          </p:nvPr>
        </p:nvSpPr>
        <p:spPr>
          <a:xfrm>
            <a:off x="5447575" y="1119988"/>
            <a:ext cx="2983200" cy="1782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76" name="Google Shape;276;p18"/>
          <p:cNvSpPr txBox="1">
            <a:spLocks noGrp="1"/>
          </p:cNvSpPr>
          <p:nvPr>
            <p:ph type="subTitle" idx="1"/>
          </p:nvPr>
        </p:nvSpPr>
        <p:spPr>
          <a:xfrm>
            <a:off x="5447575" y="2902413"/>
            <a:ext cx="2983200" cy="1121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18"/>
          <p:cNvSpPr>
            <a:spLocks noGrp="1"/>
          </p:cNvSpPr>
          <p:nvPr>
            <p:ph type="pic" idx="2"/>
          </p:nvPr>
        </p:nvSpPr>
        <p:spPr>
          <a:xfrm>
            <a:off x="1041275" y="888600"/>
            <a:ext cx="3797100" cy="3366300"/>
          </a:xfrm>
          <a:prstGeom prst="roundRect">
            <a:avLst>
              <a:gd name="adj" fmla="val 16667"/>
            </a:avLst>
          </a:prstGeom>
          <a:noFill/>
          <a:ln w="9525" cap="flat" cmpd="sng">
            <a:solidFill>
              <a:schemeClr val="dk1"/>
            </a:solidFill>
            <a:prstDash val="solid"/>
            <a:round/>
            <a:headEnd type="none" w="sm" len="sm"/>
            <a:tailEnd type="none" w="sm" len="sm"/>
          </a:ln>
        </p:spPr>
      </p:sp>
      <p:pic>
        <p:nvPicPr>
          <p:cNvPr id="278" name="Google Shape;278;p18"/>
          <p:cNvPicPr preferRelativeResize="0"/>
          <p:nvPr/>
        </p:nvPicPr>
        <p:blipFill rotWithShape="1">
          <a:blip r:embed="rId3">
            <a:alphaModFix/>
          </a:blip>
          <a:srcRect t="680" b="690"/>
          <a:stretch/>
        </p:blipFill>
        <p:spPr>
          <a:xfrm>
            <a:off x="7640600" y="4023525"/>
            <a:ext cx="1921750" cy="189542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1pPr>
            <a:lvl2pPr lvl="1"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2pPr>
            <a:lvl3pPr lvl="2"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3pPr>
            <a:lvl4pPr lvl="3"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4pPr>
            <a:lvl5pPr lvl="4"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5pPr>
            <a:lvl6pPr lvl="5"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6pPr>
            <a:lvl7pPr lvl="6"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7pPr>
            <a:lvl8pPr lvl="7"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8pPr>
            <a:lvl9pPr lvl="8" rtl="0">
              <a:spcBef>
                <a:spcPts val="0"/>
              </a:spcBef>
              <a:spcAft>
                <a:spcPts val="0"/>
              </a:spcAft>
              <a:buClr>
                <a:schemeClr val="dk1"/>
              </a:buClr>
              <a:buSzPts val="3200"/>
              <a:buFont typeface="Donegal One"/>
              <a:buNone/>
              <a:defRPr sz="3200">
                <a:solidFill>
                  <a:schemeClr val="dk1"/>
                </a:solidFill>
                <a:latin typeface="Donegal One"/>
                <a:ea typeface="Donegal One"/>
                <a:cs typeface="Donegal One"/>
                <a:sym typeface="Donegal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8" r:id="rId5"/>
    <p:sldLayoutId id="2147483659" r:id="rId6"/>
    <p:sldLayoutId id="2147483661" r:id="rId7"/>
    <p:sldLayoutId id="2147483663" r:id="rId8"/>
    <p:sldLayoutId id="2147483664" r:id="rId9"/>
    <p:sldLayoutId id="2147483671" r:id="rId10"/>
    <p:sldLayoutId id="2147483672" r:id="rId11"/>
    <p:sldLayoutId id="2147483673"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nation-wide.com/lc/resources/small-business/articles/what-is-cyber-insurance.%20last%20accessed%202023/1/25"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37"/>
          <p:cNvPicPr preferRelativeResize="0"/>
          <p:nvPr/>
        </p:nvPicPr>
        <p:blipFill rotWithShape="1">
          <a:blip r:embed="rId3">
            <a:alphaModFix/>
          </a:blip>
          <a:srcRect t="680" b="690"/>
          <a:stretch/>
        </p:blipFill>
        <p:spPr>
          <a:xfrm>
            <a:off x="7222250" y="182850"/>
            <a:ext cx="1921750" cy="1895421"/>
          </a:xfrm>
          <a:prstGeom prst="rect">
            <a:avLst/>
          </a:prstGeom>
          <a:noFill/>
          <a:ln>
            <a:noFill/>
          </a:ln>
        </p:spPr>
      </p:pic>
      <p:sp>
        <p:nvSpPr>
          <p:cNvPr id="603" name="Google Shape;603;p37"/>
          <p:cNvSpPr txBox="1">
            <a:spLocks noGrp="1"/>
          </p:cNvSpPr>
          <p:nvPr>
            <p:ph type="ctrTitle"/>
          </p:nvPr>
        </p:nvSpPr>
        <p:spPr>
          <a:xfrm>
            <a:off x="989054" y="1368479"/>
            <a:ext cx="7165891" cy="1610100"/>
          </a:xfrm>
          <a:prstGeom prst="rect">
            <a:avLst/>
          </a:prstGeom>
        </p:spPr>
        <p:txBody>
          <a:bodyPr spcFirstLastPara="1" wrap="square" lIns="91425" tIns="91425" rIns="91425" bIns="91425" anchor="b" anchorCtr="0">
            <a:noAutofit/>
          </a:bodyPr>
          <a:lstStyle/>
          <a:p>
            <a:pPr lvl="0"/>
            <a:r>
              <a:rPr lang="hr-HR" sz="3600" dirty="0"/>
              <a:t>Izazovi kibernetičke sigurnosti u poslovanju osiguranja</a:t>
            </a:r>
            <a:endParaRPr sz="3600" dirty="0"/>
          </a:p>
        </p:txBody>
      </p:sp>
      <p:sp>
        <p:nvSpPr>
          <p:cNvPr id="604" name="Google Shape;604;p37"/>
          <p:cNvSpPr txBox="1">
            <a:spLocks noGrp="1"/>
          </p:cNvSpPr>
          <p:nvPr>
            <p:ph type="subTitle" idx="1"/>
          </p:nvPr>
        </p:nvSpPr>
        <p:spPr>
          <a:xfrm>
            <a:off x="2085450" y="3235425"/>
            <a:ext cx="4973100" cy="124442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800" dirty="0"/>
              <a:t>izv.prof.dr.sc. Mihovil Anđelinović</a:t>
            </a:r>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Kako osiguratelji mogu zaštititi svoju kibernetičku sigurnost?</a:t>
            </a:r>
          </a:p>
        </p:txBody>
      </p:sp>
      <p:sp>
        <p:nvSpPr>
          <p:cNvPr id="695" name="Google Shape;695;p46"/>
          <p:cNvSpPr txBox="1">
            <a:spLocks noGrp="1"/>
          </p:cNvSpPr>
          <p:nvPr>
            <p:ph type="subTitle" idx="1"/>
          </p:nvPr>
        </p:nvSpPr>
        <p:spPr>
          <a:xfrm>
            <a:off x="720000" y="1646280"/>
            <a:ext cx="7341960" cy="2864760"/>
          </a:xfrm>
          <a:prstGeom prst="rect">
            <a:avLst/>
          </a:prstGeom>
        </p:spPr>
        <p:txBody>
          <a:bodyPr spcFirstLastPara="1" wrap="square" lIns="91425" tIns="91425" rIns="91425" bIns="91425" anchor="t" anchorCtr="0">
            <a:noAutofit/>
          </a:bodyPr>
          <a:lstStyle/>
          <a:p>
            <a:pPr marL="0" lvl="0" indent="0" algn="l"/>
            <a:r>
              <a:rPr lang="hr-HR" sz="1800" b="1" dirty="0"/>
              <a:t>Strategija zaštite podataka </a:t>
            </a:r>
          </a:p>
          <a:p>
            <a:pPr marL="285750" lvl="0" indent="-285750" algn="l">
              <a:buFont typeface="Arial" panose="020B0604020202020204" pitchFamily="34" charset="0"/>
              <a:buChar char="•"/>
            </a:pPr>
            <a:r>
              <a:rPr lang="hr-HR" sz="1800" dirty="0"/>
              <a:t>ograničavanje pristupa podacima temeljem dozvola</a:t>
            </a:r>
          </a:p>
          <a:p>
            <a:pPr marL="285750" lvl="0" indent="-285750" algn="l">
              <a:buFont typeface="Arial" panose="020B0604020202020204" pitchFamily="34" charset="0"/>
              <a:buChar char="•"/>
            </a:pPr>
            <a:r>
              <a:rPr lang="hr-HR" sz="1800" dirty="0"/>
              <a:t>šifriranje osjetljivih informacija, redovite sigurnosne kopije itd.</a:t>
            </a:r>
          </a:p>
          <a:p>
            <a:pPr marL="0" lvl="0" indent="0" algn="l"/>
            <a:r>
              <a:rPr lang="hr-HR" sz="1800" b="1" dirty="0"/>
              <a:t>Obuka zaposlenika i partnera </a:t>
            </a:r>
          </a:p>
          <a:p>
            <a:pPr marL="285750" lvl="0" indent="-285750" algn="l">
              <a:buFont typeface="Arial" panose="020B0604020202020204" pitchFamily="34" charset="0"/>
              <a:buChar char="•"/>
            </a:pPr>
            <a:r>
              <a:rPr lang="hr-HR" sz="1800" dirty="0"/>
              <a:t>edukacija zaposlenika, agenata, brokera i partnera o zlonamjernoj elektroničkoj pošti (tzv. </a:t>
            </a:r>
            <a:r>
              <a:rPr lang="hr-HR" sz="1800" dirty="0" err="1"/>
              <a:t>phishing</a:t>
            </a:r>
            <a:r>
              <a:rPr lang="hr-HR" sz="1800" dirty="0"/>
              <a:t> mail) </a:t>
            </a:r>
          </a:p>
          <a:p>
            <a:pPr marL="285750" lvl="0" indent="-285750" algn="l">
              <a:buFont typeface="Arial" panose="020B0604020202020204" pitchFamily="34" charset="0"/>
              <a:buChar char="•"/>
            </a:pPr>
            <a:r>
              <a:rPr lang="hr-HR" sz="1800" dirty="0"/>
              <a:t>uspostavljanje timova stručnjaka za nadzor kibernetičke sigurnosti</a:t>
            </a:r>
          </a:p>
          <a:p>
            <a:pPr marL="0" lvl="0" indent="0" algn="l"/>
            <a:r>
              <a:rPr lang="hr-HR" sz="1800" b="1" dirty="0"/>
              <a:t>Plan oporavka</a:t>
            </a:r>
            <a:r>
              <a:rPr lang="hr-HR" sz="1800" dirty="0"/>
              <a:t> </a:t>
            </a:r>
          </a:p>
          <a:p>
            <a:pPr marL="285750" lvl="0" indent="-285750" algn="l">
              <a:buFont typeface="Arial" panose="020B0604020202020204" pitchFamily="34" charset="0"/>
              <a:buChar char="•"/>
            </a:pPr>
            <a:r>
              <a:rPr lang="hr-HR" sz="1800" dirty="0"/>
              <a:t>ključan za sprječavanje neželjenog zaključavanja sustava</a:t>
            </a:r>
          </a:p>
        </p:txBody>
      </p:sp>
      <p:pic>
        <p:nvPicPr>
          <p:cNvPr id="3" name="Slika 2">
            <a:extLst>
              <a:ext uri="{FF2B5EF4-FFF2-40B4-BE49-F238E27FC236}">
                <a16:creationId xmlns:a16="http://schemas.microsoft.com/office/drawing/2014/main" xmlns="" id="{9CD4BBD3-3B6B-4F13-8288-B99E554C7CC5}"/>
              </a:ext>
            </a:extLst>
          </p:cNvPr>
          <p:cNvPicPr>
            <a:picLocks noChangeAspect="1"/>
          </p:cNvPicPr>
          <p:nvPr/>
        </p:nvPicPr>
        <p:blipFill>
          <a:blip r:embed="rId3"/>
          <a:stretch>
            <a:fillRect/>
          </a:stretch>
        </p:blipFill>
        <p:spPr>
          <a:xfrm>
            <a:off x="7097329" y="1553373"/>
            <a:ext cx="1216931" cy="735634"/>
          </a:xfrm>
          <a:prstGeom prst="rect">
            <a:avLst/>
          </a:prstGeom>
        </p:spPr>
      </p:pic>
      <p:pic>
        <p:nvPicPr>
          <p:cNvPr id="5" name="Slika 4">
            <a:extLst>
              <a:ext uri="{FF2B5EF4-FFF2-40B4-BE49-F238E27FC236}">
                <a16:creationId xmlns:a16="http://schemas.microsoft.com/office/drawing/2014/main" xmlns="" id="{5671626B-5208-46B2-93C0-B1054F5927CB}"/>
              </a:ext>
            </a:extLst>
          </p:cNvPr>
          <p:cNvPicPr>
            <a:picLocks noChangeAspect="1"/>
          </p:cNvPicPr>
          <p:nvPr/>
        </p:nvPicPr>
        <p:blipFill>
          <a:blip r:embed="rId4"/>
          <a:stretch>
            <a:fillRect/>
          </a:stretch>
        </p:blipFill>
        <p:spPr>
          <a:xfrm>
            <a:off x="7705794" y="2864446"/>
            <a:ext cx="1002775" cy="711200"/>
          </a:xfrm>
          <a:prstGeom prst="rect">
            <a:avLst/>
          </a:prstGeom>
        </p:spPr>
      </p:pic>
      <p:pic>
        <p:nvPicPr>
          <p:cNvPr id="7" name="Slika 6">
            <a:extLst>
              <a:ext uri="{FF2B5EF4-FFF2-40B4-BE49-F238E27FC236}">
                <a16:creationId xmlns:a16="http://schemas.microsoft.com/office/drawing/2014/main" xmlns="" id="{B3611D07-39CB-48B7-8559-288E0099A4B5}"/>
              </a:ext>
            </a:extLst>
          </p:cNvPr>
          <p:cNvPicPr>
            <a:picLocks noChangeAspect="1"/>
          </p:cNvPicPr>
          <p:nvPr/>
        </p:nvPicPr>
        <p:blipFill>
          <a:blip r:embed="rId5"/>
          <a:stretch>
            <a:fillRect/>
          </a:stretch>
        </p:blipFill>
        <p:spPr>
          <a:xfrm>
            <a:off x="6896944" y="4151086"/>
            <a:ext cx="1165016" cy="547389"/>
          </a:xfrm>
          <a:prstGeom prst="rect">
            <a:avLst/>
          </a:prstGeom>
        </p:spPr>
      </p:pic>
    </p:spTree>
    <p:extLst>
      <p:ext uri="{BB962C8B-B14F-4D97-AF65-F5344CB8AC3E}">
        <p14:creationId xmlns:p14="http://schemas.microsoft.com/office/powerpoint/2010/main" xmlns="" val="2443718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1932CC2-E171-4EA3-B59A-8672DBC486B9}"/>
              </a:ext>
            </a:extLst>
          </p:cNvPr>
          <p:cNvSpPr>
            <a:spLocks noGrp="1"/>
          </p:cNvSpPr>
          <p:nvPr>
            <p:ph type="title"/>
          </p:nvPr>
        </p:nvSpPr>
        <p:spPr>
          <a:xfrm>
            <a:off x="720000" y="361205"/>
            <a:ext cx="7704000" cy="572700"/>
          </a:xfrm>
        </p:spPr>
        <p:txBody>
          <a:bodyPr/>
          <a:lstStyle/>
          <a:p>
            <a:r>
              <a:rPr lang="hr-HR" sz="2800" dirty="0"/>
              <a:t>10 najvećih incidenata kibernetičke sigurnosti od 11./2020. do 10./2021., prema veličini industrije i organizacije</a:t>
            </a:r>
          </a:p>
        </p:txBody>
      </p:sp>
      <p:graphicFrame>
        <p:nvGraphicFramePr>
          <p:cNvPr id="15" name="Tablica 14">
            <a:extLst>
              <a:ext uri="{FF2B5EF4-FFF2-40B4-BE49-F238E27FC236}">
                <a16:creationId xmlns:a16="http://schemas.microsoft.com/office/drawing/2014/main" xmlns="" id="{E534E249-D3F5-4040-A2CD-2A9C2725B7B6}"/>
              </a:ext>
            </a:extLst>
          </p:cNvPr>
          <p:cNvGraphicFramePr>
            <a:graphicFrameLocks noGrp="1"/>
          </p:cNvGraphicFramePr>
          <p:nvPr>
            <p:extLst>
              <p:ext uri="{D42A27DB-BD31-4B8C-83A1-F6EECF244321}">
                <p14:modId xmlns:p14="http://schemas.microsoft.com/office/powerpoint/2010/main" xmlns="" val="3322960539"/>
              </p:ext>
            </p:extLst>
          </p:nvPr>
        </p:nvGraphicFramePr>
        <p:xfrm>
          <a:off x="1108347" y="1877695"/>
          <a:ext cx="6927306" cy="3017520"/>
        </p:xfrm>
        <a:graphic>
          <a:graphicData uri="http://schemas.openxmlformats.org/drawingml/2006/table">
            <a:tbl>
              <a:tblPr>
                <a:tableStyleId>{E02B4E43-D3D6-4D29-8A85-6E877F55808C}</a:tableStyleId>
              </a:tblPr>
              <a:tblGrid>
                <a:gridCol w="1600420">
                  <a:extLst>
                    <a:ext uri="{9D8B030D-6E8A-4147-A177-3AD203B41FA5}">
                      <a16:colId xmlns:a16="http://schemas.microsoft.com/office/drawing/2014/main" xmlns="" val="2242138097"/>
                    </a:ext>
                  </a:extLst>
                </a:gridCol>
                <a:gridCol w="903768">
                  <a:extLst>
                    <a:ext uri="{9D8B030D-6E8A-4147-A177-3AD203B41FA5}">
                      <a16:colId xmlns:a16="http://schemas.microsoft.com/office/drawing/2014/main" xmlns="" val="2497355648"/>
                    </a:ext>
                  </a:extLst>
                </a:gridCol>
                <a:gridCol w="1652110">
                  <a:extLst>
                    <a:ext uri="{9D8B030D-6E8A-4147-A177-3AD203B41FA5}">
                      <a16:colId xmlns:a16="http://schemas.microsoft.com/office/drawing/2014/main" xmlns="" val="2750642839"/>
                    </a:ext>
                  </a:extLst>
                </a:gridCol>
                <a:gridCol w="1716613">
                  <a:extLst>
                    <a:ext uri="{9D8B030D-6E8A-4147-A177-3AD203B41FA5}">
                      <a16:colId xmlns:a16="http://schemas.microsoft.com/office/drawing/2014/main" xmlns="" val="1498445322"/>
                    </a:ext>
                  </a:extLst>
                </a:gridCol>
                <a:gridCol w="1054395">
                  <a:extLst>
                    <a:ext uri="{9D8B030D-6E8A-4147-A177-3AD203B41FA5}">
                      <a16:colId xmlns:a16="http://schemas.microsoft.com/office/drawing/2014/main" xmlns="" val="3700715123"/>
                    </a:ext>
                  </a:extLst>
                </a:gridCol>
              </a:tblGrid>
              <a:tr h="182880">
                <a:tc>
                  <a:txBody>
                    <a:bodyPr/>
                    <a:lstStyle/>
                    <a:p>
                      <a:pPr algn="ctr" fontAlgn="b"/>
                      <a:r>
                        <a:rPr lang="hr-HR" sz="1600" b="1" u="none" strike="noStrike" dirty="0">
                          <a:effectLst/>
                        </a:rPr>
                        <a:t>Karakteristika</a:t>
                      </a:r>
                      <a:endParaRPr lang="hr-HR" sz="1600" b="1" i="0" u="none" strike="noStrike" dirty="0">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r-HR" sz="1600" b="1" u="none" strike="noStrike" dirty="0">
                          <a:effectLst/>
                        </a:rPr>
                        <a:t>Ukupno</a:t>
                      </a:r>
                      <a:endParaRPr lang="hr-HR" sz="1600" b="1" i="0" u="none" strike="noStrike" dirty="0">
                        <a:solidFill>
                          <a:srgbClr val="000000"/>
                        </a:solidFill>
                        <a:effectLst/>
                        <a:latin typeface="Lato" panose="020B0604020202020204" charset="-18"/>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hr-HR" sz="1600" b="1" u="none" strike="noStrike" dirty="0">
                          <a:effectLst/>
                        </a:rPr>
                        <a:t>Mala poduzeća </a:t>
                      </a:r>
                      <a:endParaRPr lang="hr-HR" sz="1600" b="1" i="0" u="none" strike="noStrike" dirty="0">
                        <a:solidFill>
                          <a:srgbClr val="000000"/>
                        </a:solidFill>
                        <a:effectLst/>
                        <a:latin typeface="Lato" panose="020B0604020202020204" charset="-18"/>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hr-HR" sz="1600" b="1" u="none" strike="noStrike">
                          <a:effectLst/>
                        </a:rPr>
                        <a:t>Velika poduzeća</a:t>
                      </a:r>
                      <a:endParaRPr lang="hr-HR" sz="1600" b="1" i="0" u="none" strike="noStrike">
                        <a:solidFill>
                          <a:srgbClr val="000000"/>
                        </a:solidFill>
                        <a:effectLst/>
                        <a:latin typeface="Lato" panose="020B0604020202020204" charset="-18"/>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ctr" fontAlgn="b"/>
                      <a:r>
                        <a:rPr lang="hr-HR" sz="1600" b="1" u="none" strike="noStrike" dirty="0">
                          <a:effectLst/>
                        </a:rPr>
                        <a:t>Nepoznato</a:t>
                      </a:r>
                      <a:endParaRPr lang="hr-HR" sz="1600" b="1"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990994828"/>
                  </a:ext>
                </a:extLst>
              </a:tr>
              <a:tr h="182880">
                <a:tc>
                  <a:txBody>
                    <a:bodyPr/>
                    <a:lstStyle/>
                    <a:p>
                      <a:pPr algn="ctr" fontAlgn="b"/>
                      <a:r>
                        <a:rPr lang="hr-HR" sz="1600" u="none" strike="noStrike" dirty="0">
                          <a:effectLst/>
                        </a:rPr>
                        <a:t>Ukupno</a:t>
                      </a:r>
                      <a:endParaRPr lang="hr-HR" sz="1600" b="0" i="0" u="none" strike="noStrike" dirty="0">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dirty="0">
                          <a:effectLst/>
                        </a:rPr>
                        <a:t>5.212</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715</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255</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4.212</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942743145"/>
                  </a:ext>
                </a:extLst>
              </a:tr>
              <a:tr h="182880">
                <a:tc>
                  <a:txBody>
                    <a:bodyPr/>
                    <a:lstStyle/>
                    <a:p>
                      <a:pPr algn="ctr" fontAlgn="b"/>
                      <a:r>
                        <a:rPr lang="hr-HR" sz="1600" u="none" strike="noStrike" dirty="0">
                          <a:solidFill>
                            <a:srgbClr val="FF0000"/>
                          </a:solidFill>
                          <a:effectLst/>
                        </a:rPr>
                        <a:t>Financije</a:t>
                      </a:r>
                      <a:endParaRPr lang="hr-HR" sz="1600" b="0" i="0" u="none" strike="noStrike" dirty="0">
                        <a:solidFill>
                          <a:srgbClr val="FF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dirty="0">
                          <a:solidFill>
                            <a:srgbClr val="FF0000"/>
                          </a:solidFill>
                          <a:effectLst/>
                        </a:rPr>
                        <a:t>690</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56</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32</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602</a:t>
                      </a:r>
                      <a:endParaRPr lang="hr-HR" sz="1600" b="0" i="0" u="none" strike="noStrike" dirty="0">
                        <a:solidFill>
                          <a:srgbClr val="FF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758637768"/>
                  </a:ext>
                </a:extLst>
              </a:tr>
              <a:tr h="182880">
                <a:tc>
                  <a:txBody>
                    <a:bodyPr/>
                    <a:lstStyle/>
                    <a:p>
                      <a:pPr algn="ctr" fontAlgn="b"/>
                      <a:r>
                        <a:rPr lang="hr-HR" sz="1600" u="none" strike="noStrike" dirty="0">
                          <a:solidFill>
                            <a:srgbClr val="FF0000"/>
                          </a:solidFill>
                          <a:effectLst/>
                        </a:rPr>
                        <a:t>Stručni poslovi</a:t>
                      </a:r>
                      <a:endParaRPr lang="hr-HR" sz="1600" b="0" i="0" u="none" strike="noStrike" dirty="0">
                        <a:solidFill>
                          <a:srgbClr val="FF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dirty="0">
                          <a:solidFill>
                            <a:srgbClr val="FF0000"/>
                          </a:solidFill>
                          <a:effectLst/>
                        </a:rPr>
                        <a:t>681</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263</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52</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366</a:t>
                      </a:r>
                      <a:endParaRPr lang="hr-HR" sz="1600" b="0" i="0" u="none" strike="noStrike" dirty="0">
                        <a:solidFill>
                          <a:srgbClr val="FF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301564265"/>
                  </a:ext>
                </a:extLst>
              </a:tr>
              <a:tr h="182880">
                <a:tc>
                  <a:txBody>
                    <a:bodyPr/>
                    <a:lstStyle/>
                    <a:p>
                      <a:pPr algn="ctr" fontAlgn="b"/>
                      <a:r>
                        <a:rPr lang="hr-HR" sz="1600" u="none" strike="noStrike" dirty="0">
                          <a:solidFill>
                            <a:srgbClr val="FF0000"/>
                          </a:solidFill>
                          <a:effectLst/>
                        </a:rPr>
                        <a:t>Zdravstvo</a:t>
                      </a:r>
                      <a:endParaRPr lang="hr-HR" sz="1600" b="0" i="0" u="none" strike="noStrike" dirty="0">
                        <a:solidFill>
                          <a:srgbClr val="FF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dirty="0">
                          <a:solidFill>
                            <a:srgbClr val="FF0000"/>
                          </a:solidFill>
                          <a:effectLst/>
                        </a:rPr>
                        <a:t>571</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14</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10</a:t>
                      </a:r>
                      <a:endParaRPr lang="hr-HR" sz="1600" b="0" i="0" u="none" strike="noStrike" dirty="0">
                        <a:solidFill>
                          <a:srgbClr val="FF0000"/>
                        </a:solidFill>
                        <a:effectLst/>
                        <a:latin typeface="Lato" panose="020B0604020202020204" charset="-18"/>
                      </a:endParaRPr>
                    </a:p>
                  </a:txBody>
                  <a:tcPr marL="7620" marR="7620" marT="7620" marB="0" anchor="b"/>
                </a:tc>
                <a:tc>
                  <a:txBody>
                    <a:bodyPr/>
                    <a:lstStyle/>
                    <a:p>
                      <a:pPr algn="ctr" fontAlgn="b"/>
                      <a:r>
                        <a:rPr lang="hr-HR" sz="1600" u="none" strike="noStrike" dirty="0">
                          <a:solidFill>
                            <a:srgbClr val="FF0000"/>
                          </a:solidFill>
                          <a:effectLst/>
                        </a:rPr>
                        <a:t>547</a:t>
                      </a:r>
                      <a:endParaRPr lang="hr-HR" sz="1600" b="0" i="0" u="none" strike="noStrike" dirty="0">
                        <a:solidFill>
                          <a:srgbClr val="FF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580280102"/>
                  </a:ext>
                </a:extLst>
              </a:tr>
              <a:tr h="182880">
                <a:tc>
                  <a:txBody>
                    <a:bodyPr/>
                    <a:lstStyle/>
                    <a:p>
                      <a:pPr algn="ctr" fontAlgn="b"/>
                      <a:r>
                        <a:rPr lang="hr-HR" sz="1600" u="none" strike="noStrike">
                          <a:effectLst/>
                        </a:rPr>
                        <a:t>Javna uprava</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a:effectLst/>
                        </a:rPr>
                        <a:t>537</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74</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25</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438</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478005862"/>
                  </a:ext>
                </a:extLst>
              </a:tr>
              <a:tr h="182880">
                <a:tc>
                  <a:txBody>
                    <a:bodyPr/>
                    <a:lstStyle/>
                    <a:p>
                      <a:pPr algn="ctr" fontAlgn="b"/>
                      <a:r>
                        <a:rPr lang="hr-HR" sz="1600" u="none" strike="noStrike">
                          <a:effectLst/>
                        </a:rPr>
                        <a:t>Informacije</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a:effectLst/>
                        </a:rPr>
                        <a:t>378</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27</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10</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341</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3046129"/>
                  </a:ext>
                </a:extLst>
              </a:tr>
              <a:tr h="182880">
                <a:tc>
                  <a:txBody>
                    <a:bodyPr/>
                    <a:lstStyle/>
                    <a:p>
                      <a:pPr algn="ctr" fontAlgn="b"/>
                      <a:r>
                        <a:rPr lang="hr-HR" sz="1600" u="none" strike="noStrike">
                          <a:effectLst/>
                        </a:rPr>
                        <a:t>Proizvodnja</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a:effectLst/>
                        </a:rPr>
                        <a:t>338</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a:effectLst/>
                        </a:rPr>
                        <a:t>54</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22</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262</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141147000"/>
                  </a:ext>
                </a:extLst>
              </a:tr>
              <a:tr h="182880">
                <a:tc>
                  <a:txBody>
                    <a:bodyPr/>
                    <a:lstStyle/>
                    <a:p>
                      <a:pPr algn="ctr" fontAlgn="b"/>
                      <a:r>
                        <a:rPr lang="hr-HR" sz="1600" u="none" strike="noStrike">
                          <a:effectLst/>
                        </a:rPr>
                        <a:t>Obrazovanje</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a:effectLst/>
                        </a:rPr>
                        <a:t>282</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a:effectLst/>
                        </a:rPr>
                        <a:t>57</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15</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210</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988566066"/>
                  </a:ext>
                </a:extLst>
              </a:tr>
              <a:tr h="182880">
                <a:tc>
                  <a:txBody>
                    <a:bodyPr/>
                    <a:lstStyle/>
                    <a:p>
                      <a:pPr algn="ctr" fontAlgn="b"/>
                      <a:r>
                        <a:rPr lang="hr-HR" sz="1600" u="none" strike="noStrike">
                          <a:effectLst/>
                        </a:rPr>
                        <a:t>Maloprodaja</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a:effectLst/>
                        </a:rPr>
                        <a:t>241</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a:effectLst/>
                        </a:rPr>
                        <a:t>54</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35</a:t>
                      </a:r>
                      <a:endParaRPr lang="hr-HR" sz="1600" b="0" i="0" u="none" strike="noStrike" dirty="0">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152</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2947402930"/>
                  </a:ext>
                </a:extLst>
              </a:tr>
              <a:tr h="182880">
                <a:tc>
                  <a:txBody>
                    <a:bodyPr/>
                    <a:lstStyle/>
                    <a:p>
                      <a:pPr algn="ctr" fontAlgn="b"/>
                      <a:r>
                        <a:rPr lang="hr-HR" sz="1600" u="none" strike="noStrike">
                          <a:effectLst/>
                        </a:rPr>
                        <a:t>Transport</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tcPr>
                </a:tc>
                <a:tc>
                  <a:txBody>
                    <a:bodyPr/>
                    <a:lstStyle/>
                    <a:p>
                      <a:pPr algn="ctr" fontAlgn="b"/>
                      <a:r>
                        <a:rPr lang="hr-HR" sz="1600" u="none" strike="noStrike">
                          <a:effectLst/>
                        </a:rPr>
                        <a:t>137</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a:effectLst/>
                        </a:rPr>
                        <a:t>17</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a:effectLst/>
                        </a:rPr>
                        <a:t>23</a:t>
                      </a:r>
                      <a:endParaRPr lang="hr-HR" sz="1600" b="0" i="0" u="none" strike="noStrike">
                        <a:solidFill>
                          <a:srgbClr val="000000"/>
                        </a:solidFill>
                        <a:effectLst/>
                        <a:latin typeface="Lato" panose="020B0604020202020204" charset="-18"/>
                      </a:endParaRPr>
                    </a:p>
                  </a:txBody>
                  <a:tcPr marL="7620" marR="7620" marT="7620" marB="0" anchor="b"/>
                </a:tc>
                <a:tc>
                  <a:txBody>
                    <a:bodyPr/>
                    <a:lstStyle/>
                    <a:p>
                      <a:pPr algn="ctr" fontAlgn="b"/>
                      <a:r>
                        <a:rPr lang="hr-HR" sz="1600" u="none" strike="noStrike" dirty="0">
                          <a:effectLst/>
                        </a:rPr>
                        <a:t>97</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380620324"/>
                  </a:ext>
                </a:extLst>
              </a:tr>
              <a:tr h="190500">
                <a:tc>
                  <a:txBody>
                    <a:bodyPr/>
                    <a:lstStyle/>
                    <a:p>
                      <a:pPr algn="ctr" fontAlgn="b"/>
                      <a:r>
                        <a:rPr lang="hr-HR" sz="1600" u="none" strike="noStrike">
                          <a:effectLst/>
                        </a:rPr>
                        <a:t>Rudarstvo</a:t>
                      </a:r>
                      <a:endParaRPr lang="hr-HR" sz="1600" b="0" i="0" u="none" strike="noStrike">
                        <a:solidFill>
                          <a:srgbClr val="000000"/>
                        </a:solidFill>
                        <a:effectLst/>
                        <a:latin typeface="Lato" panose="020B0604020202020204" charset="-18"/>
                      </a:endParaRPr>
                    </a:p>
                  </a:txBody>
                  <a:tcPr marL="7620" marR="7620" marT="762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r-HR" sz="1600" u="none" strike="noStrike">
                          <a:effectLst/>
                        </a:rPr>
                        <a:t>132</a:t>
                      </a:r>
                      <a:endParaRPr lang="hr-HR" sz="1600" b="0" i="0" u="none" strike="noStrike">
                        <a:solidFill>
                          <a:srgbClr val="000000"/>
                        </a:solidFill>
                        <a:effectLst/>
                        <a:latin typeface="Lato" panose="020B0604020202020204" charset="-18"/>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hr-HR" sz="1600" u="none" strike="noStrike">
                          <a:effectLst/>
                        </a:rPr>
                        <a:t>0</a:t>
                      </a:r>
                      <a:endParaRPr lang="hr-HR" sz="1600" b="0" i="0" u="none" strike="noStrike">
                        <a:solidFill>
                          <a:srgbClr val="000000"/>
                        </a:solidFill>
                        <a:effectLst/>
                        <a:latin typeface="Lato" panose="020B0604020202020204" charset="-18"/>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hr-HR" sz="1600" u="none" strike="noStrike">
                          <a:effectLst/>
                        </a:rPr>
                        <a:t>0</a:t>
                      </a:r>
                      <a:endParaRPr lang="hr-HR" sz="1600" b="0" i="0" u="none" strike="noStrike">
                        <a:solidFill>
                          <a:srgbClr val="000000"/>
                        </a:solidFill>
                        <a:effectLst/>
                        <a:latin typeface="Lato" panose="020B0604020202020204" charset="-18"/>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ctr" fontAlgn="b"/>
                      <a:r>
                        <a:rPr lang="hr-HR" sz="1600" u="none" strike="noStrike" dirty="0">
                          <a:effectLst/>
                        </a:rPr>
                        <a:t>132</a:t>
                      </a:r>
                      <a:endParaRPr lang="hr-HR" sz="1600" b="0" i="0" u="none" strike="noStrike" dirty="0">
                        <a:solidFill>
                          <a:srgbClr val="000000"/>
                        </a:solidFill>
                        <a:effectLst/>
                        <a:latin typeface="Lato" panose="020B0604020202020204" charset="-18"/>
                      </a:endParaRPr>
                    </a:p>
                  </a:txBody>
                  <a:tcPr marL="7620" marR="7620" marT="762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0001797"/>
                  </a:ext>
                </a:extLst>
              </a:tr>
            </a:tbl>
          </a:graphicData>
        </a:graphic>
      </p:graphicFrame>
    </p:spTree>
    <p:extLst>
      <p:ext uri="{BB962C8B-B14F-4D97-AF65-F5344CB8AC3E}">
        <p14:creationId xmlns:p14="http://schemas.microsoft.com/office/powerpoint/2010/main" xmlns="" val="263693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47"/>
          <p:cNvPicPr preferRelativeResize="0"/>
          <p:nvPr/>
        </p:nvPicPr>
        <p:blipFill rotWithShape="1">
          <a:blip r:embed="rId3">
            <a:alphaModFix/>
          </a:blip>
          <a:srcRect t="680" b="690"/>
          <a:stretch/>
        </p:blipFill>
        <p:spPr>
          <a:xfrm>
            <a:off x="6847300" y="3248075"/>
            <a:ext cx="1921750" cy="1895421"/>
          </a:xfrm>
          <a:prstGeom prst="rect">
            <a:avLst/>
          </a:prstGeom>
          <a:noFill/>
          <a:ln>
            <a:noFill/>
          </a:ln>
        </p:spPr>
      </p:pic>
      <p:pic>
        <p:nvPicPr>
          <p:cNvPr id="708" name="Google Shape;708;p47"/>
          <p:cNvPicPr preferRelativeResize="0"/>
          <p:nvPr/>
        </p:nvPicPr>
        <p:blipFill rotWithShape="1">
          <a:blip r:embed="rId3">
            <a:alphaModFix/>
          </a:blip>
          <a:srcRect t="680" b="690"/>
          <a:stretch/>
        </p:blipFill>
        <p:spPr>
          <a:xfrm>
            <a:off x="-149400" y="-290900"/>
            <a:ext cx="3302625" cy="3257375"/>
          </a:xfrm>
          <a:prstGeom prst="rect">
            <a:avLst/>
          </a:prstGeom>
          <a:noFill/>
          <a:ln>
            <a:noFill/>
          </a:ln>
        </p:spPr>
      </p:pic>
      <p:sp>
        <p:nvSpPr>
          <p:cNvPr id="709" name="Google Shape;709;p47"/>
          <p:cNvSpPr txBox="1">
            <a:spLocks noGrp="1"/>
          </p:cNvSpPr>
          <p:nvPr>
            <p:ph type="title"/>
          </p:nvPr>
        </p:nvSpPr>
        <p:spPr>
          <a:xfrm>
            <a:off x="2023950" y="2171912"/>
            <a:ext cx="5096100" cy="1301293"/>
          </a:xfrm>
          <a:prstGeom prst="rect">
            <a:avLst/>
          </a:prstGeom>
        </p:spPr>
        <p:txBody>
          <a:bodyPr spcFirstLastPara="1" wrap="square" lIns="91425" tIns="91425" rIns="91425" bIns="91425" anchor="b" anchorCtr="0">
            <a:noAutofit/>
          </a:bodyPr>
          <a:lstStyle/>
          <a:p>
            <a:pPr marL="0" lvl="0" indent="0"/>
            <a:r>
              <a:rPr lang="hr-HR" sz="3600" b="1" dirty="0"/>
              <a:t>Upravljanje cyber rizicima</a:t>
            </a:r>
          </a:p>
        </p:txBody>
      </p:sp>
      <p:sp>
        <p:nvSpPr>
          <p:cNvPr id="710" name="Google Shape;710;p47"/>
          <p:cNvSpPr txBox="1">
            <a:spLocks noGrp="1"/>
          </p:cNvSpPr>
          <p:nvPr>
            <p:ph type="title" idx="2"/>
          </p:nvPr>
        </p:nvSpPr>
        <p:spPr>
          <a:xfrm>
            <a:off x="3951900" y="1294374"/>
            <a:ext cx="1240200" cy="10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a:t>
            </a:r>
            <a:r>
              <a:rPr lang="hr-HR" sz="5400" dirty="0"/>
              <a:t>3</a:t>
            </a:r>
            <a:endParaRPr sz="5400" dirty="0"/>
          </a:p>
        </p:txBody>
      </p:sp>
      <p:sp>
        <p:nvSpPr>
          <p:cNvPr id="711" name="Google Shape;711;p47"/>
          <p:cNvSpPr txBox="1">
            <a:spLocks noGrp="1"/>
          </p:cNvSpPr>
          <p:nvPr>
            <p:ph type="subTitle" idx="1"/>
          </p:nvPr>
        </p:nvSpPr>
        <p:spPr>
          <a:xfrm>
            <a:off x="1716825" y="3540927"/>
            <a:ext cx="5710350" cy="809815"/>
          </a:xfrm>
          <a:prstGeom prst="rect">
            <a:avLst/>
          </a:prstGeom>
        </p:spPr>
        <p:txBody>
          <a:bodyPr spcFirstLastPara="1" wrap="square" lIns="91425" tIns="91425" rIns="91425" bIns="91425" anchor="t" anchorCtr="0">
            <a:noAutofit/>
          </a:bodyPr>
          <a:lstStyle/>
          <a:p>
            <a:pPr marL="0" lvl="0" indent="0"/>
            <a:r>
              <a:rPr lang="hr-HR" dirty="0"/>
              <a:t>Što su cyber rizici?</a:t>
            </a:r>
          </a:p>
          <a:p>
            <a:pPr marL="0" lvl="0" indent="0"/>
            <a:r>
              <a:rPr lang="hr-HR" dirty="0"/>
              <a:t>Što uključuje proces upravljanja kibernetičkim rizicima?</a:t>
            </a:r>
            <a:endParaRPr dirty="0"/>
          </a:p>
        </p:txBody>
      </p:sp>
    </p:spTree>
    <p:extLst>
      <p:ext uri="{BB962C8B-B14F-4D97-AF65-F5344CB8AC3E}">
        <p14:creationId xmlns:p14="http://schemas.microsoft.com/office/powerpoint/2010/main" xmlns="" val="1519203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Što su cyber rizici?</a:t>
            </a:r>
            <a:br>
              <a:rPr lang="hr-HR" dirty="0"/>
            </a:br>
            <a:endParaRPr lang="hr-HR" dirty="0"/>
          </a:p>
        </p:txBody>
      </p:sp>
      <p:sp>
        <p:nvSpPr>
          <p:cNvPr id="679" name="Google Shape;679;p45"/>
          <p:cNvSpPr txBox="1">
            <a:spLocks noGrp="1"/>
          </p:cNvSpPr>
          <p:nvPr>
            <p:ph type="subTitle" idx="1"/>
          </p:nvPr>
        </p:nvSpPr>
        <p:spPr>
          <a:xfrm>
            <a:off x="933632" y="1241910"/>
            <a:ext cx="7276736" cy="3345330"/>
          </a:xfrm>
          <a:prstGeom prst="rect">
            <a:avLst/>
          </a:prstGeom>
        </p:spPr>
        <p:txBody>
          <a:bodyPr spcFirstLastPara="1" wrap="square" lIns="91425" tIns="91425" rIns="91425" bIns="91425" anchor="t" anchorCtr="0">
            <a:noAutofit/>
          </a:bodyPr>
          <a:lstStyle/>
          <a:p>
            <a:pPr marL="0" lvl="0" indent="0" algn="l"/>
            <a:r>
              <a:rPr lang="hr-HR" sz="1800" dirty="0"/>
              <a:t>Svi rizici koji proizlaze iz upotrebe elektroničkih podataka i njihovog prijenosa, uključujući tehnološke alate kao što su internet i telekomunikacijske mreže</a:t>
            </a:r>
          </a:p>
          <a:p>
            <a:pPr marL="0" lvl="0" indent="0" algn="l"/>
            <a:endParaRPr lang="hr-HR" sz="1800" dirty="0"/>
          </a:p>
          <a:p>
            <a:pPr marL="0" lvl="0" indent="0" algn="l"/>
            <a:r>
              <a:rPr lang="hr-HR" sz="1800" dirty="0"/>
              <a:t>Kibernetički rizik podijeljen je u 4 kategorije: </a:t>
            </a:r>
          </a:p>
          <a:p>
            <a:pPr marL="0" lvl="0" indent="0" algn="l"/>
            <a:r>
              <a:rPr lang="hr-HR" sz="1800" b="1" dirty="0"/>
              <a:t>1. ljudske pogreške </a:t>
            </a:r>
            <a:r>
              <a:rPr lang="hr-HR" sz="1800" dirty="0"/>
              <a:t>(npr. nenamjerni gubitak podataka od strane zaposlenika)</a:t>
            </a:r>
          </a:p>
          <a:p>
            <a:pPr marL="0" lvl="0" indent="0" algn="l"/>
            <a:r>
              <a:rPr lang="hr-HR" sz="1800" b="1" dirty="0"/>
              <a:t>2. kvar sustava </a:t>
            </a:r>
            <a:r>
              <a:rPr lang="hr-HR" sz="1800" dirty="0"/>
              <a:t>(npr. kvar hardvera)</a:t>
            </a:r>
          </a:p>
          <a:p>
            <a:pPr marL="0" lvl="0" indent="0" algn="l"/>
            <a:r>
              <a:rPr lang="hr-HR" sz="1800" b="1" dirty="0"/>
              <a:t>3. neuspjeli interni procesi </a:t>
            </a:r>
            <a:r>
              <a:rPr lang="hr-HR" sz="1800" dirty="0"/>
              <a:t>(npr. nedovoljno definirane odgovornosti)</a:t>
            </a:r>
          </a:p>
          <a:p>
            <a:pPr marL="0" lvl="0" indent="0" algn="l"/>
            <a:r>
              <a:rPr lang="hr-HR" sz="1800" b="1" dirty="0"/>
              <a:t>4. vanjski utjecaji </a:t>
            </a:r>
            <a:r>
              <a:rPr lang="hr-HR" sz="1800" dirty="0"/>
              <a:t>(npr. požar, poplava) </a:t>
            </a:r>
            <a:endParaRPr sz="1800" dirty="0"/>
          </a:p>
        </p:txBody>
      </p:sp>
      <p:pic>
        <p:nvPicPr>
          <p:cNvPr id="3" name="Slika 2">
            <a:extLst>
              <a:ext uri="{FF2B5EF4-FFF2-40B4-BE49-F238E27FC236}">
                <a16:creationId xmlns:a16="http://schemas.microsoft.com/office/drawing/2014/main" xmlns="" id="{ADF4467D-E889-490B-BC3D-22C9C7C5CE6D}"/>
              </a:ext>
            </a:extLst>
          </p:cNvPr>
          <p:cNvPicPr>
            <a:picLocks noChangeAspect="1"/>
          </p:cNvPicPr>
          <p:nvPr/>
        </p:nvPicPr>
        <p:blipFill>
          <a:blip r:embed="rId3"/>
          <a:stretch>
            <a:fillRect/>
          </a:stretch>
        </p:blipFill>
        <p:spPr>
          <a:xfrm>
            <a:off x="7070721" y="1857592"/>
            <a:ext cx="1353279" cy="845086"/>
          </a:xfrm>
          <a:prstGeom prst="rect">
            <a:avLst/>
          </a:prstGeom>
        </p:spPr>
      </p:pic>
    </p:spTree>
    <p:extLst>
      <p:ext uri="{BB962C8B-B14F-4D97-AF65-F5344CB8AC3E}">
        <p14:creationId xmlns:p14="http://schemas.microsoft.com/office/powerpoint/2010/main" xmlns="" val="3470317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79;p45">
            <a:extLst>
              <a:ext uri="{FF2B5EF4-FFF2-40B4-BE49-F238E27FC236}">
                <a16:creationId xmlns:a16="http://schemas.microsoft.com/office/drawing/2014/main" xmlns="" id="{B03E19D3-72B1-4C9F-B994-4B064BFD716F}"/>
              </a:ext>
            </a:extLst>
          </p:cNvPr>
          <p:cNvSpPr txBox="1">
            <a:spLocks noGrp="1"/>
          </p:cNvSpPr>
          <p:nvPr>
            <p:ph type="subTitle" idx="1"/>
          </p:nvPr>
        </p:nvSpPr>
        <p:spPr>
          <a:xfrm>
            <a:off x="933632" y="1497393"/>
            <a:ext cx="7276736" cy="2647887"/>
          </a:xfrm>
          <a:prstGeom prst="rect">
            <a:avLst/>
          </a:prstGeom>
        </p:spPr>
        <p:txBody>
          <a:bodyPr spcFirstLastPara="1" wrap="square" lIns="91425" tIns="91425" rIns="91425" bIns="91425" anchor="t" anchorCtr="0">
            <a:noAutofit/>
          </a:bodyPr>
          <a:lstStyle/>
          <a:p>
            <a:pPr marL="0" indent="0" algn="l"/>
            <a:r>
              <a:rPr lang="hr-HR" sz="1800" b="1" dirty="0"/>
              <a:t>Upravljanje kibernetičkim rizikom uključuje strategiju koja obuhvaća:</a:t>
            </a:r>
          </a:p>
          <a:p>
            <a:pPr marL="285750" indent="-285750" algn="l">
              <a:lnSpc>
                <a:spcPct val="100000"/>
              </a:lnSpc>
              <a:buFont typeface="Arial" panose="020B0604020202020204" pitchFamily="34" charset="0"/>
              <a:buChar char="•"/>
            </a:pPr>
            <a:r>
              <a:rPr lang="hr-HR" sz="1800" dirty="0"/>
              <a:t>zaštitu podataka, </a:t>
            </a:r>
          </a:p>
          <a:p>
            <a:pPr marL="285750" indent="-285750" algn="l">
              <a:lnSpc>
                <a:spcPct val="100000"/>
              </a:lnSpc>
              <a:buFont typeface="Arial" panose="020B0604020202020204" pitchFamily="34" charset="0"/>
              <a:buChar char="•"/>
            </a:pPr>
            <a:r>
              <a:rPr lang="hr-HR" sz="1800" dirty="0"/>
              <a:t>tehničku koordinaciju u obradi računalnih sigurnosnih incidenata,</a:t>
            </a:r>
          </a:p>
          <a:p>
            <a:pPr marL="285750" indent="-285750" algn="l">
              <a:lnSpc>
                <a:spcPct val="100000"/>
              </a:lnSpc>
              <a:buFont typeface="Arial" panose="020B0604020202020204" pitchFamily="34" charset="0"/>
              <a:buChar char="•"/>
            </a:pPr>
            <a:r>
              <a:rPr lang="hr-HR" sz="1800" dirty="0"/>
              <a:t>međunarodnu suradnju,</a:t>
            </a:r>
          </a:p>
          <a:p>
            <a:pPr marL="285750" indent="-285750" algn="l">
              <a:lnSpc>
                <a:spcPct val="100000"/>
              </a:lnSpc>
              <a:buFont typeface="Arial" panose="020B0604020202020204" pitchFamily="34" charset="0"/>
              <a:buChar char="•"/>
            </a:pPr>
            <a:r>
              <a:rPr lang="hr-HR" sz="1800" dirty="0"/>
              <a:t>obrazovanje, </a:t>
            </a:r>
          </a:p>
          <a:p>
            <a:pPr marL="285750" indent="-285750" algn="l">
              <a:lnSpc>
                <a:spcPct val="100000"/>
              </a:lnSpc>
              <a:buFont typeface="Arial" panose="020B0604020202020204" pitchFamily="34" charset="0"/>
              <a:buChar char="•"/>
            </a:pPr>
            <a:r>
              <a:rPr lang="hr-HR" sz="1800" dirty="0"/>
              <a:t>istraživanje i razvoj,</a:t>
            </a:r>
          </a:p>
          <a:p>
            <a:pPr marL="285750" indent="-285750" algn="l">
              <a:lnSpc>
                <a:spcPct val="100000"/>
              </a:lnSpc>
              <a:buFont typeface="Arial" panose="020B0604020202020204" pitchFamily="34" charset="0"/>
              <a:buChar char="•"/>
            </a:pPr>
            <a:r>
              <a:rPr lang="hr-HR" sz="1800" dirty="0"/>
              <a:t>povećanu svijest o sigurnosti u kibernetičkom prostoru</a:t>
            </a:r>
          </a:p>
          <a:p>
            <a:pPr marL="285750" indent="-285750" algn="l">
              <a:lnSpc>
                <a:spcPct val="100000"/>
              </a:lnSpc>
              <a:buFont typeface="Arial" panose="020B0604020202020204" pitchFamily="34" charset="0"/>
              <a:buChar char="•"/>
            </a:pPr>
            <a:endParaRPr lang="hr-HR" sz="1800" dirty="0"/>
          </a:p>
          <a:p>
            <a:pPr marL="0" indent="0" algn="l"/>
            <a:r>
              <a:rPr lang="hr-HR" sz="1800" dirty="0"/>
              <a:t>Vijeće EU je 2022. godine donijelo </a:t>
            </a:r>
            <a:r>
              <a:rPr lang="hr-HR" sz="1800" b="1" dirty="0"/>
              <a:t>akt o digitalnoj operativnoj otpornosti (DORA)</a:t>
            </a:r>
            <a:r>
              <a:rPr lang="hr-HR" sz="1800" dirty="0"/>
              <a:t>, kojim će se osigurati da financijski sektor u Europi može zadržati svoju otpornost pri ozbiljnom poremećaju u radu</a:t>
            </a:r>
          </a:p>
          <a:p>
            <a:pPr marL="0" indent="0" algn="l"/>
            <a:endParaRPr lang="hr-HR" sz="1800" dirty="0"/>
          </a:p>
        </p:txBody>
      </p:sp>
      <p:sp>
        <p:nvSpPr>
          <p:cNvPr id="12" name="Naslov 1">
            <a:extLst>
              <a:ext uri="{FF2B5EF4-FFF2-40B4-BE49-F238E27FC236}">
                <a16:creationId xmlns:a16="http://schemas.microsoft.com/office/drawing/2014/main" xmlns="" id="{457D7E71-C716-4288-9E72-9760A4DFBDFF}"/>
              </a:ext>
            </a:extLst>
          </p:cNvPr>
          <p:cNvSpPr>
            <a:spLocks noGrp="1"/>
          </p:cNvSpPr>
          <p:nvPr>
            <p:ph type="title"/>
          </p:nvPr>
        </p:nvSpPr>
        <p:spPr>
          <a:xfrm>
            <a:off x="720725" y="444500"/>
            <a:ext cx="7702550" cy="573088"/>
          </a:xfrm>
        </p:spPr>
        <p:txBody>
          <a:bodyPr/>
          <a:lstStyle/>
          <a:p>
            <a:r>
              <a:rPr lang="hr-HR" dirty="0"/>
              <a:t>Što uključuje proces upravljanja kibernetičkim rizicima?</a:t>
            </a:r>
            <a:br>
              <a:rPr lang="hr-HR" dirty="0"/>
            </a:br>
            <a:endParaRPr lang="hr-HR" dirty="0"/>
          </a:p>
        </p:txBody>
      </p:sp>
    </p:spTree>
    <p:extLst>
      <p:ext uri="{BB962C8B-B14F-4D97-AF65-F5344CB8AC3E}">
        <p14:creationId xmlns:p14="http://schemas.microsoft.com/office/powerpoint/2010/main" xmlns="" val="339734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pic>
        <p:nvPicPr>
          <p:cNvPr id="824" name="Google Shape;824;p56"/>
          <p:cNvPicPr preferRelativeResize="0">
            <a:picLocks noGrp="1"/>
          </p:cNvPicPr>
          <p:nvPr>
            <p:ph type="pic" idx="2"/>
          </p:nvPr>
        </p:nvPicPr>
        <p:blipFill>
          <a:blip r:embed="rId3"/>
          <a:srcRect/>
          <a:stretch/>
        </p:blipFill>
        <p:spPr>
          <a:xfrm>
            <a:off x="874643" y="1230532"/>
            <a:ext cx="3783169" cy="2682436"/>
          </a:xfrm>
          <a:prstGeom prst="roundRect">
            <a:avLst>
              <a:gd name="adj" fmla="val 16667"/>
            </a:avLst>
          </a:prstGeom>
        </p:spPr>
      </p:pic>
      <p:sp>
        <p:nvSpPr>
          <p:cNvPr id="825" name="Google Shape;825;p56"/>
          <p:cNvSpPr txBox="1">
            <a:spLocks noGrp="1"/>
          </p:cNvSpPr>
          <p:nvPr>
            <p:ph type="title"/>
          </p:nvPr>
        </p:nvSpPr>
        <p:spPr>
          <a:xfrm>
            <a:off x="5242182" y="1427888"/>
            <a:ext cx="2705825" cy="178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r-HR" sz="3600" dirty="0"/>
              <a:t>Cyber osiguranje</a:t>
            </a:r>
            <a:endParaRPr sz="3600" dirty="0"/>
          </a:p>
        </p:txBody>
      </p:sp>
      <p:sp>
        <p:nvSpPr>
          <p:cNvPr id="826" name="Google Shape;826;p56"/>
          <p:cNvSpPr txBox="1">
            <a:spLocks noGrp="1"/>
          </p:cNvSpPr>
          <p:nvPr>
            <p:ph type="subTitle" idx="1"/>
          </p:nvPr>
        </p:nvSpPr>
        <p:spPr>
          <a:xfrm>
            <a:off x="4794972" y="3210488"/>
            <a:ext cx="3600247" cy="11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800" dirty="0"/>
              <a:t>Što je cyber osiguranje?</a:t>
            </a:r>
          </a:p>
          <a:p>
            <a:pPr marL="0" lvl="0" indent="0" algn="ctr"/>
            <a:r>
              <a:rPr lang="hr-HR" sz="1800" dirty="0"/>
              <a:t>Povijest razvoja cyber osiguranja</a:t>
            </a:r>
            <a:endParaRPr sz="1800" dirty="0"/>
          </a:p>
        </p:txBody>
      </p:sp>
      <p:sp>
        <p:nvSpPr>
          <p:cNvPr id="7" name="Google Shape;710;p47">
            <a:extLst>
              <a:ext uri="{FF2B5EF4-FFF2-40B4-BE49-F238E27FC236}">
                <a16:creationId xmlns:a16="http://schemas.microsoft.com/office/drawing/2014/main" xmlns="" id="{95568CC8-2AC0-44D0-96DB-06A963B3D5D1}"/>
              </a:ext>
            </a:extLst>
          </p:cNvPr>
          <p:cNvSpPr txBox="1">
            <a:spLocks/>
          </p:cNvSpPr>
          <p:nvPr/>
        </p:nvSpPr>
        <p:spPr>
          <a:xfrm>
            <a:off x="5974994" y="1012500"/>
            <a:ext cx="1240200" cy="1066800"/>
          </a:xfrm>
          <a:prstGeom prst="rect">
            <a:avLst/>
          </a:prstGeom>
          <a:no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algn="ctr" rtl="0">
              <a:buClrTx/>
              <a:buFontTx/>
            </a:pPr>
            <a:r>
              <a:rPr lang="en" sz="5400" dirty="0">
                <a:solidFill>
                  <a:schemeClr val="bg1">
                    <a:lumMod val="25000"/>
                  </a:schemeClr>
                </a:solidFill>
                <a:latin typeface="Donegal One" panose="020B0604020202020204" charset="-18"/>
              </a:rPr>
              <a:t>0</a:t>
            </a:r>
            <a:r>
              <a:rPr lang="hr-HR" sz="5400" dirty="0">
                <a:solidFill>
                  <a:schemeClr val="bg1">
                    <a:lumMod val="25000"/>
                  </a:schemeClr>
                </a:solidFill>
                <a:latin typeface="Donegal One" panose="020B0604020202020204" charset="-18"/>
              </a:rPr>
              <a:t>4</a:t>
            </a:r>
            <a:endParaRPr lang="en" sz="5400" dirty="0">
              <a:solidFill>
                <a:schemeClr val="bg1">
                  <a:lumMod val="25000"/>
                </a:schemeClr>
              </a:solidFill>
              <a:latin typeface="Donegal One" panose="020B0604020202020204" charset="-1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679;p45">
            <a:extLst>
              <a:ext uri="{FF2B5EF4-FFF2-40B4-BE49-F238E27FC236}">
                <a16:creationId xmlns:a16="http://schemas.microsoft.com/office/drawing/2014/main" xmlns="" id="{B03E19D3-72B1-4C9F-B994-4B064BFD716F}"/>
              </a:ext>
            </a:extLst>
          </p:cNvPr>
          <p:cNvSpPr txBox="1">
            <a:spLocks noGrp="1"/>
          </p:cNvSpPr>
          <p:nvPr>
            <p:ph type="subTitle" idx="1"/>
          </p:nvPr>
        </p:nvSpPr>
        <p:spPr>
          <a:xfrm>
            <a:off x="776132" y="1497376"/>
            <a:ext cx="7105468" cy="2545080"/>
          </a:xfrm>
          <a:prstGeom prst="rect">
            <a:avLst/>
          </a:prstGeom>
        </p:spPr>
        <p:txBody>
          <a:bodyPr spcFirstLastPara="1" wrap="square" lIns="91425" tIns="91425" rIns="91425" bIns="91425" anchor="t" anchorCtr="0">
            <a:noAutofit/>
          </a:bodyPr>
          <a:lstStyle/>
          <a:p>
            <a:pPr marL="0" indent="0" algn="l"/>
            <a:r>
              <a:rPr lang="hr-HR" sz="1800" dirty="0"/>
              <a:t>Oblik osiguranja koji služi za </a:t>
            </a:r>
            <a:r>
              <a:rPr lang="hr-HR" sz="1800" b="1" dirty="0"/>
              <a:t>zaštitu</a:t>
            </a:r>
            <a:r>
              <a:rPr lang="hr-HR" sz="1800" dirty="0"/>
              <a:t> poslovanja u modernom digitalnom dobu, pružajući </a:t>
            </a:r>
            <a:r>
              <a:rPr lang="hr-HR" sz="1800" b="1" dirty="0"/>
              <a:t>pokriće </a:t>
            </a:r>
            <a:r>
              <a:rPr lang="hr-HR" sz="1800" dirty="0"/>
              <a:t>za slučajeve povrede podataka ili raznih hakerskih napada na računalne sustave</a:t>
            </a:r>
          </a:p>
          <a:p>
            <a:pPr marL="0" indent="0" algn="l"/>
            <a:endParaRPr lang="hr-HR" sz="1800" dirty="0"/>
          </a:p>
          <a:p>
            <a:pPr marL="0" indent="0" algn="l"/>
            <a:r>
              <a:rPr lang="hr-HR" sz="1800" dirty="0"/>
              <a:t>U slučaju napada obično pokriva </a:t>
            </a:r>
            <a:r>
              <a:rPr lang="hr-HR" sz="1800" b="1" dirty="0"/>
              <a:t>pravne, financijske i reputacijske troškove</a:t>
            </a:r>
          </a:p>
          <a:p>
            <a:pPr marL="0" indent="0" algn="l"/>
            <a:endParaRPr lang="hr-HR" sz="1800" dirty="0"/>
          </a:p>
        </p:txBody>
      </p:sp>
      <p:sp>
        <p:nvSpPr>
          <p:cNvPr id="12" name="Naslov 1">
            <a:extLst>
              <a:ext uri="{FF2B5EF4-FFF2-40B4-BE49-F238E27FC236}">
                <a16:creationId xmlns:a16="http://schemas.microsoft.com/office/drawing/2014/main" xmlns="" id="{457D7E71-C716-4288-9E72-9760A4DFBDFF}"/>
              </a:ext>
            </a:extLst>
          </p:cNvPr>
          <p:cNvSpPr>
            <a:spLocks noGrp="1"/>
          </p:cNvSpPr>
          <p:nvPr>
            <p:ph type="title"/>
          </p:nvPr>
        </p:nvSpPr>
        <p:spPr>
          <a:xfrm>
            <a:off x="720725" y="429259"/>
            <a:ext cx="7702550" cy="553721"/>
          </a:xfrm>
        </p:spPr>
        <p:txBody>
          <a:bodyPr/>
          <a:lstStyle/>
          <a:p>
            <a:r>
              <a:rPr lang="hr-HR" dirty="0"/>
              <a:t>Što je cyber osiguranje?</a:t>
            </a:r>
            <a:br>
              <a:rPr lang="hr-HR" dirty="0"/>
            </a:br>
            <a:endParaRPr lang="hr-HR" dirty="0"/>
          </a:p>
        </p:txBody>
      </p:sp>
      <p:pic>
        <p:nvPicPr>
          <p:cNvPr id="3" name="Slika 2">
            <a:extLst>
              <a:ext uri="{FF2B5EF4-FFF2-40B4-BE49-F238E27FC236}">
                <a16:creationId xmlns:a16="http://schemas.microsoft.com/office/drawing/2014/main" xmlns="" id="{EE10BB0C-CB46-4AE6-9B20-777911D686C9}"/>
              </a:ext>
            </a:extLst>
          </p:cNvPr>
          <p:cNvPicPr>
            <a:picLocks noChangeAspect="1"/>
          </p:cNvPicPr>
          <p:nvPr/>
        </p:nvPicPr>
        <p:blipFill>
          <a:blip r:embed="rId3"/>
          <a:stretch>
            <a:fillRect/>
          </a:stretch>
        </p:blipFill>
        <p:spPr>
          <a:xfrm rot="964521">
            <a:off x="7217713" y="659072"/>
            <a:ext cx="1327775" cy="746873"/>
          </a:xfrm>
          <a:prstGeom prst="rect">
            <a:avLst/>
          </a:prstGeom>
        </p:spPr>
      </p:pic>
    </p:spTree>
    <p:extLst>
      <p:ext uri="{BB962C8B-B14F-4D97-AF65-F5344CB8AC3E}">
        <p14:creationId xmlns:p14="http://schemas.microsoft.com/office/powerpoint/2010/main" xmlns="" val="356265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1" name="Google Shape;4951;p6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Povijest razvoja cyber osiguranja</a:t>
            </a:r>
            <a:endParaRPr dirty="0"/>
          </a:p>
        </p:txBody>
      </p:sp>
      <p:graphicFrame>
        <p:nvGraphicFramePr>
          <p:cNvPr id="4952" name="Google Shape;4952;p67"/>
          <p:cNvGraphicFramePr/>
          <p:nvPr>
            <p:extLst>
              <p:ext uri="{D42A27DB-BD31-4B8C-83A1-F6EECF244321}">
                <p14:modId xmlns:p14="http://schemas.microsoft.com/office/powerpoint/2010/main" xmlns="" val="4279844751"/>
              </p:ext>
            </p:extLst>
          </p:nvPr>
        </p:nvGraphicFramePr>
        <p:xfrm>
          <a:off x="956310" y="1017724"/>
          <a:ext cx="7231380" cy="3998826"/>
        </p:xfrm>
        <a:graphic>
          <a:graphicData uri="http://schemas.openxmlformats.org/drawingml/2006/table">
            <a:tbl>
              <a:tblPr>
                <a:noFill/>
                <a:tableStyleId>{E02B4E43-D3D6-4D29-8A85-6E877F55808C}</a:tableStyleId>
              </a:tblPr>
              <a:tblGrid>
                <a:gridCol w="2055109">
                  <a:extLst>
                    <a:ext uri="{9D8B030D-6E8A-4147-A177-3AD203B41FA5}">
                      <a16:colId xmlns:a16="http://schemas.microsoft.com/office/drawing/2014/main" xmlns="" val="20000"/>
                    </a:ext>
                  </a:extLst>
                </a:gridCol>
                <a:gridCol w="5176271">
                  <a:extLst>
                    <a:ext uri="{9D8B030D-6E8A-4147-A177-3AD203B41FA5}">
                      <a16:colId xmlns:a16="http://schemas.microsoft.com/office/drawing/2014/main" xmlns="" val="20001"/>
                    </a:ext>
                  </a:extLst>
                </a:gridCol>
              </a:tblGrid>
              <a:tr h="525630">
                <a:tc>
                  <a:txBody>
                    <a:bodyPr/>
                    <a:lstStyle/>
                    <a:p>
                      <a:pPr marL="0" lvl="0" indent="0" algn="ctr" rtl="0">
                        <a:lnSpc>
                          <a:spcPct val="115000"/>
                        </a:lnSpc>
                        <a:spcBef>
                          <a:spcPts val="0"/>
                        </a:spcBef>
                        <a:spcAft>
                          <a:spcPts val="0"/>
                        </a:spcAft>
                        <a:buNone/>
                      </a:pPr>
                      <a:r>
                        <a:rPr lang="hr-HR" sz="2200" dirty="0">
                          <a:solidFill>
                            <a:schemeClr val="dk1"/>
                          </a:solidFill>
                          <a:latin typeface="Donegal One"/>
                          <a:ea typeface="Donegal One"/>
                          <a:cs typeface="Donegal One"/>
                          <a:sym typeface="Donegal One"/>
                        </a:rPr>
                        <a:t>Godina</a:t>
                      </a:r>
                      <a:endParaRPr sz="2200" dirty="0">
                        <a:solidFill>
                          <a:schemeClr val="dk1"/>
                        </a:solidFill>
                        <a:latin typeface="Donegal One"/>
                        <a:ea typeface="Donegal One"/>
                        <a:cs typeface="Donegal One"/>
                        <a:sym typeface="Donegal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sz="2200" dirty="0">
                          <a:solidFill>
                            <a:schemeClr val="dk1"/>
                          </a:solidFill>
                          <a:latin typeface="Donegal One"/>
                          <a:ea typeface="Donegal One"/>
                          <a:cs typeface="Donegal One"/>
                          <a:sym typeface="Donegal One"/>
                        </a:rPr>
                        <a:t>Opis</a:t>
                      </a:r>
                      <a:endParaRPr sz="2200" dirty="0">
                        <a:solidFill>
                          <a:schemeClr val="dk1"/>
                        </a:solidFill>
                        <a:latin typeface="Donegal One"/>
                        <a:ea typeface="Donegal One"/>
                        <a:cs typeface="Donegal One"/>
                        <a:sym typeface="Donegal On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863033">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1990s</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hr-HR" dirty="0">
                          <a:solidFill>
                            <a:schemeClr val="dk1"/>
                          </a:solidFill>
                          <a:latin typeface="Lato"/>
                          <a:ea typeface="Lato"/>
                          <a:cs typeface="Lato"/>
                          <a:sym typeface="Lato"/>
                        </a:rPr>
                        <a:t>U početku je cyber osiguranje bilo dodatak postojećim policama osiguranja od odgovornosti za poduzeća koja posluju u sektoru tehnologije i sektoru profesionalnih usluga.</a:t>
                      </a: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626551">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2005</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Sredinom 2000-ih počela su se nuditi i pokrića za prve strane, poput gubitaka koje sama poduzeća pretrpe.</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863033">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2010</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Povećanje potražnje za proizvodima kibernetičkog osiguranja zbog rastućih kibernetičkih rizika s kojima se suočavaju poduzeća.</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r h="863033">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2016</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Niz visokoprofilnih povreda podataka i povezanih troškova pokazao je potrebu za cyber osiguranjem bez obzira na industriju u kojoj poduzeće posluje. </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50"/>
        <p:cNvGrpSpPr/>
        <p:nvPr/>
      </p:nvGrpSpPr>
      <p:grpSpPr>
        <a:xfrm>
          <a:off x="0" y="0"/>
          <a:ext cx="0" cy="0"/>
          <a:chOff x="0" y="0"/>
          <a:chExt cx="0" cy="0"/>
        </a:xfrm>
      </p:grpSpPr>
      <p:sp>
        <p:nvSpPr>
          <p:cNvPr id="4951" name="Google Shape;4951;p6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Povijest razvoja cyber osiguranja</a:t>
            </a:r>
            <a:endParaRPr dirty="0"/>
          </a:p>
        </p:txBody>
      </p:sp>
      <p:graphicFrame>
        <p:nvGraphicFramePr>
          <p:cNvPr id="4952" name="Google Shape;4952;p67"/>
          <p:cNvGraphicFramePr/>
          <p:nvPr>
            <p:extLst>
              <p:ext uri="{D42A27DB-BD31-4B8C-83A1-F6EECF244321}">
                <p14:modId xmlns:p14="http://schemas.microsoft.com/office/powerpoint/2010/main" xmlns="" val="2542200964"/>
              </p:ext>
            </p:extLst>
          </p:nvPr>
        </p:nvGraphicFramePr>
        <p:xfrm>
          <a:off x="952500" y="1428750"/>
          <a:ext cx="7239000" cy="3570612"/>
        </p:xfrm>
        <a:graphic>
          <a:graphicData uri="http://schemas.openxmlformats.org/drawingml/2006/table">
            <a:tbl>
              <a:tblPr>
                <a:noFill/>
                <a:tableStyleId>{E02B4E43-D3D6-4D29-8A85-6E877F55808C}</a:tableStyleId>
              </a:tblPr>
              <a:tblGrid>
                <a:gridCol w="2057275">
                  <a:extLst>
                    <a:ext uri="{9D8B030D-6E8A-4147-A177-3AD203B41FA5}">
                      <a16:colId xmlns:a16="http://schemas.microsoft.com/office/drawing/2014/main" xmlns="" val="20000"/>
                    </a:ext>
                  </a:extLst>
                </a:gridCol>
                <a:gridCol w="5181725">
                  <a:extLst>
                    <a:ext uri="{9D8B030D-6E8A-4147-A177-3AD203B41FA5}">
                      <a16:colId xmlns:a16="http://schemas.microsoft.com/office/drawing/2014/main" xmlns="" val="20001"/>
                    </a:ext>
                  </a:extLst>
                </a:gridCol>
              </a:tblGrid>
              <a:tr h="381000">
                <a:tc>
                  <a:txBody>
                    <a:bodyPr/>
                    <a:lstStyle/>
                    <a:p>
                      <a:pPr marL="0" lvl="0" indent="0" algn="ctr" rtl="0">
                        <a:lnSpc>
                          <a:spcPct val="115000"/>
                        </a:lnSpc>
                        <a:spcBef>
                          <a:spcPts val="0"/>
                        </a:spcBef>
                        <a:spcAft>
                          <a:spcPts val="0"/>
                        </a:spcAft>
                        <a:buNone/>
                      </a:pPr>
                      <a:r>
                        <a:rPr lang="hr-HR" sz="2200" dirty="0">
                          <a:solidFill>
                            <a:schemeClr val="dk1"/>
                          </a:solidFill>
                          <a:latin typeface="Donegal One"/>
                          <a:ea typeface="Donegal One"/>
                          <a:cs typeface="Donegal One"/>
                          <a:sym typeface="Donegal One"/>
                        </a:rPr>
                        <a:t>Godina</a:t>
                      </a:r>
                      <a:endParaRPr sz="2200" dirty="0">
                        <a:solidFill>
                          <a:schemeClr val="dk1"/>
                        </a:solidFill>
                        <a:latin typeface="Donegal One"/>
                        <a:ea typeface="Donegal One"/>
                        <a:cs typeface="Donegal One"/>
                        <a:sym typeface="Donegal One"/>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sz="2200" dirty="0">
                          <a:solidFill>
                            <a:schemeClr val="dk1"/>
                          </a:solidFill>
                          <a:latin typeface="Donegal One"/>
                          <a:ea typeface="Donegal One"/>
                          <a:cs typeface="Donegal One"/>
                          <a:sym typeface="Donegal One"/>
                        </a:rPr>
                        <a:t>Opis</a:t>
                      </a:r>
                      <a:endParaRPr sz="2200" dirty="0">
                        <a:solidFill>
                          <a:schemeClr val="dk1"/>
                        </a:solidFill>
                        <a:latin typeface="Donegal One"/>
                        <a:ea typeface="Donegal One"/>
                        <a:cs typeface="Donegal One"/>
                        <a:sym typeface="Donegal One"/>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0"/>
                  </a:ext>
                </a:extLst>
              </a:tr>
              <a:tr h="381000">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2018</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b="1" dirty="0">
                          <a:solidFill>
                            <a:schemeClr val="dk1"/>
                          </a:solidFill>
                          <a:latin typeface="Lato"/>
                          <a:ea typeface="Lato"/>
                          <a:cs typeface="Lato"/>
                          <a:sym typeface="Lato"/>
                        </a:rPr>
                        <a:t>GDPR </a:t>
                      </a:r>
                      <a:r>
                        <a:rPr lang="hr-HR" dirty="0">
                          <a:solidFill>
                            <a:schemeClr val="dk1"/>
                          </a:solidFill>
                          <a:latin typeface="Lato"/>
                          <a:ea typeface="Lato"/>
                          <a:cs typeface="Lato"/>
                          <a:sym typeface="Lato"/>
                        </a:rPr>
                        <a:t>stupio na snagu, podižući profil cyber rizika za sva poduzeća.</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1"/>
                  </a:ext>
                </a:extLst>
              </a:tr>
              <a:tr h="381000">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2020</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b="1" dirty="0">
                          <a:solidFill>
                            <a:schemeClr val="dk1"/>
                          </a:solidFill>
                          <a:latin typeface="Lato"/>
                          <a:ea typeface="Lato"/>
                          <a:cs typeface="Lato"/>
                          <a:sym typeface="Lato"/>
                        </a:rPr>
                        <a:t>COVID 19 </a:t>
                      </a:r>
                      <a:r>
                        <a:rPr lang="hr-HR" dirty="0">
                          <a:solidFill>
                            <a:schemeClr val="dk1"/>
                          </a:solidFill>
                          <a:latin typeface="Lato"/>
                          <a:ea typeface="Lato"/>
                          <a:cs typeface="Lato"/>
                          <a:sym typeface="Lato"/>
                        </a:rPr>
                        <a:t>prisilio je većinu organizacija na rad na daljinu, što je rezultiralo neviđenim porastom upotrebe mobilnih uređaja i operacija na daljinu, što je predstavljalo priliku za iskorištavanje nesigurnih uređaja. Ponovno podizanje svijesti o potrebi odgovarajućeg cyber osiguranja.</a:t>
                      </a:r>
                      <a:endParaRPr dirty="0">
                        <a:solidFill>
                          <a:schemeClr val="dk1"/>
                        </a:solidFill>
                        <a:latin typeface="Lato"/>
                        <a:ea typeface="Lato"/>
                        <a:cs typeface="Lato"/>
                        <a:sym typeface="Lato"/>
                      </a:endParaRPr>
                    </a:p>
                  </a:txBody>
                  <a:tcPr marL="91425" marR="91425" marT="91425" marB="91425" anchor="ctr">
                    <a:lnL w="9525" cap="flat" cmpd="sng" algn="ctr">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2"/>
                  </a:ext>
                </a:extLst>
              </a:tr>
              <a:tr h="381000">
                <a:tc>
                  <a:txBody>
                    <a:bodyPr/>
                    <a:lstStyle/>
                    <a:p>
                      <a:pPr marL="0" lvl="0" indent="0" algn="ctr" rtl="0">
                        <a:lnSpc>
                          <a:spcPct val="115000"/>
                        </a:lnSpc>
                        <a:spcBef>
                          <a:spcPts val="0"/>
                        </a:spcBef>
                        <a:spcAft>
                          <a:spcPts val="0"/>
                        </a:spcAft>
                        <a:buNone/>
                      </a:pPr>
                      <a:r>
                        <a:rPr lang="hr-HR" dirty="0">
                          <a:solidFill>
                            <a:schemeClr val="dk1"/>
                          </a:solidFill>
                          <a:latin typeface="Lato"/>
                          <a:ea typeface="Lato"/>
                          <a:cs typeface="Lato"/>
                          <a:sym typeface="Lato"/>
                        </a:rPr>
                        <a:t>2021</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hr-HR" b="1" dirty="0">
                          <a:solidFill>
                            <a:schemeClr val="dk1"/>
                          </a:solidFill>
                          <a:latin typeface="Lato"/>
                          <a:ea typeface="Lato"/>
                          <a:cs typeface="Lato"/>
                          <a:sym typeface="Lato"/>
                        </a:rPr>
                        <a:t>„</a:t>
                      </a:r>
                      <a:r>
                        <a:rPr lang="hr-HR" b="1" dirty="0" err="1">
                          <a:solidFill>
                            <a:schemeClr val="dk1"/>
                          </a:solidFill>
                          <a:latin typeface="Lato"/>
                          <a:ea typeface="Lato"/>
                          <a:cs typeface="Lato"/>
                          <a:sym typeface="Lato"/>
                        </a:rPr>
                        <a:t>Silent</a:t>
                      </a:r>
                      <a:r>
                        <a:rPr lang="hr-HR" b="1" dirty="0">
                          <a:solidFill>
                            <a:schemeClr val="dk1"/>
                          </a:solidFill>
                          <a:latin typeface="Lato"/>
                          <a:ea typeface="Lato"/>
                          <a:cs typeface="Lato"/>
                          <a:sym typeface="Lato"/>
                        </a:rPr>
                        <a:t> cyber” </a:t>
                      </a:r>
                      <a:r>
                        <a:rPr lang="hr-HR" dirty="0">
                          <a:solidFill>
                            <a:schemeClr val="dk1"/>
                          </a:solidFill>
                          <a:latin typeface="Lato"/>
                          <a:ea typeface="Lato"/>
                          <a:cs typeface="Lato"/>
                          <a:sym typeface="Lato"/>
                        </a:rPr>
                        <a:t>- potencijalna cyber izloženost sadržana u tradicionalnim policama osiguranja imovine i odgovornosti koje ne moraju posredno uključivati ​​ili isključivati ​​cyber rizik.</a:t>
                      </a:r>
                      <a:endParaRPr dirty="0">
                        <a:solidFill>
                          <a:schemeClr val="dk1"/>
                        </a:solidFill>
                        <a:latin typeface="Lato"/>
                        <a:ea typeface="Lato"/>
                        <a:cs typeface="Lato"/>
                        <a:sym typeface="Lato"/>
                      </a:endParaRPr>
                    </a:p>
                  </a:txBody>
                  <a:tcPr marL="914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37143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47"/>
          <p:cNvPicPr preferRelativeResize="0"/>
          <p:nvPr/>
        </p:nvPicPr>
        <p:blipFill rotWithShape="1">
          <a:blip r:embed="rId3">
            <a:alphaModFix/>
          </a:blip>
          <a:srcRect t="680" b="690"/>
          <a:stretch/>
        </p:blipFill>
        <p:spPr>
          <a:xfrm>
            <a:off x="6847300" y="3248075"/>
            <a:ext cx="1921750" cy="1895421"/>
          </a:xfrm>
          <a:prstGeom prst="rect">
            <a:avLst/>
          </a:prstGeom>
          <a:noFill/>
          <a:ln>
            <a:noFill/>
          </a:ln>
        </p:spPr>
      </p:pic>
      <p:pic>
        <p:nvPicPr>
          <p:cNvPr id="708" name="Google Shape;708;p47"/>
          <p:cNvPicPr preferRelativeResize="0"/>
          <p:nvPr/>
        </p:nvPicPr>
        <p:blipFill rotWithShape="1">
          <a:blip r:embed="rId3">
            <a:alphaModFix/>
          </a:blip>
          <a:srcRect t="680" b="690"/>
          <a:stretch/>
        </p:blipFill>
        <p:spPr>
          <a:xfrm>
            <a:off x="-149400" y="-290900"/>
            <a:ext cx="3302625" cy="3257375"/>
          </a:xfrm>
          <a:prstGeom prst="rect">
            <a:avLst/>
          </a:prstGeom>
          <a:noFill/>
          <a:ln>
            <a:noFill/>
          </a:ln>
        </p:spPr>
      </p:pic>
      <p:sp>
        <p:nvSpPr>
          <p:cNvPr id="709" name="Google Shape;709;p47"/>
          <p:cNvSpPr txBox="1">
            <a:spLocks noGrp="1"/>
          </p:cNvSpPr>
          <p:nvPr>
            <p:ph type="title"/>
          </p:nvPr>
        </p:nvSpPr>
        <p:spPr>
          <a:xfrm>
            <a:off x="2023950" y="2068461"/>
            <a:ext cx="5096100" cy="901455"/>
          </a:xfrm>
          <a:prstGeom prst="rect">
            <a:avLst/>
          </a:prstGeom>
        </p:spPr>
        <p:txBody>
          <a:bodyPr spcFirstLastPara="1" wrap="square" lIns="91425" tIns="91425" rIns="91425" bIns="91425" anchor="b" anchorCtr="0">
            <a:noAutofit/>
          </a:bodyPr>
          <a:lstStyle/>
          <a:p>
            <a:pPr marL="0" lvl="0" indent="0"/>
            <a:r>
              <a:rPr lang="hr-HR" sz="3600" b="1" dirty="0"/>
              <a:t>Zaključak</a:t>
            </a:r>
          </a:p>
        </p:txBody>
      </p:sp>
      <p:sp>
        <p:nvSpPr>
          <p:cNvPr id="710" name="Google Shape;710;p47"/>
          <p:cNvSpPr txBox="1">
            <a:spLocks noGrp="1"/>
          </p:cNvSpPr>
          <p:nvPr>
            <p:ph type="title" idx="2"/>
          </p:nvPr>
        </p:nvSpPr>
        <p:spPr>
          <a:xfrm>
            <a:off x="3951900" y="1294374"/>
            <a:ext cx="1240200" cy="10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a:t>
            </a:r>
            <a:r>
              <a:rPr lang="hr-HR" sz="5400" dirty="0"/>
              <a:t>5</a:t>
            </a:r>
            <a:endParaRPr sz="5400" dirty="0"/>
          </a:p>
        </p:txBody>
      </p:sp>
      <p:sp>
        <p:nvSpPr>
          <p:cNvPr id="711" name="Google Shape;711;p47"/>
          <p:cNvSpPr txBox="1">
            <a:spLocks noGrp="1"/>
          </p:cNvSpPr>
          <p:nvPr>
            <p:ph type="subTitle" idx="1"/>
          </p:nvPr>
        </p:nvSpPr>
        <p:spPr>
          <a:xfrm>
            <a:off x="1716825" y="2966475"/>
            <a:ext cx="5710350" cy="809815"/>
          </a:xfrm>
          <a:prstGeom prst="rect">
            <a:avLst/>
          </a:prstGeom>
        </p:spPr>
        <p:txBody>
          <a:bodyPr spcFirstLastPara="1" wrap="square" lIns="91425" tIns="91425" rIns="91425" bIns="91425" anchor="t" anchorCtr="0">
            <a:noAutofit/>
          </a:bodyPr>
          <a:lstStyle/>
          <a:p>
            <a:pPr marL="0" lvl="0" indent="0"/>
            <a:r>
              <a:rPr lang="hr-HR" dirty="0"/>
              <a:t>Glavni zaključci</a:t>
            </a:r>
            <a:endParaRPr dirty="0"/>
          </a:p>
        </p:txBody>
      </p:sp>
    </p:spTree>
    <p:extLst>
      <p:ext uri="{BB962C8B-B14F-4D97-AF65-F5344CB8AC3E}">
        <p14:creationId xmlns:p14="http://schemas.microsoft.com/office/powerpoint/2010/main" xmlns="" val="416553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39"/>
          <p:cNvSpPr txBox="1">
            <a:spLocks noGrp="1"/>
          </p:cNvSpPr>
          <p:nvPr>
            <p:ph type="title" idx="6"/>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Sadržaj</a:t>
            </a:r>
            <a:endParaRPr dirty="0"/>
          </a:p>
        </p:txBody>
      </p:sp>
      <p:sp>
        <p:nvSpPr>
          <p:cNvPr id="619" name="Google Shape;619;p39"/>
          <p:cNvSpPr txBox="1">
            <a:spLocks noGrp="1"/>
          </p:cNvSpPr>
          <p:nvPr>
            <p:ph type="subTitle" idx="8"/>
          </p:nvPr>
        </p:nvSpPr>
        <p:spPr>
          <a:xfrm>
            <a:off x="2053276" y="3511776"/>
            <a:ext cx="2370900" cy="572700"/>
          </a:xfrm>
          <a:prstGeom prst="rect">
            <a:avLst/>
          </a:prstGeom>
        </p:spPr>
        <p:txBody>
          <a:bodyPr spcFirstLastPara="1" wrap="square" lIns="91425" tIns="91425" rIns="91425" bIns="91425" anchor="t" anchorCtr="0">
            <a:noAutofit/>
          </a:bodyPr>
          <a:lstStyle/>
          <a:p>
            <a:pPr marL="0" lvl="0" indent="0"/>
            <a:r>
              <a:rPr lang="hr-HR" sz="1800" dirty="0"/>
              <a:t>Cyber osiguranje</a:t>
            </a:r>
            <a:endParaRPr sz="2000" dirty="0">
              <a:solidFill>
                <a:srgbClr val="666666"/>
              </a:solidFill>
            </a:endParaRPr>
          </a:p>
        </p:txBody>
      </p:sp>
      <p:sp>
        <p:nvSpPr>
          <p:cNvPr id="620" name="Google Shape;620;p39"/>
          <p:cNvSpPr txBox="1">
            <a:spLocks noGrp="1"/>
          </p:cNvSpPr>
          <p:nvPr>
            <p:ph type="subTitle" idx="1"/>
          </p:nvPr>
        </p:nvSpPr>
        <p:spPr>
          <a:xfrm>
            <a:off x="720002" y="1833141"/>
            <a:ext cx="237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800" dirty="0"/>
              <a:t>Uvod</a:t>
            </a:r>
            <a:endParaRPr sz="1800" dirty="0"/>
          </a:p>
        </p:txBody>
      </p:sp>
      <p:sp>
        <p:nvSpPr>
          <p:cNvPr id="621" name="Google Shape;621;p39"/>
          <p:cNvSpPr txBox="1">
            <a:spLocks noGrp="1"/>
          </p:cNvSpPr>
          <p:nvPr>
            <p:ph type="subTitle" idx="7"/>
          </p:nvPr>
        </p:nvSpPr>
        <p:spPr>
          <a:xfrm>
            <a:off x="3142684" y="1758628"/>
            <a:ext cx="2858625" cy="572700"/>
          </a:xfrm>
          <a:prstGeom prst="rect">
            <a:avLst/>
          </a:prstGeom>
        </p:spPr>
        <p:txBody>
          <a:bodyPr spcFirstLastPara="1" wrap="square" lIns="91425" tIns="91425" rIns="91425" bIns="91425" anchor="t" anchorCtr="0">
            <a:noAutofit/>
          </a:bodyPr>
          <a:lstStyle/>
          <a:p>
            <a:pPr marL="0" lvl="0" indent="0"/>
            <a:r>
              <a:rPr lang="hr-HR" sz="1800" dirty="0"/>
              <a:t>Cyber sigurnost u osiguravajućim društvima</a:t>
            </a:r>
            <a:endParaRPr sz="1800" dirty="0"/>
          </a:p>
        </p:txBody>
      </p:sp>
      <p:sp>
        <p:nvSpPr>
          <p:cNvPr id="622" name="Google Shape;622;p39"/>
          <p:cNvSpPr txBox="1">
            <a:spLocks noGrp="1"/>
          </p:cNvSpPr>
          <p:nvPr>
            <p:ph type="subTitle" idx="9"/>
          </p:nvPr>
        </p:nvSpPr>
        <p:spPr>
          <a:xfrm>
            <a:off x="4719824" y="3511776"/>
            <a:ext cx="2370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sz="1800" dirty="0"/>
              <a:t>Zaključak</a:t>
            </a:r>
            <a:endParaRPr sz="1800" dirty="0"/>
          </a:p>
        </p:txBody>
      </p:sp>
      <p:sp>
        <p:nvSpPr>
          <p:cNvPr id="623" name="Google Shape;623;p39"/>
          <p:cNvSpPr txBox="1">
            <a:spLocks noGrp="1"/>
          </p:cNvSpPr>
          <p:nvPr>
            <p:ph type="subTitle" idx="13"/>
          </p:nvPr>
        </p:nvSpPr>
        <p:spPr>
          <a:xfrm>
            <a:off x="6154698" y="1829615"/>
            <a:ext cx="2370900" cy="572700"/>
          </a:xfrm>
          <a:prstGeom prst="rect">
            <a:avLst/>
          </a:prstGeom>
        </p:spPr>
        <p:txBody>
          <a:bodyPr spcFirstLastPara="1" wrap="square" lIns="91425" tIns="91425" rIns="91425" bIns="91425" anchor="t" anchorCtr="0">
            <a:noAutofit/>
          </a:bodyPr>
          <a:lstStyle/>
          <a:p>
            <a:pPr marL="0" lvl="0" indent="0"/>
            <a:r>
              <a:rPr lang="hr-HR" sz="1800" dirty="0"/>
              <a:t>Upravljanje cyber rizicima</a:t>
            </a:r>
            <a:endParaRPr sz="1800" dirty="0"/>
          </a:p>
        </p:txBody>
      </p:sp>
      <p:sp>
        <p:nvSpPr>
          <p:cNvPr id="624" name="Google Shape;624;p39"/>
          <p:cNvSpPr txBox="1">
            <a:spLocks noGrp="1"/>
          </p:cNvSpPr>
          <p:nvPr>
            <p:ph type="title"/>
          </p:nvPr>
        </p:nvSpPr>
        <p:spPr>
          <a:xfrm>
            <a:off x="1565552" y="1246528"/>
            <a:ext cx="6798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01</a:t>
            </a:r>
            <a:endParaRPr sz="3200" dirty="0"/>
          </a:p>
        </p:txBody>
      </p:sp>
      <p:sp>
        <p:nvSpPr>
          <p:cNvPr id="625" name="Google Shape;625;p39"/>
          <p:cNvSpPr txBox="1">
            <a:spLocks noGrp="1"/>
          </p:cNvSpPr>
          <p:nvPr>
            <p:ph type="title" idx="2"/>
          </p:nvPr>
        </p:nvSpPr>
        <p:spPr>
          <a:xfrm>
            <a:off x="2898824" y="2992453"/>
            <a:ext cx="873075"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04</a:t>
            </a:r>
            <a:endParaRPr sz="3200" dirty="0"/>
          </a:p>
        </p:txBody>
      </p:sp>
      <p:sp>
        <p:nvSpPr>
          <p:cNvPr id="626" name="Google Shape;626;p39"/>
          <p:cNvSpPr txBox="1">
            <a:spLocks noGrp="1"/>
          </p:cNvSpPr>
          <p:nvPr>
            <p:ph type="title" idx="3"/>
          </p:nvPr>
        </p:nvSpPr>
        <p:spPr>
          <a:xfrm>
            <a:off x="4232096" y="1246528"/>
            <a:ext cx="827583"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02</a:t>
            </a:r>
            <a:endParaRPr sz="3200" dirty="0"/>
          </a:p>
        </p:txBody>
      </p:sp>
      <p:sp>
        <p:nvSpPr>
          <p:cNvPr id="627" name="Google Shape;627;p39"/>
          <p:cNvSpPr txBox="1">
            <a:spLocks noGrp="1"/>
          </p:cNvSpPr>
          <p:nvPr>
            <p:ph type="title" idx="4"/>
          </p:nvPr>
        </p:nvSpPr>
        <p:spPr>
          <a:xfrm>
            <a:off x="5565370" y="2992453"/>
            <a:ext cx="6798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05</a:t>
            </a:r>
            <a:endParaRPr sz="3200" dirty="0"/>
          </a:p>
        </p:txBody>
      </p:sp>
      <p:sp>
        <p:nvSpPr>
          <p:cNvPr id="628" name="Google Shape;628;p39"/>
          <p:cNvSpPr txBox="1">
            <a:spLocks noGrp="1"/>
          </p:cNvSpPr>
          <p:nvPr>
            <p:ph type="title" idx="5"/>
          </p:nvPr>
        </p:nvSpPr>
        <p:spPr>
          <a:xfrm>
            <a:off x="6898643" y="1246528"/>
            <a:ext cx="679800" cy="51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03</a:t>
            </a:r>
            <a:endParaRP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A0D875C0-52DA-4232-9F82-B451DA369A49}"/>
              </a:ext>
            </a:extLst>
          </p:cNvPr>
          <p:cNvSpPr>
            <a:spLocks noGrp="1"/>
          </p:cNvSpPr>
          <p:nvPr>
            <p:ph type="title"/>
          </p:nvPr>
        </p:nvSpPr>
        <p:spPr>
          <a:xfrm>
            <a:off x="720000" y="518015"/>
            <a:ext cx="7704000" cy="572700"/>
          </a:xfrm>
        </p:spPr>
        <p:txBody>
          <a:bodyPr/>
          <a:lstStyle/>
          <a:p>
            <a:r>
              <a:rPr lang="hr-HR" dirty="0"/>
              <a:t>Glavni zaključci</a:t>
            </a:r>
            <a:br>
              <a:rPr lang="hr-HR" dirty="0"/>
            </a:br>
            <a:endParaRPr lang="hr-HR" dirty="0"/>
          </a:p>
        </p:txBody>
      </p:sp>
      <p:sp>
        <p:nvSpPr>
          <p:cNvPr id="9" name="Google Shape;679;p45">
            <a:extLst>
              <a:ext uri="{FF2B5EF4-FFF2-40B4-BE49-F238E27FC236}">
                <a16:creationId xmlns:a16="http://schemas.microsoft.com/office/drawing/2014/main" xmlns="" id="{F8A48693-B197-461A-BB92-0CD05099EE7F}"/>
              </a:ext>
            </a:extLst>
          </p:cNvPr>
          <p:cNvSpPr txBox="1">
            <a:spLocks noGrp="1"/>
          </p:cNvSpPr>
          <p:nvPr>
            <p:ph type="subTitle" idx="1"/>
          </p:nvPr>
        </p:nvSpPr>
        <p:spPr>
          <a:xfrm>
            <a:off x="823232" y="1174816"/>
            <a:ext cx="7600768" cy="3450669"/>
          </a:xfrm>
          <a:prstGeom prst="rect">
            <a:avLst/>
          </a:prstGeom>
        </p:spPr>
        <p:txBody>
          <a:bodyPr spcFirstLastPara="1" wrap="square" lIns="91425" tIns="91425" rIns="91425" bIns="91425" anchor="t" anchorCtr="0">
            <a:noAutofit/>
          </a:bodyPr>
          <a:lstStyle/>
          <a:p>
            <a:pPr marL="0" indent="0" algn="l">
              <a:lnSpc>
                <a:spcPct val="100000"/>
              </a:lnSpc>
            </a:pPr>
            <a:r>
              <a:rPr lang="hr-HR" sz="1800" dirty="0"/>
              <a:t>Cyber osiguranje ima </a:t>
            </a:r>
            <a:r>
              <a:rPr lang="hr-HR" sz="1800" b="1" dirty="0"/>
              <a:t>brojne prepreke </a:t>
            </a:r>
            <a:r>
              <a:rPr lang="hr-HR" sz="1800" dirty="0"/>
              <a:t>za svoju potpunu realizaciju, no posljednjih godina </a:t>
            </a:r>
            <a:r>
              <a:rPr lang="hr-HR" sz="1800" b="1" dirty="0"/>
              <a:t>raste i ponuda i potražnja </a:t>
            </a:r>
            <a:r>
              <a:rPr lang="hr-HR" sz="1800" dirty="0"/>
              <a:t>za cyber osiguranjem</a:t>
            </a:r>
          </a:p>
          <a:p>
            <a:pPr marL="0" indent="0" algn="l">
              <a:lnSpc>
                <a:spcPct val="100000"/>
              </a:lnSpc>
            </a:pPr>
            <a:endParaRPr lang="hr-HR" sz="1800" dirty="0"/>
          </a:p>
          <a:p>
            <a:pPr marL="0" indent="0" algn="l">
              <a:lnSpc>
                <a:spcPct val="100000"/>
              </a:lnSpc>
            </a:pPr>
            <a:r>
              <a:rPr lang="hr-HR" sz="1800" dirty="0"/>
              <a:t>Cyber osiguranje </a:t>
            </a:r>
            <a:r>
              <a:rPr lang="hr-HR" sz="1800" b="1" dirty="0"/>
              <a:t>jedna je od najvažnijih strategija </a:t>
            </a:r>
            <a:r>
              <a:rPr lang="hr-HR" sz="1800" dirty="0"/>
              <a:t>u „borbi“ protiv cyber rizika te igra važnu ulogu u </a:t>
            </a:r>
            <a:r>
              <a:rPr lang="hr-HR" sz="1800" b="1" dirty="0"/>
              <a:t>sprječavanju</a:t>
            </a:r>
            <a:r>
              <a:rPr lang="hr-HR" sz="1800" dirty="0"/>
              <a:t> većih gubitaka </a:t>
            </a:r>
          </a:p>
          <a:p>
            <a:pPr marL="0" indent="0" algn="l">
              <a:lnSpc>
                <a:spcPct val="100000"/>
              </a:lnSpc>
            </a:pPr>
            <a:endParaRPr lang="hr-HR" sz="1800" dirty="0"/>
          </a:p>
          <a:p>
            <a:pPr marL="0" indent="0" algn="l">
              <a:lnSpc>
                <a:spcPct val="100000"/>
              </a:lnSpc>
            </a:pPr>
            <a:r>
              <a:rPr lang="hr-HR" sz="1800" b="1" dirty="0"/>
              <a:t>Proces upravljanja kibernetičkim rizicima </a:t>
            </a:r>
            <a:r>
              <a:rPr lang="hr-HR" sz="1800" dirty="0"/>
              <a:t>trebao bi se temeljiti na samozaštiti, edukaciji zaposlenika, instaliranju najnovijih antivirusnih aplikacija, softvera i drugim zaštitnim mjerama</a:t>
            </a:r>
          </a:p>
          <a:p>
            <a:pPr marL="0" indent="0" algn="l">
              <a:lnSpc>
                <a:spcPct val="100000"/>
              </a:lnSpc>
            </a:pPr>
            <a:endParaRPr lang="hr-HR" sz="1800" dirty="0"/>
          </a:p>
          <a:p>
            <a:pPr marL="0" indent="0" algn="l">
              <a:lnSpc>
                <a:spcPct val="100000"/>
              </a:lnSpc>
            </a:pPr>
            <a:r>
              <a:rPr lang="hr-HR" sz="1800" dirty="0"/>
              <a:t>Tijekom pandemije </a:t>
            </a:r>
            <a:r>
              <a:rPr lang="hr-HR" sz="1800" b="1" dirty="0"/>
              <a:t>COVID-19</a:t>
            </a:r>
            <a:r>
              <a:rPr lang="hr-HR" sz="1800" dirty="0"/>
              <a:t>, korištenje tehnologija i digitalizacija znatno su porasli, što je rezultiralo naglim </a:t>
            </a:r>
            <a:r>
              <a:rPr lang="hr-HR" sz="1800" b="1" dirty="0"/>
              <a:t>povećanjem povezanih cyber rizika</a:t>
            </a:r>
          </a:p>
        </p:txBody>
      </p:sp>
    </p:spTree>
    <p:extLst>
      <p:ext uri="{BB962C8B-B14F-4D97-AF65-F5344CB8AC3E}">
        <p14:creationId xmlns:p14="http://schemas.microsoft.com/office/powerpoint/2010/main" xmlns="" val="392120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11FCFAF-BAF9-4E91-AFCE-31D6B78A2EA2}"/>
              </a:ext>
            </a:extLst>
          </p:cNvPr>
          <p:cNvSpPr>
            <a:spLocks noGrp="1"/>
          </p:cNvSpPr>
          <p:nvPr>
            <p:ph type="title"/>
          </p:nvPr>
        </p:nvSpPr>
        <p:spPr/>
        <p:txBody>
          <a:bodyPr/>
          <a:lstStyle/>
          <a:p>
            <a:r>
              <a:rPr lang="hr-HR" dirty="0"/>
              <a:t>Literatura</a:t>
            </a:r>
          </a:p>
        </p:txBody>
      </p:sp>
      <p:sp>
        <p:nvSpPr>
          <p:cNvPr id="3" name="Podnaslov 2">
            <a:extLst>
              <a:ext uri="{FF2B5EF4-FFF2-40B4-BE49-F238E27FC236}">
                <a16:creationId xmlns:a16="http://schemas.microsoft.com/office/drawing/2014/main" xmlns="" id="{E7202677-8F34-4E74-A3E6-BD695CDDFB5C}"/>
              </a:ext>
            </a:extLst>
          </p:cNvPr>
          <p:cNvSpPr>
            <a:spLocks noGrp="1"/>
          </p:cNvSpPr>
          <p:nvPr>
            <p:ph type="subTitle" idx="1"/>
          </p:nvPr>
        </p:nvSpPr>
        <p:spPr>
          <a:xfrm>
            <a:off x="914764" y="1112520"/>
            <a:ext cx="7154816" cy="3585955"/>
          </a:xfrm>
        </p:spPr>
        <p:txBody>
          <a:bodyPr/>
          <a:lstStyle/>
          <a:p>
            <a:pPr algn="l">
              <a:lnSpc>
                <a:spcPct val="100000"/>
              </a:lnSpc>
            </a:pPr>
            <a:r>
              <a:rPr lang="en-US" sz="1200" dirty="0"/>
              <a:t>1. Croatian Government, Central office for the development of the digital society (2023.), Cyber security, last accessed 2022/11/20</a:t>
            </a:r>
          </a:p>
          <a:p>
            <a:pPr algn="l">
              <a:lnSpc>
                <a:spcPct val="100000"/>
              </a:lnSpc>
            </a:pPr>
            <a:r>
              <a:rPr lang="en-US" sz="1200" dirty="0"/>
              <a:t>2. Coalition. (2021) Cyber Insurance Claims Report. Available at: https://info.coalition-inc.com/rs/566-KWJ-784/images/DLC-2021-07-Coalition-Cyber-Insurance-Claims-Report-2021-h1.pdf, last accessed 2022/11/25</a:t>
            </a:r>
          </a:p>
          <a:p>
            <a:pPr algn="l">
              <a:lnSpc>
                <a:spcPct val="100000"/>
              </a:lnSpc>
            </a:pPr>
            <a:r>
              <a:rPr lang="en-US" sz="1200" dirty="0"/>
              <a:t>3. Mindtree. (2022) Cyber-Security: A Growing Priority For The Insurance Industry. Availa-</a:t>
            </a:r>
            <a:r>
              <a:rPr lang="en-US" sz="1200" dirty="0" err="1"/>
              <a:t>ble</a:t>
            </a:r>
            <a:r>
              <a:rPr lang="en-US" sz="1200" dirty="0"/>
              <a:t> at: https://www.mindtree.com/insights/blog/cyber-security-growing-priority-insurance-industry, last accessed 2022/11/20</a:t>
            </a:r>
          </a:p>
          <a:p>
            <a:pPr algn="l">
              <a:lnSpc>
                <a:spcPct val="100000"/>
              </a:lnSpc>
            </a:pPr>
            <a:r>
              <a:rPr lang="en-US" sz="1200" dirty="0"/>
              <a:t>4. Bit Sight. Cyber Security Regulations. Managing Risk and Cyber Security Regulations. Available at: https://www.bitsight.com/glossary/cyber-security-regulations. last accessed 2022/11/20</a:t>
            </a:r>
          </a:p>
          <a:p>
            <a:pPr algn="l">
              <a:lnSpc>
                <a:spcPct val="100000"/>
              </a:lnSpc>
            </a:pPr>
            <a:r>
              <a:rPr lang="en-US" sz="1200" dirty="0"/>
              <a:t>5. Fortune Business Insights. Cyber Insurance Market Size, Share &amp; COVID-19 Impact Anal-</a:t>
            </a:r>
            <a:r>
              <a:rPr lang="en-US" sz="1200" dirty="0" err="1"/>
              <a:t>ysis</a:t>
            </a:r>
            <a:r>
              <a:rPr lang="en-US" sz="1200" dirty="0"/>
              <a:t>. Available at: https://www.fortunebusinessinsights.com/cyber-insurance-market-106287, last accessed 2022/11/20</a:t>
            </a:r>
          </a:p>
          <a:p>
            <a:pPr algn="l">
              <a:lnSpc>
                <a:spcPct val="100000"/>
              </a:lnSpc>
            </a:pPr>
            <a:r>
              <a:rPr lang="en-US" sz="1200" dirty="0"/>
              <a:t>6. Statista (2023) Official data</a:t>
            </a:r>
          </a:p>
          <a:p>
            <a:pPr algn="l">
              <a:lnSpc>
                <a:spcPct val="100000"/>
              </a:lnSpc>
            </a:pPr>
            <a:r>
              <a:rPr lang="en-US" sz="1200" dirty="0"/>
              <a:t>7. Munich Re. (2023) Cyber insurance: Risks and Trends 2022. Available at: https://www.munichre.com/topics-online/en/digitalisation/cyber/cyber-insurance-risks-and-trends-2022.html. last accessed 2023/1/20</a:t>
            </a:r>
          </a:p>
        </p:txBody>
      </p:sp>
    </p:spTree>
    <p:extLst>
      <p:ext uri="{BB962C8B-B14F-4D97-AF65-F5344CB8AC3E}">
        <p14:creationId xmlns:p14="http://schemas.microsoft.com/office/powerpoint/2010/main" xmlns="" val="268915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11FCFAF-BAF9-4E91-AFCE-31D6B78A2EA2}"/>
              </a:ext>
            </a:extLst>
          </p:cNvPr>
          <p:cNvSpPr>
            <a:spLocks noGrp="1"/>
          </p:cNvSpPr>
          <p:nvPr>
            <p:ph type="title"/>
          </p:nvPr>
        </p:nvSpPr>
        <p:spPr/>
        <p:txBody>
          <a:bodyPr/>
          <a:lstStyle/>
          <a:p>
            <a:r>
              <a:rPr lang="hr-HR" dirty="0"/>
              <a:t>Literatura</a:t>
            </a:r>
          </a:p>
        </p:txBody>
      </p:sp>
      <p:sp>
        <p:nvSpPr>
          <p:cNvPr id="3" name="Podnaslov 2">
            <a:extLst>
              <a:ext uri="{FF2B5EF4-FFF2-40B4-BE49-F238E27FC236}">
                <a16:creationId xmlns:a16="http://schemas.microsoft.com/office/drawing/2014/main" xmlns="" id="{E7202677-8F34-4E74-A3E6-BD695CDDFB5C}"/>
              </a:ext>
            </a:extLst>
          </p:cNvPr>
          <p:cNvSpPr>
            <a:spLocks noGrp="1"/>
          </p:cNvSpPr>
          <p:nvPr>
            <p:ph type="subTitle" idx="1"/>
          </p:nvPr>
        </p:nvSpPr>
        <p:spPr>
          <a:xfrm>
            <a:off x="914764" y="1112520"/>
            <a:ext cx="7154816" cy="3585955"/>
          </a:xfrm>
        </p:spPr>
        <p:txBody>
          <a:bodyPr/>
          <a:lstStyle/>
          <a:p>
            <a:pPr algn="l">
              <a:lnSpc>
                <a:spcPct val="100000"/>
              </a:lnSpc>
            </a:pPr>
            <a:r>
              <a:rPr lang="hr-HR" sz="1200" dirty="0"/>
              <a:t>  8.  </a:t>
            </a:r>
            <a:r>
              <a:rPr lang="en-US" sz="1200" dirty="0" err="1"/>
              <a:t>Spremić</a:t>
            </a:r>
            <a:r>
              <a:rPr lang="en-US" sz="1200" dirty="0"/>
              <a:t>, M. (2020) </a:t>
            </a:r>
            <a:r>
              <a:rPr lang="en-US" sz="1200" dirty="0" err="1"/>
              <a:t>Sigurnost</a:t>
            </a:r>
            <a:r>
              <a:rPr lang="en-US" sz="1200" dirty="0"/>
              <a:t> </a:t>
            </a:r>
            <a:r>
              <a:rPr lang="en-US" sz="1200" dirty="0" err="1"/>
              <a:t>i</a:t>
            </a:r>
            <a:r>
              <a:rPr lang="en-US" sz="1200" dirty="0"/>
              <a:t> </a:t>
            </a:r>
            <a:r>
              <a:rPr lang="en-US" sz="1200" dirty="0" err="1"/>
              <a:t>revizija</a:t>
            </a:r>
            <a:r>
              <a:rPr lang="en-US" sz="1200" dirty="0"/>
              <a:t> </a:t>
            </a:r>
            <a:r>
              <a:rPr lang="en-US" sz="1200" dirty="0" err="1"/>
              <a:t>informacijskih</a:t>
            </a:r>
            <a:r>
              <a:rPr lang="en-US" sz="1200" dirty="0"/>
              <a:t> </a:t>
            </a:r>
            <a:r>
              <a:rPr lang="en-US" sz="1200" dirty="0" err="1"/>
              <a:t>sustava</a:t>
            </a:r>
            <a:r>
              <a:rPr lang="en-US" sz="1200" dirty="0"/>
              <a:t> u </a:t>
            </a:r>
            <a:r>
              <a:rPr lang="en-US" sz="1200" dirty="0" err="1"/>
              <a:t>okruženju</a:t>
            </a:r>
            <a:r>
              <a:rPr lang="en-US" sz="1200" dirty="0"/>
              <a:t> </a:t>
            </a:r>
            <a:r>
              <a:rPr lang="en-US" sz="1200" dirty="0" err="1"/>
              <a:t>digitalne</a:t>
            </a:r>
            <a:r>
              <a:rPr lang="en-US" sz="1200" dirty="0"/>
              <a:t> </a:t>
            </a:r>
            <a:r>
              <a:rPr lang="en-US" sz="1200" dirty="0" err="1"/>
              <a:t>ekonomije</a:t>
            </a:r>
            <a:r>
              <a:rPr lang="en-US" sz="1200" dirty="0"/>
              <a:t>. </a:t>
            </a:r>
            <a:r>
              <a:rPr lang="en-US" sz="1200" dirty="0" err="1"/>
              <a:t>Ekonomski</a:t>
            </a:r>
            <a:r>
              <a:rPr lang="en-US" sz="1200" dirty="0"/>
              <a:t> </a:t>
            </a:r>
            <a:r>
              <a:rPr lang="en-US" sz="1200" dirty="0" err="1"/>
              <a:t>fakultet</a:t>
            </a:r>
            <a:r>
              <a:rPr lang="en-US" sz="1200" dirty="0"/>
              <a:t> Zagreb.</a:t>
            </a:r>
          </a:p>
          <a:p>
            <a:pPr algn="l">
              <a:lnSpc>
                <a:spcPct val="100000"/>
              </a:lnSpc>
            </a:pPr>
            <a:r>
              <a:rPr lang="hr-HR" sz="1200" dirty="0"/>
              <a:t>  </a:t>
            </a:r>
            <a:r>
              <a:rPr lang="en-US" sz="1200" dirty="0"/>
              <a:t>9. </a:t>
            </a:r>
            <a:r>
              <a:rPr lang="hr-HR" sz="1200" dirty="0"/>
              <a:t> </a:t>
            </a:r>
            <a:r>
              <a:rPr lang="en-US" sz="1200" dirty="0" err="1"/>
              <a:t>Cebula</a:t>
            </a:r>
            <a:r>
              <a:rPr lang="en-US" sz="1200" dirty="0"/>
              <a:t> J, Young L (2010) A taxonomy of operational cyber security risks. Carnegie Mellon, https:// resources.sei.cmu.edu/library/</a:t>
            </a:r>
            <a:r>
              <a:rPr lang="en-US" sz="1200" dirty="0" err="1"/>
              <a:t>asset-view.cfm?AssetID</a:t>
            </a:r>
            <a:r>
              <a:rPr lang="en-US" sz="1200" dirty="0"/>
              <a:t>=9395. last accessed 2023/1/21.</a:t>
            </a:r>
          </a:p>
          <a:p>
            <a:pPr algn="l">
              <a:lnSpc>
                <a:spcPct val="100000"/>
              </a:lnSpc>
            </a:pPr>
            <a:r>
              <a:rPr lang="en-US" sz="1200" dirty="0"/>
              <a:t>10. IAIS (2016) Issues paper on cyber risk to the insurance sector. https://www.iaisweb.org/up-loads/2022/01/160812-Issues-Paper-on-Cyber-Risk-to-the-Insurance-Sector_final.pdf, last accessed 2023/1/21.</a:t>
            </a:r>
          </a:p>
          <a:p>
            <a:pPr algn="l">
              <a:lnSpc>
                <a:spcPct val="100000"/>
              </a:lnSpc>
            </a:pPr>
            <a:r>
              <a:rPr lang="en-US" sz="1200" dirty="0"/>
              <a:t>11. </a:t>
            </a:r>
            <a:r>
              <a:rPr lang="en-US" sz="1200" dirty="0" err="1"/>
              <a:t>Biener</a:t>
            </a:r>
            <a:r>
              <a:rPr lang="en-US" sz="1200" dirty="0"/>
              <a:t>, C., </a:t>
            </a:r>
            <a:r>
              <a:rPr lang="en-US" sz="1200" dirty="0" err="1"/>
              <a:t>Eling</a:t>
            </a:r>
            <a:r>
              <a:rPr lang="en-US" sz="1200" dirty="0"/>
              <a:t>, M., Hendrik </a:t>
            </a:r>
            <a:r>
              <a:rPr lang="en-US" sz="1200" dirty="0" err="1"/>
              <a:t>Wirfs</a:t>
            </a:r>
            <a:r>
              <a:rPr lang="en-US" sz="1200" dirty="0"/>
              <a:t>, J. (2014.), Insurability of Cyber Risk [e-pub], available at: https://www.genevaassociation.org/sites/default/files/research-topics-document-type/pdf_public/ga2014-if14-biener_elingwirfs.pdf</a:t>
            </a:r>
          </a:p>
          <a:p>
            <a:pPr algn="l">
              <a:lnSpc>
                <a:spcPct val="100000"/>
              </a:lnSpc>
            </a:pPr>
            <a:r>
              <a:rPr lang="en-US" sz="1200" dirty="0"/>
              <a:t>12. </a:t>
            </a:r>
            <a:r>
              <a:rPr lang="en-US" sz="1200" dirty="0" err="1"/>
              <a:t>Kovač</a:t>
            </a:r>
            <a:r>
              <a:rPr lang="en-US" sz="1200" dirty="0"/>
              <a:t>, D. (2021). </a:t>
            </a:r>
            <a:r>
              <a:rPr lang="en-US" sz="1200" dirty="0" err="1"/>
              <a:t>Ulaganje</a:t>
            </a:r>
            <a:r>
              <a:rPr lang="en-US" sz="1200" dirty="0"/>
              <a:t> u </a:t>
            </a:r>
            <a:r>
              <a:rPr lang="en-US" sz="1200" dirty="0" err="1"/>
              <a:t>kibernetičku</a:t>
            </a:r>
            <a:r>
              <a:rPr lang="en-US" sz="1200" dirty="0"/>
              <a:t> </a:t>
            </a:r>
            <a:r>
              <a:rPr lang="en-US" sz="1200" dirty="0" err="1"/>
              <a:t>sigurnost</a:t>
            </a:r>
            <a:r>
              <a:rPr lang="en-US" sz="1200" dirty="0"/>
              <a:t>. </a:t>
            </a:r>
            <a:r>
              <a:rPr lang="en-US" sz="1200" dirty="0" err="1"/>
              <a:t>Zbornik</a:t>
            </a:r>
            <a:r>
              <a:rPr lang="en-US" sz="1200" dirty="0"/>
              <a:t> </a:t>
            </a:r>
            <a:r>
              <a:rPr lang="en-US" sz="1200" dirty="0" err="1"/>
              <a:t>radova</a:t>
            </a:r>
            <a:r>
              <a:rPr lang="en-US" sz="1200" dirty="0"/>
              <a:t> </a:t>
            </a:r>
            <a:r>
              <a:rPr lang="en-US" sz="1200" dirty="0" err="1"/>
              <a:t>Veleučilišta</a:t>
            </a:r>
            <a:r>
              <a:rPr lang="en-US" sz="1200" dirty="0"/>
              <a:t> u </a:t>
            </a:r>
            <a:r>
              <a:rPr lang="en-US" sz="1200" dirty="0" err="1"/>
              <a:t>Šibeniku</a:t>
            </a:r>
            <a:r>
              <a:rPr lang="en-US" sz="1200" dirty="0"/>
              <a:t>, 15(1-2), 61-73., https://doi.org/10.51650/ezrvs.15.1-2.4.</a:t>
            </a:r>
          </a:p>
          <a:p>
            <a:pPr algn="l">
              <a:lnSpc>
                <a:spcPct val="100000"/>
              </a:lnSpc>
            </a:pPr>
            <a:r>
              <a:rPr lang="en-US" sz="1200" dirty="0"/>
              <a:t>13. Kopp, E., </a:t>
            </a:r>
            <a:r>
              <a:rPr lang="en-US" sz="1200" dirty="0" err="1"/>
              <a:t>Kaffenberger</a:t>
            </a:r>
            <a:r>
              <a:rPr lang="en-US" sz="1200" dirty="0"/>
              <a:t>, L., Wilson, C. (2017), Cyber Risk, Market Failures, and Financial Stability, IMF Working Papers, 2017(185), https://doi.oferrg/10.5089/9781484313787.001</a:t>
            </a:r>
          </a:p>
          <a:p>
            <a:pPr algn="l">
              <a:lnSpc>
                <a:spcPct val="100000"/>
              </a:lnSpc>
            </a:pPr>
            <a:r>
              <a:rPr lang="en-US" sz="1200" dirty="0"/>
              <a:t>14. EIOPA (2021). Cyber risks: what is the impact on insurance industry? [online]. available at: https://www.eiopa.europa.eu/media/feature-article/cyber-risks-what-impact-insurance-in-dustry_en. last accessed 2023/1/21.</a:t>
            </a:r>
          </a:p>
        </p:txBody>
      </p:sp>
    </p:spTree>
    <p:extLst>
      <p:ext uri="{BB962C8B-B14F-4D97-AF65-F5344CB8AC3E}">
        <p14:creationId xmlns:p14="http://schemas.microsoft.com/office/powerpoint/2010/main" xmlns="" val="1573214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11FCFAF-BAF9-4E91-AFCE-31D6B78A2EA2}"/>
              </a:ext>
            </a:extLst>
          </p:cNvPr>
          <p:cNvSpPr>
            <a:spLocks noGrp="1"/>
          </p:cNvSpPr>
          <p:nvPr>
            <p:ph type="title"/>
          </p:nvPr>
        </p:nvSpPr>
        <p:spPr/>
        <p:txBody>
          <a:bodyPr/>
          <a:lstStyle/>
          <a:p>
            <a:r>
              <a:rPr lang="hr-HR" dirty="0"/>
              <a:t>Literatura</a:t>
            </a:r>
          </a:p>
        </p:txBody>
      </p:sp>
      <p:sp>
        <p:nvSpPr>
          <p:cNvPr id="3" name="Podnaslov 2">
            <a:extLst>
              <a:ext uri="{FF2B5EF4-FFF2-40B4-BE49-F238E27FC236}">
                <a16:creationId xmlns:a16="http://schemas.microsoft.com/office/drawing/2014/main" xmlns="" id="{E7202677-8F34-4E74-A3E6-BD695CDDFB5C}"/>
              </a:ext>
            </a:extLst>
          </p:cNvPr>
          <p:cNvSpPr>
            <a:spLocks noGrp="1"/>
          </p:cNvSpPr>
          <p:nvPr>
            <p:ph type="subTitle" idx="1"/>
          </p:nvPr>
        </p:nvSpPr>
        <p:spPr>
          <a:xfrm>
            <a:off x="914764" y="1112520"/>
            <a:ext cx="7276736" cy="3585955"/>
          </a:xfrm>
        </p:spPr>
        <p:txBody>
          <a:bodyPr/>
          <a:lstStyle/>
          <a:p>
            <a:pPr algn="l">
              <a:lnSpc>
                <a:spcPct val="100000"/>
              </a:lnSpc>
            </a:pPr>
            <a:r>
              <a:rPr lang="hr-HR" sz="1200" dirty="0"/>
              <a:t>15. Croatian Financial </a:t>
            </a:r>
            <a:r>
              <a:rPr lang="hr-HR" sz="1200" dirty="0" err="1"/>
              <a:t>Services</a:t>
            </a:r>
            <a:r>
              <a:rPr lang="hr-HR" sz="1200" dirty="0"/>
              <a:t> Supervisory </a:t>
            </a:r>
            <a:r>
              <a:rPr lang="hr-HR" sz="1200" dirty="0" err="1"/>
              <a:t>Agency</a:t>
            </a:r>
            <a:r>
              <a:rPr lang="hr-HR" sz="1200" dirty="0"/>
              <a:t> (2020). EIOPA objavila strategije za preuzimanje cyber rizika u osiguranje i nadzornu tehnologiju (engl. </a:t>
            </a:r>
            <a:r>
              <a:rPr lang="hr-HR" sz="1200" dirty="0" err="1"/>
              <a:t>SupTech</a:t>
            </a:r>
            <a:r>
              <a:rPr lang="hr-HR" sz="1200" dirty="0"/>
              <a:t>). </a:t>
            </a:r>
            <a:r>
              <a:rPr lang="hr-HR" sz="1200" dirty="0" err="1"/>
              <a:t>Available</a:t>
            </a:r>
            <a:r>
              <a:rPr lang="hr-HR" sz="1200" dirty="0"/>
              <a:t> at: https://www.hanfa.hr/vijesti/eiopa-objavila-strategije-za-preuzimanje-cyber-rizika-u-osig-uranje-i-nadzornu-tehnologiju-engl-suptech/ </a:t>
            </a:r>
            <a:r>
              <a:rPr lang="hr-HR" sz="1200" dirty="0" err="1"/>
              <a:t>last</a:t>
            </a:r>
            <a:r>
              <a:rPr lang="hr-HR" sz="1200" dirty="0"/>
              <a:t> </a:t>
            </a:r>
            <a:r>
              <a:rPr lang="hr-HR" sz="1200" dirty="0" err="1"/>
              <a:t>accessed</a:t>
            </a:r>
            <a:r>
              <a:rPr lang="hr-HR" sz="1200" dirty="0"/>
              <a:t> 2023/1/25.</a:t>
            </a:r>
          </a:p>
          <a:p>
            <a:pPr algn="l">
              <a:lnSpc>
                <a:spcPct val="100000"/>
              </a:lnSpc>
            </a:pPr>
            <a:r>
              <a:rPr lang="hr-HR" sz="1200" dirty="0"/>
              <a:t>16. </a:t>
            </a:r>
            <a:r>
              <a:rPr lang="hr-HR" sz="1200" dirty="0" err="1"/>
              <a:t>Insuranceeurope</a:t>
            </a:r>
            <a:r>
              <a:rPr lang="hr-HR" sz="1200" dirty="0"/>
              <a:t> (2021). </a:t>
            </a:r>
            <a:r>
              <a:rPr lang="hr-HR" sz="1200" dirty="0" err="1"/>
              <a:t>Position</a:t>
            </a:r>
            <a:r>
              <a:rPr lang="hr-HR" sz="1200" dirty="0"/>
              <a:t> on </a:t>
            </a:r>
            <a:r>
              <a:rPr lang="hr-HR" sz="1200" dirty="0" err="1"/>
              <a:t>the</a:t>
            </a:r>
            <a:r>
              <a:rPr lang="hr-HR" sz="1200" dirty="0"/>
              <a:t> </a:t>
            </a:r>
            <a:r>
              <a:rPr lang="hr-HR" sz="1200" dirty="0" err="1"/>
              <a:t>review</a:t>
            </a:r>
            <a:r>
              <a:rPr lang="hr-HR" sz="1200" dirty="0"/>
              <a:t> </a:t>
            </a:r>
            <a:r>
              <a:rPr lang="hr-HR" sz="1200" dirty="0" err="1"/>
              <a:t>of</a:t>
            </a:r>
            <a:r>
              <a:rPr lang="hr-HR" sz="1200" dirty="0"/>
              <a:t> EU </a:t>
            </a:r>
            <a:r>
              <a:rPr lang="hr-HR" sz="1200" dirty="0" err="1"/>
              <a:t>rules</a:t>
            </a:r>
            <a:r>
              <a:rPr lang="hr-HR" sz="1200" dirty="0"/>
              <a:t> on </a:t>
            </a:r>
            <a:r>
              <a:rPr lang="hr-HR" sz="1200" dirty="0" err="1"/>
              <a:t>the</a:t>
            </a:r>
            <a:r>
              <a:rPr lang="hr-HR" sz="1200" dirty="0"/>
              <a:t> </a:t>
            </a:r>
            <a:r>
              <a:rPr lang="hr-HR" sz="1200" dirty="0" err="1"/>
              <a:t>security</a:t>
            </a:r>
            <a:r>
              <a:rPr lang="hr-HR" sz="1200" dirty="0"/>
              <a:t> </a:t>
            </a:r>
            <a:r>
              <a:rPr lang="hr-HR" sz="1200" dirty="0" err="1"/>
              <a:t>of</a:t>
            </a:r>
            <a:r>
              <a:rPr lang="hr-HR" sz="1200" dirty="0"/>
              <a:t> network </a:t>
            </a:r>
            <a:r>
              <a:rPr lang="hr-HR" sz="1200" dirty="0" err="1"/>
              <a:t>andin-formation</a:t>
            </a:r>
            <a:r>
              <a:rPr lang="hr-HR" sz="1200" dirty="0"/>
              <a:t> </a:t>
            </a:r>
            <a:r>
              <a:rPr lang="hr-HR" sz="1200" dirty="0" err="1"/>
              <a:t>systems</a:t>
            </a:r>
            <a:r>
              <a:rPr lang="hr-HR" sz="1200" dirty="0"/>
              <a:t> (NIS2). </a:t>
            </a:r>
            <a:r>
              <a:rPr lang="hr-HR" sz="1200" dirty="0" err="1"/>
              <a:t>Position</a:t>
            </a:r>
            <a:r>
              <a:rPr lang="hr-HR" sz="1200" dirty="0"/>
              <a:t> </a:t>
            </a:r>
            <a:r>
              <a:rPr lang="hr-HR" sz="1200" dirty="0" err="1"/>
              <a:t>paper</a:t>
            </a:r>
            <a:r>
              <a:rPr lang="hr-HR" sz="1200" dirty="0"/>
              <a:t>. </a:t>
            </a:r>
            <a:r>
              <a:rPr lang="hr-HR" sz="1200" dirty="0" err="1"/>
              <a:t>Available</a:t>
            </a:r>
            <a:r>
              <a:rPr lang="hr-HR" sz="1200" dirty="0"/>
              <a:t> at: https://www.insuranceeu-rope.eu/news/530/eu-must-clarify-relationship-between-cyber-security-rules-to-give-insur-ers-legal-certainty-across-europe/ </a:t>
            </a:r>
            <a:r>
              <a:rPr lang="hr-HR" sz="1200" dirty="0" err="1"/>
              <a:t>last</a:t>
            </a:r>
            <a:r>
              <a:rPr lang="hr-HR" sz="1200" dirty="0"/>
              <a:t> </a:t>
            </a:r>
            <a:r>
              <a:rPr lang="hr-HR" sz="1200" dirty="0" err="1"/>
              <a:t>accessed</a:t>
            </a:r>
            <a:r>
              <a:rPr lang="hr-HR" sz="1200" dirty="0"/>
              <a:t> 2023/1/25.</a:t>
            </a:r>
          </a:p>
          <a:p>
            <a:pPr algn="l">
              <a:lnSpc>
                <a:spcPct val="100000"/>
              </a:lnSpc>
            </a:pPr>
            <a:r>
              <a:rPr lang="hr-HR" sz="1200" dirty="0"/>
              <a:t>17. </a:t>
            </a:r>
            <a:r>
              <a:rPr lang="hr-HR" sz="1200" dirty="0" err="1"/>
              <a:t>Nationwide</a:t>
            </a:r>
            <a:r>
              <a:rPr lang="hr-HR" sz="1200" dirty="0"/>
              <a:t>, (</a:t>
            </a:r>
            <a:r>
              <a:rPr lang="hr-HR" sz="1200" dirty="0" err="1"/>
              <a:t>b.d</a:t>
            </a:r>
            <a:r>
              <a:rPr lang="hr-HR" sz="1200" dirty="0"/>
              <a:t>.), </a:t>
            </a:r>
            <a:r>
              <a:rPr lang="hr-HR" sz="1200" dirty="0" err="1"/>
              <a:t>What</a:t>
            </a:r>
            <a:r>
              <a:rPr lang="hr-HR" sz="1200" dirty="0"/>
              <a:t> is cyber </a:t>
            </a:r>
            <a:r>
              <a:rPr lang="hr-HR" sz="1200" dirty="0" err="1"/>
              <a:t>insurance</a:t>
            </a:r>
            <a:r>
              <a:rPr lang="hr-HR" sz="1200" dirty="0"/>
              <a:t>?. </a:t>
            </a:r>
            <a:r>
              <a:rPr lang="hr-HR" sz="1200" dirty="0" err="1"/>
              <a:t>available</a:t>
            </a:r>
            <a:r>
              <a:rPr lang="hr-HR" sz="1200" dirty="0"/>
              <a:t> at: </a:t>
            </a:r>
            <a:r>
              <a:rPr lang="hr-HR" sz="1200" dirty="0">
                <a:hlinkClick r:id="rId3"/>
              </a:rPr>
              <a:t>https://www.nation-wide.com/lc/resources/small-business/articles/what-is-cyber-insurance. </a:t>
            </a:r>
            <a:r>
              <a:rPr lang="hr-HR" sz="1200" dirty="0" err="1">
                <a:hlinkClick r:id="rId3"/>
              </a:rPr>
              <a:t>last</a:t>
            </a:r>
            <a:r>
              <a:rPr lang="hr-HR" sz="1200" dirty="0">
                <a:hlinkClick r:id="rId3"/>
              </a:rPr>
              <a:t> </a:t>
            </a:r>
            <a:r>
              <a:rPr lang="hr-HR" sz="1200" dirty="0" err="1">
                <a:hlinkClick r:id="rId3"/>
              </a:rPr>
              <a:t>accessed</a:t>
            </a:r>
            <a:r>
              <a:rPr lang="hr-HR" sz="1200" dirty="0">
                <a:hlinkClick r:id="rId3"/>
              </a:rPr>
              <a:t> 2023/1/25</a:t>
            </a:r>
            <a:r>
              <a:rPr lang="hr-HR" sz="1200" dirty="0"/>
              <a:t>.</a:t>
            </a:r>
          </a:p>
          <a:p>
            <a:pPr algn="l">
              <a:lnSpc>
                <a:spcPct val="100000"/>
              </a:lnSpc>
            </a:pPr>
            <a:r>
              <a:rPr lang="en-US" sz="1200" dirty="0"/>
              <a:t>18. </a:t>
            </a:r>
            <a:r>
              <a:rPr lang="en-US" sz="1200" dirty="0" err="1"/>
              <a:t>Ruporto</a:t>
            </a:r>
            <a:r>
              <a:rPr lang="en-US" sz="1200" dirty="0"/>
              <a:t>, M., </a:t>
            </a:r>
            <a:r>
              <a:rPr lang="en-US" sz="1200" dirty="0" err="1"/>
              <a:t>Yurcik</a:t>
            </a:r>
            <a:r>
              <a:rPr lang="en-US" sz="1200" dirty="0"/>
              <a:t>, W., </a:t>
            </a:r>
            <a:r>
              <a:rPr lang="en-US" sz="1200" dirty="0" err="1"/>
              <a:t>Kesan</a:t>
            </a:r>
            <a:r>
              <a:rPr lang="en-US" sz="1200" dirty="0"/>
              <a:t>, J.P. (2006) The evolution of </a:t>
            </a:r>
            <a:r>
              <a:rPr lang="en-US" sz="1200" dirty="0" err="1"/>
              <a:t>cyberinsurance</a:t>
            </a:r>
            <a:r>
              <a:rPr lang="en-US" sz="1200" dirty="0"/>
              <a:t>. Cornell.edu, 6 Jan.</a:t>
            </a:r>
          </a:p>
          <a:p>
            <a:pPr algn="l">
              <a:lnSpc>
                <a:spcPct val="100000"/>
              </a:lnSpc>
            </a:pPr>
            <a:r>
              <a:rPr lang="en-US" sz="1200" dirty="0"/>
              <a:t>19. Camillo, M. (2017). Cyber risk and the changing role of insurance. Journal of Cyber Policy, 2(1), 53-63., https://doi.org/10.1080/23738871.2017.1296878.</a:t>
            </a:r>
          </a:p>
        </p:txBody>
      </p:sp>
    </p:spTree>
    <p:extLst>
      <p:ext uri="{BB962C8B-B14F-4D97-AF65-F5344CB8AC3E}">
        <p14:creationId xmlns:p14="http://schemas.microsoft.com/office/powerpoint/2010/main" xmlns="" val="2066069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54;p71">
            <a:extLst>
              <a:ext uri="{FF2B5EF4-FFF2-40B4-BE49-F238E27FC236}">
                <a16:creationId xmlns:a16="http://schemas.microsoft.com/office/drawing/2014/main" xmlns="" id="{ABB9A51E-9156-4BD4-97C1-0B01D624C373}"/>
              </a:ext>
            </a:extLst>
          </p:cNvPr>
          <p:cNvSpPr txBox="1">
            <a:spLocks/>
          </p:cNvSpPr>
          <p:nvPr/>
        </p:nvSpPr>
        <p:spPr>
          <a:xfrm>
            <a:off x="713222" y="539500"/>
            <a:ext cx="6441958" cy="914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1pPr>
            <a:lvl2pPr marR="0" lvl="1"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2pPr>
            <a:lvl3pPr marR="0" lvl="2"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3pPr>
            <a:lvl4pPr marR="0" lvl="3"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4pPr>
            <a:lvl5pPr marR="0" lvl="4"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5pPr>
            <a:lvl6pPr marR="0" lvl="5"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6pPr>
            <a:lvl7pPr marR="0" lvl="6"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7pPr>
            <a:lvl8pPr marR="0" lvl="7"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8pPr>
            <a:lvl9pPr marR="0" lvl="8" algn="l" rtl="0">
              <a:lnSpc>
                <a:spcPct val="100000"/>
              </a:lnSpc>
              <a:spcBef>
                <a:spcPts val="0"/>
              </a:spcBef>
              <a:spcAft>
                <a:spcPts val="0"/>
              </a:spcAft>
              <a:buClr>
                <a:schemeClr val="dk1"/>
              </a:buClr>
              <a:buSzPts val="3400"/>
              <a:buFont typeface="Caudex"/>
              <a:buNone/>
              <a:defRPr sz="3400" b="1" i="0" u="none" strike="noStrike" cap="none">
                <a:solidFill>
                  <a:schemeClr val="dk1"/>
                </a:solidFill>
                <a:latin typeface="Caudex"/>
                <a:ea typeface="Caudex"/>
                <a:cs typeface="Caudex"/>
                <a:sym typeface="Caudex"/>
              </a:defRPr>
            </a:lvl9pPr>
          </a:lstStyle>
          <a:p>
            <a:pPr algn="l"/>
            <a:r>
              <a:rPr lang="hr-HR" sz="5400" dirty="0">
                <a:latin typeface="Donegal One" panose="020B0604020202020204" charset="-18"/>
              </a:rPr>
              <a:t>Hvala na pažnji!</a:t>
            </a:r>
          </a:p>
        </p:txBody>
      </p:sp>
      <p:sp>
        <p:nvSpPr>
          <p:cNvPr id="5" name="Google Shape;5955;p71">
            <a:extLst>
              <a:ext uri="{FF2B5EF4-FFF2-40B4-BE49-F238E27FC236}">
                <a16:creationId xmlns:a16="http://schemas.microsoft.com/office/drawing/2014/main" xmlns="" id="{520BFA7B-B028-A14E-0A9D-02088FCF431D}"/>
              </a:ext>
            </a:extLst>
          </p:cNvPr>
          <p:cNvSpPr txBox="1">
            <a:spLocks/>
          </p:cNvSpPr>
          <p:nvPr/>
        </p:nvSpPr>
        <p:spPr>
          <a:xfrm>
            <a:off x="804664" y="1720595"/>
            <a:ext cx="4323596" cy="29760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0"/>
              </a:spcBef>
              <a:spcAft>
                <a:spcPts val="0"/>
              </a:spcAft>
              <a:buClr>
                <a:schemeClr val="dk1"/>
              </a:buClr>
              <a:buSzPts val="1400"/>
              <a:buFont typeface="Nunito Light"/>
              <a:buChar char="■"/>
              <a:defRPr sz="1400" b="0" i="0" u="none" strike="noStrike" cap="none">
                <a:solidFill>
                  <a:schemeClr val="dk1"/>
                </a:solidFill>
                <a:latin typeface="Open Sans"/>
                <a:ea typeface="Open Sans"/>
                <a:cs typeface="Open Sans"/>
                <a:sym typeface="Open Sans"/>
              </a:defRPr>
            </a:lvl9pPr>
          </a:lstStyle>
          <a:p>
            <a:pPr marL="0" indent="0" algn="l">
              <a:buFont typeface="Nunito Light"/>
              <a:buNone/>
            </a:pPr>
            <a:r>
              <a:rPr lang="hr-HR" sz="2000" b="1" dirty="0">
                <a:latin typeface="Donegal One" panose="020B0604020202020204" charset="-18"/>
              </a:rPr>
              <a:t>Pitanja</a:t>
            </a:r>
            <a:r>
              <a:rPr lang="en-US" sz="2000" b="1" dirty="0">
                <a:latin typeface="Donegal One" panose="020B0604020202020204" charset="-18"/>
              </a:rPr>
              <a:t>?</a:t>
            </a:r>
          </a:p>
          <a:p>
            <a:pPr marL="0" indent="0" algn="l">
              <a:spcBef>
                <a:spcPts val="1000"/>
              </a:spcBef>
              <a:buFont typeface="Nunito Light"/>
              <a:buNone/>
            </a:pPr>
            <a:r>
              <a:rPr lang="en-US" sz="1800" dirty="0">
                <a:latin typeface="Donegal One" panose="020B0604020202020204" charset="-18"/>
              </a:rPr>
              <a:t>mandelinovic@efzg.hr </a:t>
            </a:r>
            <a:endParaRPr lang="hr-HR" sz="1800" dirty="0">
              <a:latin typeface="Donegal One" panose="020B0604020202020204" charset="-18"/>
            </a:endParaRPr>
          </a:p>
          <a:p>
            <a:pPr marL="0" indent="0" algn="l">
              <a:spcBef>
                <a:spcPts val="1000"/>
              </a:spcBef>
              <a:buFont typeface="Nunito Light"/>
              <a:buNone/>
            </a:pPr>
            <a:endParaRPr lang="hr-HR" sz="1600" dirty="0">
              <a:latin typeface="Donegal One" panose="020B0604020202020204" charset="-18"/>
            </a:endParaRPr>
          </a:p>
          <a:p>
            <a:pPr marL="0" indent="0" algn="l">
              <a:spcBef>
                <a:spcPts val="1000"/>
              </a:spcBef>
              <a:buFont typeface="Nunito Light"/>
              <a:buNone/>
            </a:pPr>
            <a:r>
              <a:rPr lang="hr-HR" sz="1600" dirty="0">
                <a:latin typeface="Donegal One" panose="020B0604020202020204" charset="-18"/>
              </a:rPr>
              <a:t>Sveučilište u Zagrebu</a:t>
            </a:r>
          </a:p>
          <a:p>
            <a:pPr marL="0" indent="0" algn="l">
              <a:spcBef>
                <a:spcPts val="1000"/>
              </a:spcBef>
              <a:buNone/>
            </a:pPr>
            <a:r>
              <a:rPr lang="hr-HR" sz="1600" dirty="0">
                <a:latin typeface="Donegal One" panose="020B0604020202020204" charset="-18"/>
              </a:rPr>
              <a:t>Ekonomski fakultet</a:t>
            </a:r>
          </a:p>
          <a:p>
            <a:pPr marL="0" indent="0" algn="l">
              <a:spcBef>
                <a:spcPts val="1000"/>
              </a:spcBef>
              <a:buFont typeface="Nunito Light"/>
              <a:buNone/>
            </a:pPr>
            <a:r>
              <a:rPr lang="hr-HR" sz="1600" dirty="0">
                <a:latin typeface="Donegal One" panose="020B0604020202020204" charset="-18"/>
              </a:rPr>
              <a:t>Trg </a:t>
            </a:r>
            <a:r>
              <a:rPr lang="en-US" sz="1600" dirty="0">
                <a:latin typeface="Donegal One" panose="020B0604020202020204" charset="-18"/>
              </a:rPr>
              <a:t>J. F. Kennedy 6</a:t>
            </a:r>
            <a:r>
              <a:rPr lang="hr-HR" sz="1600" dirty="0">
                <a:latin typeface="Donegal One" panose="020B0604020202020204" charset="-18"/>
              </a:rPr>
              <a:t>,</a:t>
            </a:r>
            <a:r>
              <a:rPr lang="en-US" sz="1600" dirty="0">
                <a:latin typeface="Donegal One" panose="020B0604020202020204" charset="-18"/>
              </a:rPr>
              <a:t> 10000</a:t>
            </a:r>
            <a:r>
              <a:rPr lang="hr-HR" sz="1600" dirty="0">
                <a:latin typeface="Donegal One" panose="020B0604020202020204" charset="-18"/>
              </a:rPr>
              <a:t> Zagreb</a:t>
            </a:r>
            <a:endParaRPr lang="en-US" sz="1600" dirty="0">
              <a:latin typeface="Donegal One" panose="020B0604020202020204" charset="-18"/>
            </a:endParaRPr>
          </a:p>
        </p:txBody>
      </p:sp>
    </p:spTree>
    <p:extLst>
      <p:ext uri="{BB962C8B-B14F-4D97-AF65-F5344CB8AC3E}">
        <p14:creationId xmlns:p14="http://schemas.microsoft.com/office/powerpoint/2010/main" xmlns="" val="218822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41"/>
          <p:cNvSpPr txBox="1">
            <a:spLocks noGrp="1"/>
          </p:cNvSpPr>
          <p:nvPr>
            <p:ph type="title"/>
          </p:nvPr>
        </p:nvSpPr>
        <p:spPr>
          <a:xfrm>
            <a:off x="3902010" y="2131200"/>
            <a:ext cx="1706310" cy="88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hr-HR" sz="3600" b="1" dirty="0"/>
              <a:t>Uvod</a:t>
            </a:r>
            <a:endParaRPr sz="3600" b="1" dirty="0"/>
          </a:p>
        </p:txBody>
      </p:sp>
      <p:sp>
        <p:nvSpPr>
          <p:cNvPr id="647" name="Google Shape;647;p41"/>
          <p:cNvSpPr txBox="1">
            <a:spLocks noGrp="1"/>
          </p:cNvSpPr>
          <p:nvPr>
            <p:ph type="title" idx="2"/>
          </p:nvPr>
        </p:nvSpPr>
        <p:spPr>
          <a:xfrm>
            <a:off x="4009200" y="1335750"/>
            <a:ext cx="1125600" cy="12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01</a:t>
            </a:r>
            <a:endParaRPr sz="5400" dirty="0"/>
          </a:p>
        </p:txBody>
      </p:sp>
      <p:sp>
        <p:nvSpPr>
          <p:cNvPr id="648" name="Google Shape;648;p41"/>
          <p:cNvSpPr txBox="1">
            <a:spLocks noGrp="1"/>
          </p:cNvSpPr>
          <p:nvPr>
            <p:ph type="subTitle" idx="1"/>
          </p:nvPr>
        </p:nvSpPr>
        <p:spPr>
          <a:xfrm>
            <a:off x="2098522" y="2996812"/>
            <a:ext cx="5313285" cy="16218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Što je informacijska sigurnost i zašto je važna?</a:t>
            </a:r>
          </a:p>
          <a:p>
            <a:pPr marL="0" lvl="0" indent="0" algn="ctr" rtl="0">
              <a:spcBef>
                <a:spcPts val="0"/>
              </a:spcBef>
              <a:spcAft>
                <a:spcPts val="0"/>
              </a:spcAft>
              <a:buNone/>
            </a:pPr>
            <a:r>
              <a:rPr lang="hr-HR" dirty="0"/>
              <a:t>Što je kibernetička sigurnost?</a:t>
            </a:r>
          </a:p>
          <a:p>
            <a:pPr marL="0" lvl="0" indent="0" algn="ctr" rtl="0">
              <a:spcBef>
                <a:spcPts val="0"/>
              </a:spcBef>
              <a:spcAft>
                <a:spcPts val="0"/>
              </a:spcAft>
              <a:buNone/>
            </a:pPr>
            <a:r>
              <a:rPr lang="hr-HR" dirty="0"/>
              <a:t>Koje su prednosti digitalizacije za osiguravajuća društva?</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Što je informacijska sigurnost?</a:t>
            </a:r>
            <a:endParaRPr dirty="0"/>
          </a:p>
        </p:txBody>
      </p:sp>
      <p:sp>
        <p:nvSpPr>
          <p:cNvPr id="654" name="Google Shape;654;p42"/>
          <p:cNvSpPr txBox="1">
            <a:spLocks noGrp="1"/>
          </p:cNvSpPr>
          <p:nvPr>
            <p:ph type="subTitle" idx="1"/>
          </p:nvPr>
        </p:nvSpPr>
        <p:spPr>
          <a:xfrm>
            <a:off x="4763386" y="1382432"/>
            <a:ext cx="3770100" cy="2813884"/>
          </a:xfrm>
          <a:prstGeom prst="rect">
            <a:avLst/>
          </a:prstGeom>
        </p:spPr>
        <p:txBody>
          <a:bodyPr spcFirstLastPara="1" wrap="square" lIns="91425" tIns="91425" rIns="91425" bIns="91425" anchor="t" anchorCtr="0">
            <a:noAutofit/>
          </a:bodyPr>
          <a:lstStyle/>
          <a:p>
            <a:pPr marL="0" lvl="0" indent="0"/>
            <a:r>
              <a:rPr lang="hr-HR" sz="1800" dirty="0"/>
              <a:t>Razlozi za važnost informacijske sigurnosti:</a:t>
            </a:r>
          </a:p>
          <a:p>
            <a:pPr marL="285750" lvl="0" indent="-285750">
              <a:buFont typeface="Arial" panose="020B0604020202020204" pitchFamily="34" charset="0"/>
              <a:buChar char="•"/>
            </a:pPr>
            <a:r>
              <a:rPr lang="hr-HR" sz="1800" dirty="0"/>
              <a:t>zaštita povjerljivosti osjetljivih informacija,</a:t>
            </a:r>
          </a:p>
          <a:p>
            <a:pPr marL="285750" lvl="0" indent="-285750">
              <a:buFont typeface="Arial" panose="020B0604020202020204" pitchFamily="34" charset="0"/>
              <a:buChar char="•"/>
            </a:pPr>
            <a:r>
              <a:rPr lang="hr-HR" sz="1800" dirty="0"/>
              <a:t>osiguravanje integriteta podataka i</a:t>
            </a:r>
          </a:p>
          <a:p>
            <a:pPr marL="285750" lvl="0" indent="-285750">
              <a:buFont typeface="Arial" panose="020B0604020202020204" pitchFamily="34" charset="0"/>
              <a:buChar char="•"/>
            </a:pPr>
            <a:r>
              <a:rPr lang="hr-HR" sz="1800" dirty="0"/>
              <a:t>pomoć u održavanju dostupnosti sustava i resursa</a:t>
            </a:r>
            <a:endParaRPr sz="1800" dirty="0"/>
          </a:p>
        </p:txBody>
      </p:sp>
      <p:sp>
        <p:nvSpPr>
          <p:cNvPr id="655" name="Google Shape;655;p42"/>
          <p:cNvSpPr txBox="1">
            <a:spLocks noGrp="1"/>
          </p:cNvSpPr>
          <p:nvPr>
            <p:ph type="subTitle" idx="2"/>
          </p:nvPr>
        </p:nvSpPr>
        <p:spPr>
          <a:xfrm>
            <a:off x="801900" y="1382432"/>
            <a:ext cx="3770100" cy="1656300"/>
          </a:xfrm>
          <a:prstGeom prst="rect">
            <a:avLst/>
          </a:prstGeom>
        </p:spPr>
        <p:txBody>
          <a:bodyPr spcFirstLastPara="1" wrap="square" lIns="91425" tIns="91425" rIns="91425" bIns="91425" anchor="t" anchorCtr="0">
            <a:noAutofit/>
          </a:bodyPr>
          <a:lstStyle/>
          <a:p>
            <a:pPr marL="0" lvl="0" indent="0"/>
            <a:r>
              <a:rPr lang="hr-HR" sz="1800" dirty="0"/>
              <a:t>Praksa zaštite informacija i informacijskih sustava od: </a:t>
            </a:r>
          </a:p>
          <a:p>
            <a:pPr marL="285750" indent="-285750">
              <a:buFont typeface="Arial" panose="020B0604020202020204" pitchFamily="34" charset="0"/>
              <a:buChar char="•"/>
            </a:pPr>
            <a:r>
              <a:rPr lang="hr-HR" sz="1800" dirty="0"/>
              <a:t>neovlaštenog pristupa, </a:t>
            </a:r>
          </a:p>
          <a:p>
            <a:pPr marL="285750" indent="-285750">
              <a:buFont typeface="Arial" panose="020B0604020202020204" pitchFamily="34" charset="0"/>
              <a:buChar char="•"/>
            </a:pPr>
            <a:r>
              <a:rPr lang="hr-HR" sz="1800" dirty="0"/>
              <a:t>korištenja, </a:t>
            </a:r>
          </a:p>
          <a:p>
            <a:pPr marL="285750" indent="-285750">
              <a:buFont typeface="Arial" panose="020B0604020202020204" pitchFamily="34" charset="0"/>
              <a:buChar char="•"/>
            </a:pPr>
            <a:r>
              <a:rPr lang="hr-HR" sz="1800" dirty="0"/>
              <a:t>modifikacije i </a:t>
            </a:r>
          </a:p>
          <a:p>
            <a:pPr marL="285750" indent="-285750">
              <a:buFont typeface="Arial" panose="020B0604020202020204" pitchFamily="34" charset="0"/>
              <a:buChar char="•"/>
            </a:pPr>
            <a:r>
              <a:rPr lang="hr-HR" sz="1800" dirty="0"/>
              <a:t>uništenja od strane neovlaštenih osoba</a:t>
            </a:r>
            <a:endParaRP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61;p43">
            <a:extLst>
              <a:ext uri="{FF2B5EF4-FFF2-40B4-BE49-F238E27FC236}">
                <a16:creationId xmlns:a16="http://schemas.microsoft.com/office/drawing/2014/main" xmlns="" id="{6831195B-CD26-4568-96FB-1358BF9AEA6D}"/>
              </a:ext>
            </a:extLst>
          </p:cNvPr>
          <p:cNvSpPr txBox="1">
            <a:spLocks noGrp="1"/>
          </p:cNvSpPr>
          <p:nvPr>
            <p:ph type="title"/>
          </p:nvPr>
        </p:nvSpPr>
        <p:spPr>
          <a:xfrm>
            <a:off x="720725" y="444500"/>
            <a:ext cx="7702550" cy="57308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hr-HR" dirty="0"/>
              <a:t>Što je kibernetička sigurnost?</a:t>
            </a:r>
            <a:endParaRPr dirty="0"/>
          </a:p>
        </p:txBody>
      </p:sp>
      <p:sp>
        <p:nvSpPr>
          <p:cNvPr id="6" name="Google Shape;662;p43">
            <a:extLst>
              <a:ext uri="{FF2B5EF4-FFF2-40B4-BE49-F238E27FC236}">
                <a16:creationId xmlns:a16="http://schemas.microsoft.com/office/drawing/2014/main" xmlns="" id="{524493B6-E882-4DB7-9CF3-4D8E47B0A3DE}"/>
              </a:ext>
            </a:extLst>
          </p:cNvPr>
          <p:cNvSpPr txBox="1">
            <a:spLocks/>
          </p:cNvSpPr>
          <p:nvPr/>
        </p:nvSpPr>
        <p:spPr>
          <a:xfrm>
            <a:off x="940821" y="1394869"/>
            <a:ext cx="6580120" cy="28853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buSzPts val="1100"/>
            </a:pPr>
            <a:r>
              <a:rPr lang="hr-HR" sz="1800" dirty="0"/>
              <a:t>informacijska sigurnost                     kibernetička sigurnost</a:t>
            </a:r>
          </a:p>
          <a:p>
            <a:pPr marL="0" indent="0">
              <a:buSzPts val="1100"/>
            </a:pPr>
            <a:endParaRPr lang="hr-HR" sz="1800" dirty="0"/>
          </a:p>
          <a:p>
            <a:pPr marL="0" indent="0">
              <a:buSzPts val="1100"/>
            </a:pPr>
            <a:r>
              <a:rPr lang="hr-HR" sz="1800" b="1" dirty="0"/>
              <a:t>Kibernetička sigurnost </a:t>
            </a:r>
            <a:r>
              <a:rPr lang="hr-HR" sz="1800" dirty="0"/>
              <a:t>- praksa usmjerena na zaštitu računalnih sustava i mreže od digitalnih prijetnji, kao što su: </a:t>
            </a:r>
          </a:p>
          <a:p>
            <a:pPr marL="285750" indent="-285750">
              <a:buSzPts val="1100"/>
              <a:buFont typeface="Arial" panose="020B0604020202020204" pitchFamily="34" charset="0"/>
              <a:buChar char="•"/>
            </a:pPr>
            <a:r>
              <a:rPr lang="hr-HR" sz="1800" b="1" dirty="0"/>
              <a:t>malware</a:t>
            </a:r>
            <a:r>
              <a:rPr lang="hr-HR" sz="1800" dirty="0"/>
              <a:t> (zlonamjerni softver), </a:t>
            </a:r>
          </a:p>
          <a:p>
            <a:pPr marL="285750" indent="-285750">
              <a:buSzPts val="1100"/>
              <a:buFont typeface="Arial" panose="020B0604020202020204" pitchFamily="34" charset="0"/>
              <a:buChar char="•"/>
            </a:pPr>
            <a:r>
              <a:rPr lang="hr-HR" sz="1800" b="1" dirty="0"/>
              <a:t>ransomware</a:t>
            </a:r>
            <a:r>
              <a:rPr lang="hr-HR" sz="1800" dirty="0"/>
              <a:t> (vrsta štetnog softvera koja korisniku uskraćuje pristup računalnim resursima i traži plaćanje otkupnine za uklanjanje ograničenja), </a:t>
            </a:r>
          </a:p>
          <a:p>
            <a:pPr marL="285750" indent="-285750">
              <a:buSzPts val="1100"/>
              <a:buFont typeface="Arial" panose="020B0604020202020204" pitchFamily="34" charset="0"/>
              <a:buChar char="•"/>
            </a:pPr>
            <a:r>
              <a:rPr lang="hr-HR" sz="1800" b="1" dirty="0"/>
              <a:t>hakiranje,</a:t>
            </a:r>
          </a:p>
          <a:p>
            <a:pPr marL="285750" indent="-285750">
              <a:buSzPts val="1100"/>
              <a:buFont typeface="Arial" panose="020B0604020202020204" pitchFamily="34" charset="0"/>
              <a:buChar char="•"/>
            </a:pPr>
            <a:r>
              <a:rPr lang="hr-HR" sz="1800" b="1" dirty="0"/>
              <a:t>krađa identiteta</a:t>
            </a:r>
          </a:p>
        </p:txBody>
      </p:sp>
      <p:pic>
        <p:nvPicPr>
          <p:cNvPr id="7" name="Picture 2" descr="tango style not equal | Free SVG">
            <a:extLst>
              <a:ext uri="{FF2B5EF4-FFF2-40B4-BE49-F238E27FC236}">
                <a16:creationId xmlns:a16="http://schemas.microsoft.com/office/drawing/2014/main" xmlns="" id="{A4364ECF-96B4-4422-95B1-787FEC04D59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3947" y="1264234"/>
            <a:ext cx="706664" cy="7066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laptop computer infected ransomware virus pay for unlock data 2314528 ...">
            <a:extLst>
              <a:ext uri="{FF2B5EF4-FFF2-40B4-BE49-F238E27FC236}">
                <a16:creationId xmlns:a16="http://schemas.microsoft.com/office/drawing/2014/main" xmlns="" id="{7BC95AB7-CDB5-41BA-8652-F45DDC2F723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827818">
            <a:off x="7062612" y="1260729"/>
            <a:ext cx="1370982" cy="940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Private infrastructure complicates US warfare plans - Asia Times">
            <a:extLst>
              <a:ext uri="{FF2B5EF4-FFF2-40B4-BE49-F238E27FC236}">
                <a16:creationId xmlns:a16="http://schemas.microsoft.com/office/drawing/2014/main" xmlns="" id="{9AB47BBC-B038-4F51-8C7D-3F3E98763B9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830728">
            <a:off x="7422018" y="2392311"/>
            <a:ext cx="1202866" cy="800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0036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Koje su prednosti digitalizacije za osiguravajuća društva?</a:t>
            </a:r>
          </a:p>
        </p:txBody>
      </p:sp>
      <p:sp>
        <p:nvSpPr>
          <p:cNvPr id="668" name="Google Shape;668;p44"/>
          <p:cNvSpPr txBox="1">
            <a:spLocks noGrp="1"/>
          </p:cNvSpPr>
          <p:nvPr>
            <p:ph type="subTitle" idx="1"/>
          </p:nvPr>
        </p:nvSpPr>
        <p:spPr>
          <a:xfrm>
            <a:off x="889510" y="3173205"/>
            <a:ext cx="6911840" cy="2032640"/>
          </a:xfrm>
          <a:prstGeom prst="rect">
            <a:avLst/>
          </a:prstGeom>
        </p:spPr>
        <p:txBody>
          <a:bodyPr spcFirstLastPara="1" wrap="square" lIns="91425" tIns="91425" rIns="91425" bIns="91425" anchor="t" anchorCtr="0">
            <a:noAutofit/>
          </a:bodyPr>
          <a:lstStyle/>
          <a:p>
            <a:pPr marL="0" lvl="0" indent="0" algn="l"/>
            <a:r>
              <a:rPr lang="hr-HR" sz="1800" b="1" dirty="0"/>
              <a:t>Prednosti digitalizacije za osiguravajuća društva:</a:t>
            </a:r>
          </a:p>
          <a:p>
            <a:pPr marL="285750" lvl="0" indent="-285750" algn="l">
              <a:buFont typeface="Arial" panose="020B0604020202020204" pitchFamily="34" charset="0"/>
              <a:buChar char="•"/>
            </a:pPr>
            <a:r>
              <a:rPr lang="hr-HR" sz="1800" dirty="0"/>
              <a:t>smanjenje troškova,</a:t>
            </a:r>
          </a:p>
          <a:p>
            <a:pPr marL="285750" lvl="0" indent="-285750" algn="l">
              <a:buFont typeface="Arial" panose="020B0604020202020204" pitchFamily="34" charset="0"/>
              <a:buChar char="•"/>
            </a:pPr>
            <a:r>
              <a:rPr lang="hr-HR" sz="1800" dirty="0"/>
              <a:t>smanjenje broja zaposlenih u pojedinim područjima, </a:t>
            </a:r>
          </a:p>
          <a:p>
            <a:pPr marL="285750" lvl="0" indent="-285750" algn="l">
              <a:buFont typeface="Arial" panose="020B0604020202020204" pitchFamily="34" charset="0"/>
              <a:buChar char="•"/>
            </a:pPr>
            <a:r>
              <a:rPr lang="hr-HR" sz="1800" dirty="0"/>
              <a:t>povećanje dobiti, </a:t>
            </a:r>
          </a:p>
          <a:p>
            <a:pPr marL="285750" lvl="0" indent="-285750" algn="l">
              <a:buFont typeface="Arial" panose="020B0604020202020204" pitchFamily="34" charset="0"/>
              <a:buChar char="•"/>
            </a:pPr>
            <a:r>
              <a:rPr lang="hr-HR" sz="1800" dirty="0"/>
              <a:t>privlačenje novih klijenata itd.</a:t>
            </a:r>
            <a:endParaRPr sz="1800" dirty="0"/>
          </a:p>
        </p:txBody>
      </p:sp>
      <p:sp>
        <p:nvSpPr>
          <p:cNvPr id="669" name="Google Shape;669;p44"/>
          <p:cNvSpPr txBox="1">
            <a:spLocks noGrp="1"/>
          </p:cNvSpPr>
          <p:nvPr>
            <p:ph type="subTitle" idx="2"/>
          </p:nvPr>
        </p:nvSpPr>
        <p:spPr>
          <a:xfrm>
            <a:off x="889510" y="1585485"/>
            <a:ext cx="7534490" cy="1275260"/>
          </a:xfrm>
          <a:prstGeom prst="rect">
            <a:avLst/>
          </a:prstGeom>
        </p:spPr>
        <p:txBody>
          <a:bodyPr spcFirstLastPara="1" wrap="square" lIns="91425" tIns="91425" rIns="91425" bIns="91425" anchor="t" anchorCtr="0">
            <a:noAutofit/>
          </a:bodyPr>
          <a:lstStyle/>
          <a:p>
            <a:pPr marL="0" lvl="0" indent="0" algn="l">
              <a:lnSpc>
                <a:spcPct val="100000"/>
              </a:lnSpc>
            </a:pPr>
            <a:r>
              <a:rPr lang="hr-HR" sz="1800" dirty="0"/>
              <a:t>Razvoj tehnologija i digitalizacija rezultira </a:t>
            </a:r>
            <a:r>
              <a:rPr lang="hr-HR" sz="1800" b="1" dirty="0"/>
              <a:t>novim izazovima </a:t>
            </a:r>
            <a:r>
              <a:rPr lang="hr-HR" sz="1800" dirty="0"/>
              <a:t>i sve </a:t>
            </a:r>
            <a:r>
              <a:rPr lang="hr-HR" sz="1800" b="1" dirty="0"/>
              <a:t>većim rizicima </a:t>
            </a:r>
            <a:r>
              <a:rPr lang="hr-HR" sz="1800" dirty="0"/>
              <a:t>-&gt; osiguravajuća zaštita od ovakvih događaja postaje sve traženija</a:t>
            </a:r>
          </a:p>
          <a:p>
            <a:pPr marL="0" lvl="0" indent="0" algn="l">
              <a:lnSpc>
                <a:spcPct val="100000"/>
              </a:lnSpc>
            </a:pPr>
            <a:endParaRPr lang="hr-HR" sz="1200" dirty="0"/>
          </a:p>
          <a:p>
            <a:pPr marL="0" lvl="0" indent="0" algn="l">
              <a:lnSpc>
                <a:spcPct val="100000"/>
              </a:lnSpc>
            </a:pPr>
            <a:r>
              <a:rPr lang="hr-HR" sz="1800" dirty="0"/>
              <a:t>Korištenje tehnologija i digitalizacija te porast povezanih rizika naglo su se povećali tijekom pandemije COVID-19</a:t>
            </a:r>
            <a:endParaRP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47"/>
          <p:cNvPicPr preferRelativeResize="0"/>
          <p:nvPr/>
        </p:nvPicPr>
        <p:blipFill rotWithShape="1">
          <a:blip r:embed="rId3">
            <a:alphaModFix/>
          </a:blip>
          <a:srcRect t="680" b="690"/>
          <a:stretch/>
        </p:blipFill>
        <p:spPr>
          <a:xfrm>
            <a:off x="6847300" y="3248075"/>
            <a:ext cx="1921750" cy="1895421"/>
          </a:xfrm>
          <a:prstGeom prst="rect">
            <a:avLst/>
          </a:prstGeom>
          <a:noFill/>
          <a:ln>
            <a:noFill/>
          </a:ln>
        </p:spPr>
      </p:pic>
      <p:pic>
        <p:nvPicPr>
          <p:cNvPr id="708" name="Google Shape;708;p47"/>
          <p:cNvPicPr preferRelativeResize="0"/>
          <p:nvPr/>
        </p:nvPicPr>
        <p:blipFill rotWithShape="1">
          <a:blip r:embed="rId3">
            <a:alphaModFix/>
          </a:blip>
          <a:srcRect t="680" b="690"/>
          <a:stretch/>
        </p:blipFill>
        <p:spPr>
          <a:xfrm>
            <a:off x="-149400" y="-290900"/>
            <a:ext cx="3302625" cy="3257375"/>
          </a:xfrm>
          <a:prstGeom prst="rect">
            <a:avLst/>
          </a:prstGeom>
          <a:noFill/>
          <a:ln>
            <a:noFill/>
          </a:ln>
        </p:spPr>
      </p:pic>
      <p:sp>
        <p:nvSpPr>
          <p:cNvPr id="709" name="Google Shape;709;p47"/>
          <p:cNvSpPr txBox="1">
            <a:spLocks noGrp="1"/>
          </p:cNvSpPr>
          <p:nvPr>
            <p:ph type="title"/>
          </p:nvPr>
        </p:nvSpPr>
        <p:spPr>
          <a:xfrm>
            <a:off x="2023950" y="2156460"/>
            <a:ext cx="5096100" cy="1716583"/>
          </a:xfrm>
          <a:prstGeom prst="rect">
            <a:avLst/>
          </a:prstGeom>
        </p:spPr>
        <p:txBody>
          <a:bodyPr spcFirstLastPara="1" wrap="square" lIns="91425" tIns="91425" rIns="91425" bIns="91425" anchor="b" anchorCtr="0">
            <a:noAutofit/>
          </a:bodyPr>
          <a:lstStyle/>
          <a:p>
            <a:pPr marL="0" lvl="0" indent="0"/>
            <a:r>
              <a:rPr lang="hr-HR" sz="3600" b="1" dirty="0"/>
              <a:t>Cyber sigurnost u osiguravajućim društvima</a:t>
            </a:r>
          </a:p>
        </p:txBody>
      </p:sp>
      <p:sp>
        <p:nvSpPr>
          <p:cNvPr id="710" name="Google Shape;710;p47"/>
          <p:cNvSpPr txBox="1">
            <a:spLocks noGrp="1"/>
          </p:cNvSpPr>
          <p:nvPr>
            <p:ph type="title" idx="2"/>
          </p:nvPr>
        </p:nvSpPr>
        <p:spPr>
          <a:xfrm>
            <a:off x="3951900" y="1294374"/>
            <a:ext cx="1240200" cy="10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02</a:t>
            </a:r>
            <a:endParaRPr sz="5400" dirty="0"/>
          </a:p>
        </p:txBody>
      </p:sp>
      <p:sp>
        <p:nvSpPr>
          <p:cNvPr id="711" name="Google Shape;711;p47"/>
          <p:cNvSpPr txBox="1">
            <a:spLocks noGrp="1"/>
          </p:cNvSpPr>
          <p:nvPr>
            <p:ph type="subTitle" idx="1"/>
          </p:nvPr>
        </p:nvSpPr>
        <p:spPr>
          <a:xfrm>
            <a:off x="1716825" y="3853348"/>
            <a:ext cx="5710350" cy="375000"/>
          </a:xfrm>
          <a:prstGeom prst="rect">
            <a:avLst/>
          </a:prstGeom>
        </p:spPr>
        <p:txBody>
          <a:bodyPr spcFirstLastPara="1" wrap="square" lIns="91425" tIns="91425" rIns="91425" bIns="91425" anchor="t" anchorCtr="0">
            <a:noAutofit/>
          </a:bodyPr>
          <a:lstStyle/>
          <a:p>
            <a:pPr marL="0" lvl="0" indent="0"/>
            <a:r>
              <a:rPr lang="hr-HR" dirty="0"/>
              <a:t>Općenito o cyber sigurnosti u osiguravajućim društvima</a:t>
            </a:r>
          </a:p>
          <a:p>
            <a:pPr marL="0" lvl="0" indent="0"/>
            <a:r>
              <a:rPr lang="hr-HR" dirty="0"/>
              <a:t>Kako osiguratelji mogu zaštititi svoju kibernetičku sigurnost?</a:t>
            </a: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Općenito o cyber sigurnosti u osiguravajućim društvima</a:t>
            </a:r>
          </a:p>
        </p:txBody>
      </p:sp>
      <p:sp>
        <p:nvSpPr>
          <p:cNvPr id="679" name="Google Shape;679;p45"/>
          <p:cNvSpPr txBox="1">
            <a:spLocks noGrp="1"/>
          </p:cNvSpPr>
          <p:nvPr>
            <p:ph type="subTitle" idx="1"/>
          </p:nvPr>
        </p:nvSpPr>
        <p:spPr>
          <a:xfrm>
            <a:off x="960484" y="1676250"/>
            <a:ext cx="7276736" cy="3078630"/>
          </a:xfrm>
          <a:prstGeom prst="rect">
            <a:avLst/>
          </a:prstGeom>
        </p:spPr>
        <p:txBody>
          <a:bodyPr spcFirstLastPara="1" wrap="square" lIns="91425" tIns="91425" rIns="91425" bIns="91425" anchor="t" anchorCtr="0">
            <a:noAutofit/>
          </a:bodyPr>
          <a:lstStyle/>
          <a:p>
            <a:pPr marL="0" lvl="0" indent="0" algn="l"/>
            <a:r>
              <a:rPr lang="hr-HR" sz="1800" dirty="0"/>
              <a:t>Osiguravajuća društva postala su unosne mete kibernetičkih napada -&gt; posjedovanje značajne količine </a:t>
            </a:r>
            <a:r>
              <a:rPr lang="hr-HR" sz="1800" b="1" dirty="0"/>
              <a:t>povjerljivih podataka </a:t>
            </a:r>
          </a:p>
          <a:p>
            <a:pPr marL="0" lvl="0" indent="0" algn="l"/>
            <a:endParaRPr lang="hr-HR" sz="1800" b="1" dirty="0"/>
          </a:p>
          <a:p>
            <a:pPr marL="0" lvl="0" indent="0" algn="l"/>
            <a:r>
              <a:rPr lang="hr-HR" sz="1800" b="1" dirty="0"/>
              <a:t>Najnoviji primjer iz Hrvatske:</a:t>
            </a:r>
          </a:p>
          <a:p>
            <a:pPr marL="285750" lvl="0" indent="-285750" algn="l">
              <a:buFont typeface="Arial" panose="020B0604020202020204" pitchFamily="34" charset="0"/>
              <a:buChar char="•"/>
            </a:pPr>
            <a:r>
              <a:rPr lang="hr-HR" sz="1800" dirty="0"/>
              <a:t>Procurili su podaci o registracijama, vozilima i više milijuna njihovih vlasnika</a:t>
            </a:r>
          </a:p>
          <a:p>
            <a:pPr marL="285750" lvl="0" indent="-285750" algn="l">
              <a:buFont typeface="Arial" panose="020B0604020202020204" pitchFamily="34" charset="0"/>
              <a:buChar char="•"/>
            </a:pPr>
            <a:r>
              <a:rPr lang="hr-HR" sz="1800" dirty="0"/>
              <a:t>2,444.587 zapisa o vozilima</a:t>
            </a:r>
            <a:endParaRPr lang="hr-HR" sz="1800" b="1" dirty="0"/>
          </a:p>
          <a:p>
            <a:pPr marL="0" lvl="0" indent="0" algn="l"/>
            <a:endParaRPr lang="hr-HR" sz="1800" dirty="0"/>
          </a:p>
          <a:p>
            <a:pPr marL="0" lvl="0" indent="0" algn="l"/>
            <a:endParaRPr lang="hr-HR" sz="1800" dirty="0"/>
          </a:p>
          <a:p>
            <a:pPr marL="0" lvl="0" indent="0" algn="l"/>
            <a:endParaRPr dirty="0"/>
          </a:p>
        </p:txBody>
      </p:sp>
      <p:pic>
        <p:nvPicPr>
          <p:cNvPr id="3" name="Slika 2">
            <a:extLst>
              <a:ext uri="{FF2B5EF4-FFF2-40B4-BE49-F238E27FC236}">
                <a16:creationId xmlns:a16="http://schemas.microsoft.com/office/drawing/2014/main" xmlns="" id="{ABA4E6A1-1B0E-47AA-8CEC-61A8938A59EF}"/>
              </a:ext>
            </a:extLst>
          </p:cNvPr>
          <p:cNvPicPr>
            <a:picLocks noChangeAspect="1"/>
          </p:cNvPicPr>
          <p:nvPr/>
        </p:nvPicPr>
        <p:blipFill>
          <a:blip r:embed="rId3"/>
          <a:stretch>
            <a:fillRect/>
          </a:stretch>
        </p:blipFill>
        <p:spPr>
          <a:xfrm>
            <a:off x="6794564" y="3578340"/>
            <a:ext cx="1152303" cy="11523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hr-HR" dirty="0"/>
              <a:t>Kako osiguratelji mogu zaštititi svoju kibernetičku sigurnost?</a:t>
            </a:r>
          </a:p>
        </p:txBody>
      </p:sp>
      <p:sp>
        <p:nvSpPr>
          <p:cNvPr id="695" name="Google Shape;695;p46"/>
          <p:cNvSpPr txBox="1">
            <a:spLocks noGrp="1"/>
          </p:cNvSpPr>
          <p:nvPr>
            <p:ph type="subTitle" idx="1"/>
          </p:nvPr>
        </p:nvSpPr>
        <p:spPr>
          <a:xfrm>
            <a:off x="720000" y="1516740"/>
            <a:ext cx="7341960" cy="2864760"/>
          </a:xfrm>
          <a:prstGeom prst="rect">
            <a:avLst/>
          </a:prstGeom>
        </p:spPr>
        <p:txBody>
          <a:bodyPr spcFirstLastPara="1" wrap="square" lIns="91425" tIns="91425" rIns="91425" bIns="91425" anchor="t" anchorCtr="0">
            <a:noAutofit/>
          </a:bodyPr>
          <a:lstStyle/>
          <a:p>
            <a:pPr marL="0" lvl="0" indent="0" algn="l"/>
            <a:r>
              <a:rPr lang="hr-HR" sz="2000" dirty="0"/>
              <a:t>Preporučuje se primjena sljedećih mjera:</a:t>
            </a:r>
          </a:p>
          <a:p>
            <a:pPr marL="0" lvl="0" indent="0" algn="l"/>
            <a:r>
              <a:rPr lang="hr-HR" sz="1800" b="1" dirty="0"/>
              <a:t>Implementacija novih tehnologija </a:t>
            </a:r>
          </a:p>
          <a:p>
            <a:pPr marL="285750" indent="-285750" algn="l">
              <a:buFont typeface="Arial" panose="020B0604020202020204" pitchFamily="34" charset="0"/>
              <a:buChar char="•"/>
            </a:pPr>
            <a:r>
              <a:rPr lang="hr-HR" sz="1800" dirty="0"/>
              <a:t>blockchain, umjetna inteligencija</a:t>
            </a:r>
          </a:p>
          <a:p>
            <a:pPr marL="285750" indent="-285750" algn="l">
              <a:buFont typeface="Arial" panose="020B0604020202020204" pitchFamily="34" charset="0"/>
              <a:buChar char="•"/>
            </a:pPr>
            <a:r>
              <a:rPr lang="hr-HR" sz="1800" dirty="0"/>
              <a:t>modeli nultog povjerenja za jačanje osnovnih sustava i baza podataka</a:t>
            </a:r>
          </a:p>
          <a:p>
            <a:pPr marL="0" lvl="0" indent="0" algn="l"/>
            <a:r>
              <a:rPr lang="hr-HR" sz="1800" b="1" dirty="0"/>
              <a:t>Redovne procjene rizika </a:t>
            </a:r>
          </a:p>
          <a:p>
            <a:pPr marL="285750" indent="-285750" algn="l">
              <a:buFont typeface="Arial" panose="020B0604020202020204" pitchFamily="34" charset="0"/>
              <a:buChar char="•"/>
            </a:pPr>
            <a:r>
              <a:rPr lang="hr-HR" sz="1800" dirty="0"/>
              <a:t>provođenje periodičnih procjena rizika</a:t>
            </a:r>
          </a:p>
          <a:p>
            <a:pPr marL="285750" indent="-285750" algn="l">
              <a:buFont typeface="Arial" panose="020B0604020202020204" pitchFamily="34" charset="0"/>
              <a:buChar char="•"/>
            </a:pPr>
            <a:r>
              <a:rPr lang="hr-HR" sz="1800" dirty="0"/>
              <a:t>implementacija jakih vatrozida i sigurnosnih prolaza za zaštitu od neovlaštenog pristupa aplikacijama trećih strana</a:t>
            </a:r>
          </a:p>
          <a:p>
            <a:pPr marL="0" lvl="0" indent="0" algn="l"/>
            <a:r>
              <a:rPr lang="hr-HR" sz="1800" b="1" dirty="0"/>
              <a:t>Planiranje modernizacije </a:t>
            </a:r>
          </a:p>
          <a:p>
            <a:pPr marL="285750" lvl="0" indent="-285750" algn="l">
              <a:buFont typeface="Arial" panose="020B0604020202020204" pitchFamily="34" charset="0"/>
              <a:buChar char="•"/>
            </a:pPr>
            <a:r>
              <a:rPr lang="hr-HR" sz="1800" dirty="0"/>
              <a:t>redovito ažuriranje aplikacija na najnovije verzije</a:t>
            </a:r>
          </a:p>
        </p:txBody>
      </p:sp>
      <p:pic>
        <p:nvPicPr>
          <p:cNvPr id="3" name="Slika 2">
            <a:extLst>
              <a:ext uri="{FF2B5EF4-FFF2-40B4-BE49-F238E27FC236}">
                <a16:creationId xmlns:a16="http://schemas.microsoft.com/office/drawing/2014/main" xmlns="" id="{78993695-778B-479E-BF30-513A852CA25C}"/>
              </a:ext>
            </a:extLst>
          </p:cNvPr>
          <p:cNvPicPr>
            <a:picLocks noChangeAspect="1"/>
          </p:cNvPicPr>
          <p:nvPr/>
        </p:nvPicPr>
        <p:blipFill>
          <a:blip r:embed="rId3"/>
          <a:stretch>
            <a:fillRect/>
          </a:stretch>
        </p:blipFill>
        <p:spPr>
          <a:xfrm>
            <a:off x="6741886" y="1781198"/>
            <a:ext cx="1139372" cy="700275"/>
          </a:xfrm>
          <a:prstGeom prst="rect">
            <a:avLst/>
          </a:prstGeom>
        </p:spPr>
      </p:pic>
      <p:pic>
        <p:nvPicPr>
          <p:cNvPr id="5" name="Slika 4">
            <a:extLst>
              <a:ext uri="{FF2B5EF4-FFF2-40B4-BE49-F238E27FC236}">
                <a16:creationId xmlns:a16="http://schemas.microsoft.com/office/drawing/2014/main" xmlns="" id="{F17CBB1E-BDB4-4429-9AF3-2162CB37D0CC}"/>
              </a:ext>
            </a:extLst>
          </p:cNvPr>
          <p:cNvPicPr>
            <a:picLocks noChangeAspect="1"/>
          </p:cNvPicPr>
          <p:nvPr/>
        </p:nvPicPr>
        <p:blipFill>
          <a:blip r:embed="rId4"/>
          <a:stretch>
            <a:fillRect/>
          </a:stretch>
        </p:blipFill>
        <p:spPr>
          <a:xfrm>
            <a:off x="6882335" y="4321356"/>
            <a:ext cx="1081464" cy="818991"/>
          </a:xfrm>
          <a:prstGeom prst="rect">
            <a:avLst/>
          </a:prstGeom>
        </p:spPr>
      </p:pic>
      <p:pic>
        <p:nvPicPr>
          <p:cNvPr id="7" name="Slika 6">
            <a:extLst>
              <a:ext uri="{FF2B5EF4-FFF2-40B4-BE49-F238E27FC236}">
                <a16:creationId xmlns:a16="http://schemas.microsoft.com/office/drawing/2014/main" xmlns="" id="{5DDFCF48-215C-436D-A28F-9FB37B5F8C40}"/>
              </a:ext>
            </a:extLst>
          </p:cNvPr>
          <p:cNvPicPr>
            <a:picLocks noChangeAspect="1"/>
          </p:cNvPicPr>
          <p:nvPr/>
        </p:nvPicPr>
        <p:blipFill>
          <a:blip r:embed="rId5"/>
          <a:stretch>
            <a:fillRect/>
          </a:stretch>
        </p:blipFill>
        <p:spPr>
          <a:xfrm>
            <a:off x="7678057" y="2917371"/>
            <a:ext cx="972457" cy="7654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xistentialism Lesson for College by Slidesgo">
  <a:themeElements>
    <a:clrScheme name="Simple Light">
      <a:dk1>
        <a:srgbClr val="343338"/>
      </a:dk1>
      <a:lt1>
        <a:srgbClr val="E8E8E8"/>
      </a:lt1>
      <a:dk2>
        <a:srgbClr val="BEC3C9"/>
      </a:dk2>
      <a:lt2>
        <a:srgbClr val="5A5C5E"/>
      </a:lt2>
      <a:accent1>
        <a:srgbClr val="FFFFFF"/>
      </a:accent1>
      <a:accent2>
        <a:srgbClr val="FFFFFF"/>
      </a:accent2>
      <a:accent3>
        <a:srgbClr val="FFFFFF"/>
      </a:accent3>
      <a:accent4>
        <a:srgbClr val="FFFFFF"/>
      </a:accent4>
      <a:accent5>
        <a:srgbClr val="FFFFFF"/>
      </a:accent5>
      <a:accent6>
        <a:srgbClr val="FFFFFF"/>
      </a:accent6>
      <a:hlink>
        <a:srgbClr val="3433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1590</Words>
  <Application>Microsoft Office PowerPoint</Application>
  <PresentationFormat>On-screen Show (16:9)</PresentationFormat>
  <Paragraphs>227</Paragraphs>
  <Slides>24</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Donegal One</vt:lpstr>
      <vt:lpstr>Lato</vt:lpstr>
      <vt:lpstr>Caudex</vt:lpstr>
      <vt:lpstr>Open Sans</vt:lpstr>
      <vt:lpstr>Nunito Light</vt:lpstr>
      <vt:lpstr>Anaheim</vt:lpstr>
      <vt:lpstr>Bebas Neue</vt:lpstr>
      <vt:lpstr>Existentialism Lesson for College by Slidesgo</vt:lpstr>
      <vt:lpstr>Izazovi kibernetičke sigurnosti u poslovanju osiguranja</vt:lpstr>
      <vt:lpstr>Sadržaj</vt:lpstr>
      <vt:lpstr>Uvod</vt:lpstr>
      <vt:lpstr>Što je informacijska sigurnost?</vt:lpstr>
      <vt:lpstr>Što je kibernetička sigurnost?</vt:lpstr>
      <vt:lpstr>Koje su prednosti digitalizacije za osiguravajuća društva?</vt:lpstr>
      <vt:lpstr>Cyber sigurnost u osiguravajućim društvima</vt:lpstr>
      <vt:lpstr>Općenito o cyber sigurnosti u osiguravajućim društvima</vt:lpstr>
      <vt:lpstr>Kako osiguratelji mogu zaštititi svoju kibernetičku sigurnost?</vt:lpstr>
      <vt:lpstr>Kako osiguratelji mogu zaštititi svoju kibernetičku sigurnost?</vt:lpstr>
      <vt:lpstr>10 najvećih incidenata kibernetičke sigurnosti od 11./2020. do 10./2021., prema veličini industrije i organizacije</vt:lpstr>
      <vt:lpstr>Upravljanje cyber rizicima</vt:lpstr>
      <vt:lpstr>Što su cyber rizici? </vt:lpstr>
      <vt:lpstr>Što uključuje proces upravljanja kibernetičkim rizicima? </vt:lpstr>
      <vt:lpstr>Cyber osiguranje</vt:lpstr>
      <vt:lpstr>Što je cyber osiguranje? </vt:lpstr>
      <vt:lpstr>Povijest razvoja cyber osiguranja</vt:lpstr>
      <vt:lpstr>Povijest razvoja cyber osiguranja</vt:lpstr>
      <vt:lpstr>Zaključak</vt:lpstr>
      <vt:lpstr>Glavni zaključci </vt:lpstr>
      <vt:lpstr>Literatura</vt:lpstr>
      <vt:lpstr>Literatura</vt:lpstr>
      <vt:lpstr>Literatura</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Izazovi kibernetičke sigurnosti u poslovanju osiguranja</dc:title>
  <dc:creator>Katarina</dc:creator>
  <cp:lastModifiedBy>Marija</cp:lastModifiedBy>
  <cp:revision>31</cp:revision>
  <dcterms:modified xsi:type="dcterms:W3CDTF">2024-06-05T10:22:20Z</dcterms:modified>
</cp:coreProperties>
</file>