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notesMasterIdLst>
    <p:notesMasterId r:id="rId16"/>
  </p:notesMasterIdLst>
  <p:handoutMasterIdLst>
    <p:handoutMasterId r:id="rId17"/>
  </p:handoutMasterIdLst>
  <p:sldIdLst>
    <p:sldId id="266" r:id="rId5"/>
    <p:sldId id="267" r:id="rId6"/>
    <p:sldId id="268" r:id="rId7"/>
    <p:sldId id="276" r:id="rId8"/>
    <p:sldId id="270" r:id="rId9"/>
    <p:sldId id="271" r:id="rId10"/>
    <p:sldId id="272" r:id="rId11"/>
    <p:sldId id="277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107" d="100"/>
          <a:sy n="107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1D75E-68F0-4856-ADB0-9890D2C0FC4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AAA72AF5-3BD4-4583-A948-2C69578D48A9}" type="pres">
      <dgm:prSet presAssocID="{9561D75E-68F0-4856-ADB0-9890D2C0FC42}" presName="list" presStyleCnt="0">
        <dgm:presLayoutVars>
          <dgm:dir/>
          <dgm:animLvl val="lvl"/>
        </dgm:presLayoutVars>
      </dgm:prSet>
      <dgm:spPr/>
    </dgm:pt>
  </dgm:ptLst>
  <dgm:cxnLst>
    <dgm:cxn modelId="{97762ECD-D040-47EE-8932-DB8A26746A3B}" type="presOf" srcId="{9561D75E-68F0-4856-ADB0-9890D2C0FC42}" destId="{AAA72AF5-3BD4-4583-A948-2C69578D48A9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F403F-EF76-48B2-A4D1-6B210FA59651}" type="datetime1">
              <a:rPr lang="en-GB" smtClean="0"/>
              <a:t>07/06/2024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84F72-582E-4200-86D7-FCF118B086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960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DBB4B-0CB0-4B61-A9E2-D423B87EB3A6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5391D-6E4B-4763-9987-23963628882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442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5391D-6E4B-4763-9987-23963628882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10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2704E5-4F39-456D-BCC2-3682AA110EE4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0637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7F37C8-3C73-45A6-8FAF-1E0E1F929AF7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73920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7F37C8-3C73-45A6-8FAF-1E0E1F929AF7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245945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7F37C8-3C73-45A6-8FAF-1E0E1F929AF7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74260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7F37C8-3C73-45A6-8FAF-1E0E1F929AF7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555536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7F37C8-3C73-45A6-8FAF-1E0E1F929AF7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51684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7F37C8-3C73-45A6-8FAF-1E0E1F929AF7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16930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7F37C8-3C73-45A6-8FAF-1E0E1F929AF7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688349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7F37C8-3C73-45A6-8FAF-1E0E1F929AF7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93916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DBDAB5-6689-49C0-A541-77DA88E44363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5267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A9E1E1-8203-4C9F-ACF1-E800B4AF1CA2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154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61D606-4029-4057-B007-9BD66F056C02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9893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EB0A61-F1AF-460B-AD9B-4F654C4E2DCE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13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4DCD03-2D2D-4108-BBD8-260B692F6DE1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125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E3E5A1-1118-4E35-9279-999A703D3551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143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EA276F-12C1-47B9-B184-AB6F99175BF6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812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DE5F93-D253-439D-93F3-F4428422EC03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224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047F37C8-3C73-45A6-8FAF-1E0E1F929AF7}" type="datetime1">
              <a:rPr lang="en-GB" noProof="0" smtClean="0"/>
              <a:t>07/06/2024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3174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rtlCol="0">
            <a:norm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 COMPULSORY CATASTROPHIC RISK INSURANCE THE ONLY OPTION?</a:t>
            </a:r>
            <a:br>
              <a:rPr lang="en-GB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rtlCol="0">
            <a:normAutofit/>
          </a:bodyPr>
          <a:lstStyle/>
          <a:p>
            <a:pPr rtl="0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Biljana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chroneos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krasavac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/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Jasna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soldi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ć-aleksić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AC1A0C-30AD-4ED3-4265-B093FF3C8320}"/>
              </a:ext>
            </a:extLst>
          </p:cNvPr>
          <p:cNvSpPr txBox="1"/>
          <p:nvPr/>
        </p:nvSpPr>
        <p:spPr>
          <a:xfrm>
            <a:off x="619125" y="257175"/>
            <a:ext cx="1118235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FRAMEWORK FOR IMPLEMENTATION OF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CBCI</a:t>
            </a:r>
            <a:endParaRPr lang="sr-Latn-R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r-Latn-RS" sz="1800" dirty="0"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r-Latn-R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Road map </a:t>
            </a: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 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 iterative five-part process </a:t>
            </a: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possible </a:t>
            </a:r>
            <a:r>
              <a:rPr lang="en-U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implementation</a:t>
            </a: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715963" indent="-357188">
              <a:buAutoNum type="arabicParenR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define the need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15963" indent="-357188">
              <a:buAutoNum type="arabicParenR"/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determine authority to act, 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15963" indent="-357188">
              <a:buAutoNum type="arabicParenR"/>
            </a:pP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ngage</a:t>
            </a: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stakeholders, 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15963" indent="-357188">
              <a:buAutoNum type="arabicParenR"/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analyse the risk</a:t>
            </a: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715963" indent="-357188">
              <a:buAutoNum type="arabicParenR"/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transfer the risk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arenR"/>
            </a:pP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GB" sz="16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FIRST STEP 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1. Determine which groups could benefit, 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54125" algn="just"/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Consider the needs and motivations for CBCI, 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54125" algn="just"/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Identify residents’ needs and key risk exposure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GB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SECOND STEP 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1. Consider what entities have an interest in helping close the gap through CBCI, 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527175" algn="just"/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Identify who has regulatory authority to implement a CBCI program, 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06563" indent="-179388" algn="just"/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Consider 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necessary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policy reforms or institutional changes to enable various groups to make use of CBCI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sr-Latn-R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GB" sz="1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THIRD STEP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Engage community early in the process to inform all subsequent choices, 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54125" algn="just"/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Communicate and educate community about the risk and mitigation options 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sr-Latn-R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FOURTH STEP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1. Capture data and 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modeling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design appropriate risk transfer structures and risk reduction mechanisms, 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433513" algn="just"/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Understand the risk and 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433513" algn="just"/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Set risk-based and means-based premiums associated with desired program structure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arenR"/>
            </a:pP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8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D964D5-DDC1-422D-8C8F-6C3E686BF02D}"/>
              </a:ext>
            </a:extLst>
          </p:cNvPr>
          <p:cNvSpPr txBox="1"/>
          <p:nvPr/>
        </p:nvSpPr>
        <p:spPr>
          <a:xfrm>
            <a:off x="763571" y="200417"/>
            <a:ext cx="10369486" cy="623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sz="16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IFTH STEP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1. Consider capital providers: reinsurers, insurers, </a:t>
            </a: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esidual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market mechanisms, captives, 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433513" indent="-265113" algn="just"/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Determine premium payment options including funding options for the purchase considering 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433513" algn="just"/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assessments and affordability</a:t>
            </a: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1433513" indent="-265113" algn="just"/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Map options for disbursing claims payment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sr-Latn-R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sr-Latn-RS" sz="2000" b="1" dirty="0"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CONSLUSIONS</a:t>
            </a:r>
          </a:p>
          <a:p>
            <a:pPr algn="just"/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mportant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communities view CBCI as a </a:t>
            </a:r>
            <a:r>
              <a:rPr lang="en-US" dirty="0"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continually adjusted</a:t>
            </a:r>
            <a:r>
              <a:rPr lang="sr-Latn-RS" dirty="0"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concep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 (s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tart with a pilot program and make changes as they learn from disasters that occur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CBCI as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 new model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disaster coverage has the potential to be one important tool for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improving community resilience to disaster events.</a:t>
            </a:r>
            <a:endParaRPr lang="sr-Latn-RS" sz="1800" dirty="0"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potential in some communities for CBCI to help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offer that coverage at a more affordable price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point or to provide supplementary or base coverage for residents. </a:t>
            </a: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One of the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main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benefits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en-US" dirty="0"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highly flexible</a:t>
            </a:r>
            <a:r>
              <a:rPr lang="sr-Latn-RS" dirty="0"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structure of the policy</a:t>
            </a:r>
            <a:r>
              <a:rPr lang="sr-Latn-R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that can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 tailored 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various types of communities and a range of needs. </a:t>
            </a: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CBCI 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ould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 enhanced by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being part of a comprehensive risk management program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not an isolated risk transfer solution 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separated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from other risk management activities.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6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9E0C33-39FD-3E84-BE72-041F1A96D255}"/>
              </a:ext>
            </a:extLst>
          </p:cNvPr>
          <p:cNvSpPr txBox="1"/>
          <p:nvPr/>
        </p:nvSpPr>
        <p:spPr>
          <a:xfrm>
            <a:off x="772997" y="336709"/>
            <a:ext cx="9568206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Growing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frequency and economic impact of natural disasters are intensifying the debate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about the </a:t>
            </a:r>
            <a:r>
              <a:rPr lang="en-US" sz="20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development of insurance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</a:t>
            </a:r>
            <a:r>
              <a:rPr lang="en-US" sz="20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 tool for risk financing and management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r-Latn-R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Latn-R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uccess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sustainability of insurance schemes for natural disaster losses rely on various factors, extend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beyond insurance itself.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Catastroph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risk insurance provides compensation after a disaster to mitigate its consequences and works alongside other recovery strategies, including government-provided compensation.</a:t>
            </a:r>
            <a:endParaRPr lang="sr-Latn-R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Latn-R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 insurance coverage rates increase pressure on governments to fund disaster recovery. However, if governments offer full compensation after disasters, citizens </a:t>
            </a:r>
            <a:r>
              <a:rPr lang="en-US" sz="20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have less incentive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buy insurance</a:t>
            </a:r>
            <a:r>
              <a:rPr lang="sr-Latn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charity hazard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which further </a:t>
            </a:r>
            <a:r>
              <a:rPr lang="en-US" sz="20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decreases insurance demand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r-Latn-R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Latn-R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While insurance focuses on risk pricing and transfer, </a:t>
            </a:r>
            <a:r>
              <a:rPr lang="en-US" sz="20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moral hazard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must be considered to avoid economic inefficiencies and market failures.</a:t>
            </a:r>
            <a:endParaRPr lang="sr-Latn-R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Latn-R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Latn-R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Moral hazard </a:t>
            </a:r>
            <a:endParaRPr lang="sr-Latn-RS" sz="1800" dirty="0">
              <a:effectLst/>
              <a:highlight>
                <a:srgbClr val="008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Latn-RS" dirty="0">
              <a:highlight>
                <a:srgbClr val="008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EBB5EEFD-F497-527D-CB14-02CC6D2526A1}"/>
              </a:ext>
            </a:extLst>
          </p:cNvPr>
          <p:cNvCxnSpPr/>
          <p:nvPr/>
        </p:nvCxnSpPr>
        <p:spPr>
          <a:xfrm flipV="1">
            <a:off x="2507529" y="5480358"/>
            <a:ext cx="509047" cy="3016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F2793B40-1E9F-D950-62F5-550B33052956}"/>
              </a:ext>
            </a:extLst>
          </p:cNvPr>
          <p:cNvCxnSpPr/>
          <p:nvPr/>
        </p:nvCxnSpPr>
        <p:spPr>
          <a:xfrm>
            <a:off x="2507529" y="5782016"/>
            <a:ext cx="509047" cy="34879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D3C929-D19F-085D-D143-4C77ABCDC600}"/>
              </a:ext>
            </a:extLst>
          </p:cNvPr>
          <p:cNvSpPr txBox="1"/>
          <p:nvPr/>
        </p:nvSpPr>
        <p:spPr>
          <a:xfrm>
            <a:off x="3016576" y="5292307"/>
            <a:ext cx="871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government level</a:t>
            </a:r>
            <a:r>
              <a:rPr lang="sr-Latn-RS" dirty="0"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effective private insurance reduce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 urgency to prevent risks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sr-Latn-R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77DE5-130F-C8D9-AFCA-DA4C0B01792E}"/>
              </a:ext>
            </a:extLst>
          </p:cNvPr>
          <p:cNvSpPr txBox="1"/>
          <p:nvPr/>
        </p:nvSpPr>
        <p:spPr>
          <a:xfrm>
            <a:off x="3049571" y="5908511"/>
            <a:ext cx="841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individual level</a:t>
            </a:r>
            <a:r>
              <a:rPr lang="sr-Latn-RS" dirty="0"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insurance might create a false sense of security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390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638A34-3C7F-095D-274D-04F0118A5550}"/>
              </a:ext>
            </a:extLst>
          </p:cNvPr>
          <p:cNvSpPr txBox="1"/>
          <p:nvPr/>
        </p:nvSpPr>
        <p:spPr>
          <a:xfrm>
            <a:off x="590550" y="603315"/>
            <a:ext cx="9741227" cy="8063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Better data and new digital technologies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potentially reduce risks, making this one of the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greatest societal benefits. </a:t>
            </a: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sr-Latn-RS" dirty="0">
              <a:highlight>
                <a:srgbClr val="008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GB" sz="1800" dirty="0" err="1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rious</a:t>
            </a:r>
            <a:r>
              <a:rPr lang="en-GB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approaches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r>
              <a:rPr lang="en-GB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achieve objectives</a:t>
            </a:r>
            <a:r>
              <a:rPr lang="sr-Latn-R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85750" indent="430213" algn="just">
              <a:buFont typeface="Wingdings" panose="05000000000000000000" pitchFamily="2" charset="2"/>
              <a:buChar char="v"/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overage availability and affordability</a:t>
            </a:r>
            <a:endParaRPr lang="sr-Latn-R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430213" algn="just"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Solidarity</a:t>
            </a:r>
            <a:endParaRPr lang="sr-Latn-R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430213" algn="just"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incentives for risk reduction. </a:t>
            </a:r>
            <a:endParaRPr lang="sr-Latn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3525" indent="-263525" algn="ctr">
              <a:buFont typeface="Arial" panose="020B0604020202020204" pitchFamily="34" charset="0"/>
              <a:buChar char="•"/>
            </a:pPr>
            <a:r>
              <a:rPr lang="sr-Latn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 </a:t>
            </a:r>
            <a:r>
              <a:rPr lang="en-GB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basic insurance models</a:t>
            </a:r>
            <a:r>
              <a:rPr lang="sr-Latn-RS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highlight>
                <a:srgbClr val="008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highlight>
                <a:srgbClr val="008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highlight>
                <a:srgbClr val="008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70088" algn="just">
              <a:tabLst>
                <a:tab pos="2601913" algn="l"/>
                <a:tab pos="7889875" algn="l"/>
                <a:tab pos="7985125" algn="l"/>
              </a:tabLst>
            </a:pPr>
            <a:r>
              <a:rPr lang="sr-Latn-R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veral</a:t>
            </a:r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strategies to address</a:t>
            </a:r>
            <a:r>
              <a:rPr lang="en-GB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the weaknesses of voluntary and compulsory</a:t>
            </a:r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r-Latn-R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70088" algn="just">
              <a:tabLst>
                <a:tab pos="2601913" algn="l"/>
                <a:tab pos="7889875" algn="l"/>
                <a:tab pos="7985125" algn="l"/>
              </a:tabLst>
            </a:pPr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natural disaster insurance models</a:t>
            </a:r>
            <a:endParaRPr lang="sr-Latn-R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highlight>
                <a:srgbClr val="008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>
                <a:highlight>
                  <a:srgbClr val="008000"/>
                </a:highlight>
                <a:latin typeface="Times New Roman" panose="02020603050405020304" pitchFamily="18" charset="0"/>
              </a:rPr>
              <a:t>G</a:t>
            </a:r>
            <a:r>
              <a:rPr lang="en-US" dirty="0">
                <a:highlight>
                  <a:srgbClr val="008000"/>
                </a:highlight>
                <a:latin typeface="Times New Roman" panose="02020603050405020304" pitchFamily="18" charset="0"/>
              </a:rPr>
              <a:t>lobal economic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losses caused by natural disasters have increased significantly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over the past few decades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which requires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well-designed natural disaster insurance arrangement 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 ameliorate and limit climate change impacts by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spreading risk and providing incentives for risk reduction.</a:t>
            </a:r>
            <a:endParaRPr lang="en-GB" sz="1800" dirty="0"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r-Latn-RS" dirty="0">
              <a:highlight>
                <a:srgbClr val="008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sz="1800" dirty="0">
              <a:effectLst/>
              <a:highlight>
                <a:srgbClr val="008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dirty="0">
              <a:highlight>
                <a:srgbClr val="008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sz="1800" dirty="0">
              <a:effectLst/>
              <a:highlight>
                <a:srgbClr val="008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dirty="0">
              <a:highlight>
                <a:srgbClr val="008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sz="1800" dirty="0">
              <a:effectLst/>
              <a:highlight>
                <a:srgbClr val="008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>
              <a:highlight>
                <a:srgbClr val="0080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D7D3FD-FA7E-52F4-F915-FE9A18257949}"/>
              </a:ext>
            </a:extLst>
          </p:cNvPr>
          <p:cNvSpPr txBox="1"/>
          <p:nvPr/>
        </p:nvSpPr>
        <p:spPr>
          <a:xfrm>
            <a:off x="6119566" y="3124827"/>
            <a:ext cx="5759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voluntary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add-on insurance scheme</a:t>
            </a:r>
            <a:r>
              <a:rPr lang="sr-Latn-R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sr-Latn-RS" sz="1400" dirty="0"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natural hazard coverage is optional and offered by private insurers alongside standard property policies</a:t>
            </a:r>
            <a:r>
              <a:rPr lang="sr-Latn-R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1EEFC-FA2A-FF64-88F9-8EBD251084E6}"/>
              </a:ext>
            </a:extLst>
          </p:cNvPr>
          <p:cNvSpPr txBox="1"/>
          <p:nvPr/>
        </p:nvSpPr>
        <p:spPr>
          <a:xfrm>
            <a:off x="509048" y="3136612"/>
            <a:ext cx="9092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</a:t>
            </a:r>
            <a:r>
              <a:rPr lang="en-GB" dirty="0"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compulsory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offer</a:t>
            </a:r>
            <a:endParaRPr lang="sr-Latn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R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(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property insurance must include disaster risk coverage</a:t>
            </a:r>
            <a:r>
              <a:rPr lang="sr-Latn-R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sr-Latn-RS" sz="1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9BD08C7-8254-8816-CB2F-8E01749DCA6B}"/>
              </a:ext>
            </a:extLst>
          </p:cNvPr>
          <p:cNvSpPr/>
          <p:nvPr/>
        </p:nvSpPr>
        <p:spPr>
          <a:xfrm>
            <a:off x="4326904" y="2861707"/>
            <a:ext cx="108408" cy="348792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EC7ADF-7315-7E22-7CDC-9FACE3C93DC1}"/>
              </a:ext>
            </a:extLst>
          </p:cNvPr>
          <p:cNvCxnSpPr/>
          <p:nvPr/>
        </p:nvCxnSpPr>
        <p:spPr>
          <a:xfrm>
            <a:off x="6815580" y="2848568"/>
            <a:ext cx="0" cy="3487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23D15D8-375A-949C-EB79-A596C39D1D9E}"/>
              </a:ext>
            </a:extLst>
          </p:cNvPr>
          <p:cNvSpPr txBox="1"/>
          <p:nvPr/>
        </p:nvSpPr>
        <p:spPr>
          <a:xfrm>
            <a:off x="6119566" y="4495914"/>
            <a:ext cx="4966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voluntary schemes, increasing insurance penetration achieved by requiring </a:t>
            </a:r>
            <a:r>
              <a:rPr lang="en-GB" sz="1600" dirty="0"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coverage for</a:t>
            </a:r>
            <a:r>
              <a:rPr lang="sr-Latn-RS" sz="1600" dirty="0"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mortgage approval or bundling it with property insurance contracts,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especially if opting out is not allowed.</a:t>
            </a:r>
            <a:endParaRPr lang="sr-Latn-R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2F8A31-BD56-8329-8CAB-6977F519E6E5}"/>
              </a:ext>
            </a:extLst>
          </p:cNvPr>
          <p:cNvSpPr txBox="1"/>
          <p:nvPr/>
        </p:nvSpPr>
        <p:spPr>
          <a:xfrm>
            <a:off x="736862" y="4495914"/>
            <a:ext cx="52682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compulsory schemes, </a:t>
            </a:r>
            <a:r>
              <a:rPr lang="en-GB" sz="1600" dirty="0"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moral hazard mitigated by adopting risk-based premiums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applying deductibles, setting compensation limits, offering premium discounts, and</a:t>
            </a:r>
            <a:r>
              <a:rPr lang="sr-Latn-R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including exclusions.</a:t>
            </a:r>
            <a:endParaRPr lang="sr-Latn-R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70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73B97F-5020-33EA-94CF-8E97F8930A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113" y="452438"/>
            <a:ext cx="9404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NATURAL DISASTER INSURANCE SYSTEM ESTABLISHMENT: KEY</a:t>
            </a:r>
            <a:r>
              <a:rPr lang="sr-Latn-R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LESSONS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FE0A2-237E-1BAC-8053-EF7EE35D7E8A}"/>
              </a:ext>
            </a:extLst>
          </p:cNvPr>
          <p:cNvSpPr txBox="1"/>
          <p:nvPr/>
        </p:nvSpPr>
        <p:spPr>
          <a:xfrm>
            <a:off x="752475" y="1652767"/>
            <a:ext cx="107934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big data technologies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tools in the insurance sector enable the development of new powerful business models, which in turn enables the insurance to evolve from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UNDERSTAND AND PROTECT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towards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PREDICT AND PREVENT</a:t>
            </a:r>
            <a:r>
              <a:rPr lang="sr-Latn-R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highlight>
                <a:srgbClr val="008000"/>
              </a:highlight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GB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general characteristics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a natural disaster insurance system: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b="1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Year of Establishment</a:t>
            </a:r>
            <a:r>
              <a:rPr lang="sr-Latn-RS" sz="1800" b="1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b="1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Voluntary or Mandatory</a:t>
            </a:r>
            <a:r>
              <a:rPr lang="sr-Latn-RS" sz="1800" b="1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b="1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Roles of Stakeholders</a:t>
            </a:r>
            <a:r>
              <a:rPr lang="sr-Latn-RS" sz="1800" b="1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Understanding these characteristics </a:t>
            </a:r>
            <a:r>
              <a:rPr lang="en-GB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helps in assessing the design and functionality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the insurance system, as well as the </a:t>
            </a:r>
            <a:r>
              <a:rPr lang="en-GB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collaboration between different sectors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managing natural disaster risks.</a:t>
            </a:r>
            <a:endParaRPr lang="sr-Latn-R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Four main aspects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m</a:t>
            </a:r>
            <a:r>
              <a:rPr lang="en-US" sz="1800" dirty="0" err="1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andatory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vs. voluntary participation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the costs of insurance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the role of the private insurance market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the government in financing the insurance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incentives and policies for mitigation</a:t>
            </a:r>
            <a:r>
              <a:rPr lang="sr-Latn-R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important for the functioning of insurance.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highlight>
                <a:srgbClr val="008000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andatory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vs. voluntary participation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beneficial if the government establishes and enforces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strict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mandatory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purchase requirement because this can result in a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high market penetration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a large pool of insured, which facilitates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risk spreading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may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reduce costs</a:t>
            </a:r>
            <a:r>
              <a:rPr lang="sr-Latn-R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while it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limits the need for ad hoc government relief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dirty="0"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190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D018C-7D85-94EA-6851-C5FD29D7B461}"/>
              </a:ext>
            </a:extLst>
          </p:cNvPr>
          <p:cNvSpPr txBox="1"/>
          <p:nvPr/>
        </p:nvSpPr>
        <p:spPr>
          <a:xfrm>
            <a:off x="466725" y="438150"/>
            <a:ext cx="9893334" cy="7376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5276850" algn="l"/>
              </a:tabLst>
            </a:pPr>
            <a:r>
              <a:rPr lang="sr-Latn-R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Cost of insurance: </a:t>
            </a:r>
          </a:p>
          <a:p>
            <a:pPr marL="1074738" indent="-263525" algn="just">
              <a:spcAft>
                <a:spcPts val="200"/>
              </a:spcAft>
              <a:buFont typeface="Wingdings" panose="05000000000000000000" pitchFamily="2" charset="2"/>
              <a:buChar char="v"/>
              <a:tabLst>
                <a:tab pos="5276850" algn="l"/>
              </a:tabLst>
            </a:pP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ly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highlight>
                  <a:srgbClr val="008000"/>
                </a:highlight>
                <a:latin typeface="Times New Roman" panose="02020603050405020304" pitchFamily="18" charset="0"/>
              </a:rPr>
              <a:t>private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insurance systems 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highest premium levels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r-Latn-R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4738" indent="-263525" algn="just">
              <a:spcAft>
                <a:spcPts val="200"/>
              </a:spcAft>
              <a:buFont typeface="Wingdings" panose="05000000000000000000" pitchFamily="2" charset="2"/>
              <a:buChar char="v"/>
              <a:tabLst>
                <a:tab pos="527685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fully </a:t>
            </a:r>
            <a:r>
              <a:rPr lang="en-GB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public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insurance systems 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lower premiums and the most cost-effective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1074738" indent="-263525" algn="just">
              <a:spcAft>
                <a:spcPts val="200"/>
              </a:spcAft>
              <a:buFont typeface="Wingdings" panose="05000000000000000000" pitchFamily="2" charset="2"/>
              <a:buChar char="v"/>
              <a:tabLst>
                <a:tab pos="527685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premiums for </a:t>
            </a:r>
            <a:r>
              <a:rPr lang="en-GB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public-private (PP)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insurance systems typically fall between fully private and fully public systems.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5276850" algn="l"/>
              </a:tabLst>
            </a:pPr>
            <a:endParaRPr lang="sr-Latn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5276850" algn="l"/>
              </a:tabLst>
            </a:pPr>
            <a:r>
              <a:rPr lang="sr-Latn-R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role of the private insurance market and the government in financing the insurance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549275" indent="-285750" algn="just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5276850" algn="l"/>
              </a:tabLst>
            </a:pP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Public or public-private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(PP) insurance systems designed to address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specific historical and potential disasters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their associated damage. Most of these arrangements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transfer damage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above a certain threshold to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the government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This transfer typically financed through a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state guarantee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state-backed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reinsurance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or a combination of both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49275" indent="-285750" algn="just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5276850" algn="l"/>
              </a:tabLst>
            </a:pPr>
            <a:endParaRPr lang="en-GB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49275" indent="-285750" algn="just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52768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All the public and PP insurance systems have some </a:t>
            </a:r>
            <a:r>
              <a:rPr lang="en-US" dirty="0"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integrated form of risk-transferring mechanism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with the purpose of making insurance available for extreme risks 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dirty="0"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for a broad public at an affordable price</a:t>
            </a:r>
            <a:r>
              <a:rPr lang="sr-Latn-RS" dirty="0"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dirty="0"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sr-Latn-RS" dirty="0"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49275" indent="-285750" algn="just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5276850" algn="l"/>
              </a:tabLst>
            </a:pPr>
            <a:endParaRPr lang="sr-Latn-RS" sz="1800" dirty="0"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49275" indent="-285750" algn="just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5276850" algn="l"/>
              </a:tabLst>
            </a:pPr>
            <a:r>
              <a:rPr lang="sr-Latn-RS" dirty="0"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Main reasons for integration of risk-transfering mechanisams: 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</a:rPr>
              <a:t>1)</a:t>
            </a:r>
            <a:r>
              <a:rPr lang="sr-Latn-RS" dirty="0"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PP natural disaster insurance scheme without a state guarantee, reinsurance or reserves with tax-exemptions may prevent private insurers from offering insurance against catastrophe risk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</a:rPr>
              <a:t>, 2) 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premiums can be kept more affordable if the government covers part of the extreme damage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</a:rPr>
              <a:t>, 3)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prevent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</a:rPr>
              <a:t>ion of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cash flow depletion in the event of a catastrophe 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</a:rPr>
              <a:t>by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build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</a:rPr>
              <a:t>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technical or equalization reserves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1800" dirty="0"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63525" algn="just">
              <a:spcAft>
                <a:spcPts val="200"/>
              </a:spcAft>
              <a:tabLst>
                <a:tab pos="5276850" algn="l"/>
              </a:tabLst>
            </a:pPr>
            <a:endParaRPr lang="en-GB" dirty="0"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63525" algn="just">
              <a:spcAft>
                <a:spcPts val="200"/>
              </a:spcAft>
              <a:tabLst>
                <a:tab pos="5276850" algn="l"/>
              </a:tabLst>
            </a:pPr>
            <a:endParaRPr lang="sr-Latn-RS" dirty="0"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200"/>
              </a:spcAft>
              <a:tabLst>
                <a:tab pos="5276850" algn="l"/>
              </a:tabLst>
            </a:pP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200"/>
              </a:spcAft>
              <a:tabLst>
                <a:tab pos="5276850" algn="l"/>
              </a:tabLst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9E8BE1-F1C4-C577-8E89-075D6FF53A47}"/>
              </a:ext>
            </a:extLst>
          </p:cNvPr>
          <p:cNvSpPr txBox="1"/>
          <p:nvPr/>
        </p:nvSpPr>
        <p:spPr>
          <a:xfrm>
            <a:off x="600075" y="201006"/>
            <a:ext cx="10991850" cy="830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1213" indent="-3683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Policies and incentives for mitigating catastrophe damage</a:t>
            </a:r>
            <a:endParaRPr lang="sr-Latn-R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</a:p>
          <a:p>
            <a:pPr algn="just"/>
            <a:endParaRPr lang="sr-Cyrl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Benefits of p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roviding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(financial) incentives and designing policies for damage mitigation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606425" indent="-342900" algn="just"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decrease risk and enhance financial solvency</a:t>
            </a: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06425" indent="-342900" algn="just"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decrease costs of the PP catastrophe insurance system in the long run</a:t>
            </a: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hree main </a:t>
            </a:r>
            <a:r>
              <a:rPr lang="en-US" dirty="0"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aspects</a:t>
            </a:r>
            <a:r>
              <a:rPr lang="sr-Latn-RS" dirty="0"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</a:rPr>
              <a:t>of the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lessons drawn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from the comparative analysis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606425" indent="-342900" algn="just">
              <a:buAutoNum type="arabicParenR"/>
            </a:pPr>
            <a:r>
              <a:rPr lang="en-US" sz="1800" dirty="0">
                <a:effectLst/>
                <a:highlight>
                  <a:srgbClr val="8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risk assessment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mapping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606425" indent="-342900" algn="just">
              <a:buAutoNum type="arabicParenR"/>
            </a:pPr>
            <a:r>
              <a:rPr lang="en-US" sz="1800" dirty="0"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policies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regulations integrated in the insurance system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606425" indent="-342900" algn="just">
              <a:buAutoNum type="arabicParenR"/>
            </a:pPr>
            <a:r>
              <a:rPr lang="en-US" sz="1800" dirty="0">
                <a:effectLst/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(financial) incentives 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policyholders for mitigation </a:t>
            </a:r>
          </a:p>
          <a:p>
            <a:pPr algn="just"/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1200"/>
              </a:spcBef>
              <a:buAutoNum type="arabicParenR"/>
            </a:pPr>
            <a:r>
              <a:rPr lang="en-US" sz="1800" dirty="0">
                <a:effectLst/>
                <a:highlight>
                  <a:srgbClr val="8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RISK ASSESSMENTS 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guide protection, spatial planning and building code measures by identifying the areas and properties at (high) risk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probably best conducted by </a:t>
            </a:r>
            <a:r>
              <a:rPr lang="en-US" sz="1800" dirty="0">
                <a:effectLst/>
                <a:highlight>
                  <a:srgbClr val="8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collaboration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between </a:t>
            </a:r>
            <a:r>
              <a:rPr lang="en-US" sz="1800" dirty="0">
                <a:effectLst/>
                <a:highlight>
                  <a:srgbClr val="8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insurers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the </a:t>
            </a:r>
            <a:r>
              <a:rPr lang="en-US" sz="1800" dirty="0">
                <a:effectLst/>
                <a:highlight>
                  <a:srgbClr val="8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governments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Bef>
                <a:spcPts val="1200"/>
              </a:spcBef>
              <a:buAutoNum type="arabicParenR"/>
            </a:pPr>
            <a:r>
              <a:rPr lang="sr-Latn-RS" sz="1800" dirty="0"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1800" dirty="0"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ITIGATION POLICIES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are a </a:t>
            </a:r>
            <a:r>
              <a:rPr lang="en-US" sz="1800" dirty="0"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public task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Prevention of damage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 be regarded as a local public good that is likely to be </a:t>
            </a:r>
            <a:r>
              <a:rPr lang="en-US" sz="1800" dirty="0"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undersupplied by private insurers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1200"/>
              </a:spcBef>
              <a:buAutoNum type="arabicParenR"/>
            </a:pPr>
            <a:r>
              <a:rPr lang="en-US" sz="1800" dirty="0">
                <a:effectLst/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Financial incentives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 stimulate policyholders to take measures that </a:t>
            </a:r>
            <a:r>
              <a:rPr lang="en-US" sz="1800" dirty="0">
                <a:effectLst/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reduce their risk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olicyholders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can be rewarded for taking mitigation measures by giving them </a:t>
            </a:r>
            <a:r>
              <a:rPr lang="en-US" sz="1800" dirty="0">
                <a:effectLst/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discounts on premiums or deductibles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sr-Latn-RS" sz="1800" dirty="0">
                <a:effectLst/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1800" dirty="0" err="1">
                <a:effectLst/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isk</a:t>
            </a:r>
            <a:r>
              <a:rPr lang="en-US" sz="1800" dirty="0">
                <a:effectLst/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-based premiums stimulate mitigation</a:t>
            </a:r>
            <a:r>
              <a:rPr lang="sr-Latn-RS" sz="1800" dirty="0">
                <a:effectLst/>
                <a:highlight>
                  <a:srgbClr val="00808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sr-Latn-R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2810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E9ABBF-F152-0AFA-C868-B149DA4C9B8F}"/>
              </a:ext>
            </a:extLst>
          </p:cNvPr>
          <p:cNvSpPr txBox="1"/>
          <p:nvPr/>
        </p:nvSpPr>
        <p:spPr>
          <a:xfrm>
            <a:off x="523875" y="828674"/>
            <a:ext cx="10744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MODELS FOR CLOSING THE DISASTER PROTECTION GAP </a:t>
            </a:r>
            <a:endParaRPr lang="sr-Latn-R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r-Latn-R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Insurance is a vital source of adequate and immediate recovery funds, yet many remain uninsured against disasters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protection gap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According to catastrophe modeler AIR,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only about 25</a:t>
            </a:r>
            <a:r>
              <a:rPr lang="sr-Latn-RS" dirty="0"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of economic losses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from natural catastrophes are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insured globally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and the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uninsured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portion could potentially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exceed $US one trillion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a particularly bad year (AIR 2019).</a:t>
            </a: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The cost of disaster insurance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coverage can either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discourage voluntary purchase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 be a fundamental barrier for those without sufficient means to pay.</a:t>
            </a: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losing the disaster insurance gap 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 ongoing challenge.</a:t>
            </a: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New models of catastrophe insurance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delivery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need to be considered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that could secure widespread coverage for catastrophes and help sustain communities following a catastrophic event. One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such approach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 </a:t>
            </a:r>
            <a:r>
              <a:rPr lang="en-US" sz="18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community-based catastrophe insurance (CBCI).</a:t>
            </a:r>
            <a:endParaRPr lang="en-GB" sz="1800" dirty="0"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819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60C93-A999-07A5-FEA6-8E5827A4C2CF}"/>
              </a:ext>
            </a:extLst>
          </p:cNvPr>
          <p:cNvSpPr txBox="1"/>
          <p:nvPr/>
        </p:nvSpPr>
        <p:spPr>
          <a:xfrm>
            <a:off x="776288" y="635131"/>
            <a:ext cx="9508356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CBCI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CONCEPT AND THE POTENTIAL BENEFITS</a:t>
            </a:r>
            <a:endParaRPr lang="sr-Latn-R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OMMUNITY-</a:t>
            </a:r>
            <a:r>
              <a:rPr lang="en-US" sz="1600" dirty="0"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ASED </a:t>
            </a:r>
            <a:r>
              <a:rPr lang="en-US" sz="1600" dirty="0"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ATASTROPHE </a:t>
            </a:r>
            <a:r>
              <a:rPr lang="en-US" sz="1600" dirty="0"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NSURANCE </a:t>
            </a: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disaster insurance arranged by a local governmental or quasi-governmental body or community group covering a group of properties within the community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 </a:t>
            </a:r>
            <a:r>
              <a:rPr lang="en-U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key features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CBCI</a:t>
            </a: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1058863" indent="-342900" algn="just">
              <a:buAutoNum type="arabicParenR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purchased or facilitated by some type of community entity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58863" indent="-342900" algn="just">
              <a:buAutoNum type="arabicParenR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covers multiple properties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US" sz="1600" dirty="0" err="1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ormous</a:t>
            </a:r>
            <a:r>
              <a:rPr lang="en-U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flexibility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the structure and design of CBCI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11213" indent="-368300" algn="just">
              <a:buFont typeface="Arial" panose="020B0604020202020204" pitchFamily="34" charset="0"/>
              <a:buChar char="•"/>
            </a:pPr>
            <a:endParaRPr lang="sr-Latn-R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11213" indent="-368300" algn="just">
              <a:buFont typeface="Arial" panose="020B0604020202020204" pitchFamily="34" charset="0"/>
              <a:buChar char="•"/>
            </a:pPr>
            <a:r>
              <a:rPr lang="sr-Latn-R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Serves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complement to traditional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property insurance markets, potentially in the form of </a:t>
            </a:r>
            <a:r>
              <a:rPr lang="en-U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supplemental disaster protection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11213" indent="-368300" algn="just">
              <a:buFont typeface="Arial" panose="020B0604020202020204" pitchFamily="34" charset="0"/>
              <a:buChar char="•"/>
            </a:pPr>
            <a:endParaRPr lang="sr-Latn-R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11213" indent="-368300" algn="just">
              <a:buFont typeface="Arial" panose="020B0604020202020204" pitchFamily="34" charset="0"/>
              <a:buChar char="•"/>
            </a:pP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rovide</a:t>
            </a: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small cash payouts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community members in the event of a disaster or </a:t>
            </a:r>
            <a:r>
              <a:rPr lang="en-U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offer full-limit, single-peril property protection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areas with high risk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11213" indent="-368300" algn="just">
              <a:buFont typeface="Arial" panose="020B0604020202020204" pitchFamily="34" charset="0"/>
              <a:buChar char="•"/>
            </a:pPr>
            <a:endParaRPr lang="sr-Latn-R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11213" indent="-368300" algn="just">
              <a:buFont typeface="Arial" panose="020B0604020202020204" pitchFamily="34" charset="0"/>
              <a:buChar char="•"/>
              <a:tabLst>
                <a:tab pos="5276850" algn="l"/>
              </a:tabLst>
            </a:pP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ffer</a:t>
            </a: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community</a:t>
            </a:r>
            <a:r>
              <a:rPr lang="sr-Latn-R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 means to work with carriers or private capital providers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rebuild insurance uptake while facing loss volatility.</a:t>
            </a:r>
            <a:endParaRPr lang="sr-Latn-R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600" dirty="0" err="1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hree</a:t>
            </a:r>
            <a:r>
              <a:rPr lang="en-U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important benefits</a:t>
            </a:r>
            <a:r>
              <a:rPr lang="sr-Latn-R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CBCI: 1) </a:t>
            </a:r>
            <a:r>
              <a:rPr lang="sr-Latn-R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600" dirty="0" err="1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nhances</a:t>
            </a:r>
            <a:r>
              <a:rPr lang="en-U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the financial resilience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communities and their residents</a:t>
            </a: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2) </a:t>
            </a:r>
            <a:r>
              <a:rPr lang="sr-Latn-R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600" dirty="0" err="1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rovides</a:t>
            </a:r>
            <a:r>
              <a:rPr lang="en-U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affordable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reliably available </a:t>
            </a:r>
            <a:r>
              <a:rPr lang="en-U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disaster insurance</a:t>
            </a: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3)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600" dirty="0" err="1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reates</a:t>
            </a:r>
            <a:r>
              <a:rPr lang="en-US" sz="160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incentives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community-level and individual risk reduction</a:t>
            </a:r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sr-Latn-R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413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F10A61-078B-F9CA-FCA3-3D5401670723}"/>
              </a:ext>
            </a:extLst>
          </p:cNvPr>
          <p:cNvSpPr txBox="1"/>
          <p:nvPr/>
        </p:nvSpPr>
        <p:spPr>
          <a:xfrm>
            <a:off x="638175" y="323850"/>
            <a:ext cx="109156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DELIVERY MODELS FOR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CBCI</a:t>
            </a:r>
            <a:endParaRPr lang="sr-Latn-R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r-Latn-R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tabLst>
                <a:tab pos="5276850" algn="l"/>
              </a:tabLst>
            </a:pPr>
            <a:endParaRPr lang="sr-Latn-R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tabLst>
                <a:tab pos="5276850" algn="l"/>
              </a:tabLst>
            </a:pPr>
            <a:endParaRPr lang="sr-Latn-R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5276850" algn="l"/>
              </a:tabLst>
            </a:pP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Four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CBCI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delivery models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illustrate the different roles and responsibilities of the community and other partners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Latn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community’s role and responsibility increase from lowest to highest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moving from the first to the fourth model.</a:t>
            </a: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the </a:t>
            </a:r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FIRST MODEL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the community is more of a facilitator and a negotiator.</a:t>
            </a: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the 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SECOND MODEL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the community takes on a role in distribution, choosing insurance options and collecting premiums. </a:t>
            </a: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the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THIRD MODEL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the community has a dual role: as the insured on a community contract with a reinsurer and as the disburser of claims funds. </a:t>
            </a: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FOURTH MODEL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harnesses an existing institutional structure — an insurance captive — that enables the community to provide disaster policies. </a:t>
            </a:r>
            <a:endParaRPr lang="en-GB" sz="20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00502D1-633C-BC9D-BFC9-C86A4CD60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408606"/>
              </p:ext>
            </p:extLst>
          </p:nvPr>
        </p:nvGraphicFramePr>
        <p:xfrm>
          <a:off x="8110988" y="4741682"/>
          <a:ext cx="2049011" cy="139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BEF27E0-5000-BDAF-A7D9-99C57CE97610}"/>
              </a:ext>
            </a:extLst>
          </p:cNvPr>
          <p:cNvSpPr txBox="1"/>
          <p:nvPr/>
        </p:nvSpPr>
        <p:spPr>
          <a:xfrm>
            <a:off x="829559" y="1178351"/>
            <a:ext cx="211160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facilitator model</a:t>
            </a:r>
            <a:endParaRPr lang="sr-Latn-R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0392E2-7D06-3D51-99E7-9629780423DF}"/>
              </a:ext>
            </a:extLst>
          </p:cNvPr>
          <p:cNvSpPr txBox="1"/>
          <p:nvPr/>
        </p:nvSpPr>
        <p:spPr>
          <a:xfrm>
            <a:off x="2959388" y="1178351"/>
            <a:ext cx="2636591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group policy model </a:t>
            </a:r>
            <a:endParaRPr lang="sr-Latn-R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2A613-A781-416F-A448-BA911AC5AED1}"/>
              </a:ext>
            </a:extLst>
          </p:cNvPr>
          <p:cNvSpPr txBox="1"/>
          <p:nvPr/>
        </p:nvSpPr>
        <p:spPr>
          <a:xfrm>
            <a:off x="5595979" y="1178351"/>
            <a:ext cx="2435657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3)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aggregator model </a:t>
            </a:r>
            <a:endParaRPr lang="sr-Latn-R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840B6-9EDA-8ACE-57F6-E6D3BFC490DA}"/>
              </a:ext>
            </a:extLst>
          </p:cNvPr>
          <p:cNvSpPr txBox="1"/>
          <p:nvPr/>
        </p:nvSpPr>
        <p:spPr>
          <a:xfrm>
            <a:off x="8110989" y="1178351"/>
            <a:ext cx="363422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4)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Purchase through a community captive</a:t>
            </a:r>
            <a:endParaRPr lang="sr-Latn-RS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578C62-B866-AA04-AB55-B1A1561F3556}"/>
              </a:ext>
            </a:extLst>
          </p:cNvPr>
          <p:cNvCxnSpPr/>
          <p:nvPr/>
        </p:nvCxnSpPr>
        <p:spPr>
          <a:xfrm flipH="1">
            <a:off x="2422689" y="719666"/>
            <a:ext cx="1912299" cy="458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BFB8A1-385B-C5EA-B3EE-752C4227F913}"/>
              </a:ext>
            </a:extLst>
          </p:cNvPr>
          <p:cNvCxnSpPr>
            <a:endCxn id="8" idx="0"/>
          </p:cNvCxnSpPr>
          <p:nvPr/>
        </p:nvCxnSpPr>
        <p:spPr>
          <a:xfrm>
            <a:off x="4226266" y="719666"/>
            <a:ext cx="51418" cy="458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64D8D4-46C0-5C1A-0990-E77665FBEAFA}"/>
              </a:ext>
            </a:extLst>
          </p:cNvPr>
          <p:cNvCxnSpPr>
            <a:cxnSpLocks/>
          </p:cNvCxnSpPr>
          <p:nvPr/>
        </p:nvCxnSpPr>
        <p:spPr>
          <a:xfrm>
            <a:off x="4334988" y="719666"/>
            <a:ext cx="1933837" cy="458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CFA653-AC54-9C89-E20C-FF2F5DB3EF9B}"/>
              </a:ext>
            </a:extLst>
          </p:cNvPr>
          <p:cNvCxnSpPr>
            <a:cxnSpLocks/>
          </p:cNvCxnSpPr>
          <p:nvPr/>
        </p:nvCxnSpPr>
        <p:spPr>
          <a:xfrm>
            <a:off x="4353213" y="705527"/>
            <a:ext cx="4782280" cy="472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79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3693</TotalTime>
  <Words>1807</Words>
  <Application>Microsoft Office PowerPoint</Application>
  <PresentationFormat>Widescreen</PresentationFormat>
  <Paragraphs>178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IS COMPULSORY CATASTROPHIC RISK INSURANCE THE ONLY OPTION? </vt:lpstr>
      <vt:lpstr>PowerPoint Presentation</vt:lpstr>
      <vt:lpstr>PowerPoint Presentation</vt:lpstr>
      <vt:lpstr>NATURAL DISASTER INSURANCE SYSTEM ESTABLISHMENT: KEY  LESSONS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biljana</dc:creator>
  <cp:lastModifiedBy>Bojana Dodić</cp:lastModifiedBy>
  <cp:revision>18</cp:revision>
  <dcterms:created xsi:type="dcterms:W3CDTF">2024-06-04T07:31:12Z</dcterms:created>
  <dcterms:modified xsi:type="dcterms:W3CDTF">2024-06-07T12:17:15Z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