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76" r:id="rId8"/>
    <p:sldId id="277" r:id="rId9"/>
    <p:sldId id="278" r:id="rId10"/>
    <p:sldId id="281" r:id="rId11"/>
    <p:sldId id="279" r:id="rId12"/>
    <p:sldId id="261" r:id="rId13"/>
    <p:sldId id="280" r:id="rId14"/>
    <p:sldId id="270" r:id="rId15"/>
    <p:sldId id="271" r:id="rId16"/>
    <p:sldId id="272" r:id="rId17"/>
    <p:sldId id="273" r:id="rId18"/>
    <p:sldId id="282" r:id="rId19"/>
    <p:sldId id="26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116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45" y="884252"/>
            <a:ext cx="8577557" cy="1729475"/>
          </a:xfrm>
        </p:spPr>
        <p:txBody>
          <a:bodyPr>
            <a:normAutofit fontScale="90000"/>
          </a:bodyPr>
          <a:lstStyle/>
          <a:p>
            <a:r>
              <a:rPr dirty="0"/>
              <a:t>I</a:t>
            </a:r>
            <a:r>
              <a:rPr lang="sr-Latn-ME" dirty="0"/>
              <a:t>NOVATIVNI PROCESI NA</a:t>
            </a:r>
            <a:r>
              <a:rPr dirty="0"/>
              <a:t> CRNOGORSKO</a:t>
            </a:r>
            <a:r>
              <a:rPr lang="sr-Latn-ME" dirty="0"/>
              <a:t>M</a:t>
            </a:r>
            <a:r>
              <a:rPr dirty="0"/>
              <a:t> TRŽIŠT</a:t>
            </a:r>
            <a:r>
              <a:rPr lang="sr-Latn-ME" dirty="0"/>
              <a:t>U</a:t>
            </a:r>
            <a:r>
              <a:rPr dirty="0"/>
              <a:t> OSIGURANJA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4927" y="3192308"/>
            <a:ext cx="7371845" cy="2093814"/>
          </a:xfrm>
        </p:spPr>
        <p:txBody>
          <a:bodyPr>
            <a:normAutofit lnSpcReduction="10000"/>
          </a:bodyPr>
          <a:lstStyle/>
          <a:p>
            <a:r>
              <a:rPr lang="sr-Latn-ME" b="1" dirty="0"/>
              <a:t>Vladimir Kašćelan   Milijana Novović- Burić</a:t>
            </a:r>
          </a:p>
          <a:p>
            <a:r>
              <a:rPr lang="sr-Latn-ME" sz="2800" dirty="0"/>
              <a:t>Univerzitet Crne Gore   Ekonomski fakultet</a:t>
            </a:r>
          </a:p>
          <a:p>
            <a:endParaRPr lang="sr-Latn-ME" sz="2800" dirty="0"/>
          </a:p>
          <a:p>
            <a:r>
              <a:rPr lang="sr-Latn-ME" sz="2800" dirty="0"/>
              <a:t>Zlatibor, 6.6.2025</a:t>
            </a:r>
          </a:p>
          <a:p>
            <a:endParaRPr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234" y="-33475"/>
            <a:ext cx="8229600" cy="1143000"/>
          </a:xfrm>
        </p:spPr>
        <p:txBody>
          <a:bodyPr/>
          <a:lstStyle/>
          <a:p>
            <a:r>
              <a:rPr lang="sr-Latn-ME" dirty="0"/>
              <a:t>Benefiti </a:t>
            </a:r>
            <a:r>
              <a:rPr lang="sr-Latn-ME" b="1" dirty="0"/>
              <a:t>AI&amp;ML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626" y="949568"/>
            <a:ext cx="8229600" cy="5231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b="1" dirty="0"/>
              <a:t> </a:t>
            </a:r>
          </a:p>
          <a:p>
            <a:pPr lvl="1"/>
            <a:r>
              <a:rPr lang="en-US" dirty="0"/>
              <a:t>AI&amp;ML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sadašnjost</a:t>
            </a:r>
            <a:r>
              <a:rPr lang="en-US" dirty="0"/>
              <a:t> </a:t>
            </a:r>
            <a:r>
              <a:rPr lang="en-US" dirty="0" err="1"/>
              <a:t>osiguranja</a:t>
            </a:r>
            <a:endParaRPr lang="sr-Latn-ME" dirty="0"/>
          </a:p>
          <a:p>
            <a:pPr marL="457200" lvl="1" indent="0">
              <a:buNone/>
            </a:pPr>
            <a:endParaRPr lang="sr-Latn-ME" dirty="0"/>
          </a:p>
          <a:p>
            <a:pPr lvl="1"/>
            <a:r>
              <a:rPr lang="en-US" b="1" dirty="0" err="1"/>
              <a:t>Benefiti</a:t>
            </a:r>
            <a:r>
              <a:rPr lang="en-US" dirty="0"/>
              <a:t>: </a:t>
            </a:r>
            <a:r>
              <a:rPr lang="en-US" dirty="0" err="1"/>
              <a:t>Efikasnost</a:t>
            </a:r>
            <a:r>
              <a:rPr lang="en-US" dirty="0"/>
              <a:t>,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,</a:t>
            </a:r>
            <a:r>
              <a:rPr lang="sr-Latn-ME" dirty="0"/>
              <a:t> preciznije upravljanje rizikom,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iskustvo</a:t>
            </a:r>
            <a:r>
              <a:rPr lang="en-US" dirty="0"/>
              <a:t> </a:t>
            </a:r>
            <a:r>
              <a:rPr lang="en-US" dirty="0" err="1"/>
              <a:t>klijenata</a:t>
            </a:r>
            <a:r>
              <a:rPr lang="sr-Latn-ME" dirty="0"/>
              <a:t>, veća profitabilnost</a:t>
            </a:r>
          </a:p>
          <a:p>
            <a:pPr marL="457200" lvl="1" indent="0">
              <a:buNone/>
            </a:pPr>
            <a:endParaRPr lang="sr-Latn-ME" dirty="0"/>
          </a:p>
          <a:p>
            <a:pPr lvl="1"/>
            <a:r>
              <a:rPr lang="pl-PL" dirty="0"/>
              <a:t>Donošenje odluka zasnovanih na podacima u realnom vremenu</a:t>
            </a:r>
            <a:endParaRPr lang="en-US" dirty="0"/>
          </a:p>
          <a:p>
            <a:pPr marL="0" indent="0">
              <a:buNone/>
            </a:pPr>
            <a:endParaRPr lang="sr-Latn-ME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164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901873" cy="728774"/>
          </a:xfrm>
        </p:spPr>
        <p:txBody>
          <a:bodyPr>
            <a:normAutofit fontScale="90000"/>
          </a:bodyPr>
          <a:lstStyle/>
          <a:p>
            <a:r>
              <a:rPr lang="sr-Latn-ME" dirty="0"/>
              <a:t>Primjer 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841" y="1294726"/>
            <a:ext cx="8901239" cy="483143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sr-Latn-ME" b="1" dirty="0">
                <a:latin typeface="Calibri" panose="020F0502020204030204" pitchFamily="34" charset="0"/>
              </a:rPr>
              <a:t>	Rad u ovogodišnjoj monografiji</a:t>
            </a:r>
            <a:r>
              <a:rPr lang="en-US" b="1" dirty="0">
                <a:latin typeface="Calibri" panose="020F0502020204030204" pitchFamily="34" charset="0"/>
              </a:rPr>
              <a:t>: </a:t>
            </a:r>
            <a:endParaRPr lang="sr-Latn-ME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sr-Latn-ME" b="1" dirty="0">
                <a:latin typeface="Calibri" panose="020F0502020204030204" pitchFamily="34" charset="0"/>
              </a:rPr>
              <a:t>„</a:t>
            </a:r>
            <a:r>
              <a:rPr lang="en-US" b="1" dirty="0" err="1">
                <a:latin typeface="Calibri" panose="020F0502020204030204" pitchFamily="34" charset="0"/>
              </a:rPr>
              <a:t>Predviđanje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</a:rPr>
              <a:t>visokovrijednih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</a:rPr>
              <a:t>osiguranika</a:t>
            </a:r>
            <a:r>
              <a:rPr lang="sr-Latn-ME" b="1" dirty="0">
                <a:latin typeface="Calibri" panose="020F0502020204030204" pitchFamily="34" charset="0"/>
              </a:rPr>
              <a:t> korišćenjem RFM klasterizacije i SVM klasifikacije“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</a:rPr>
              <a:t>RFM </a:t>
            </a:r>
            <a:r>
              <a:rPr lang="en-US" dirty="0" err="1">
                <a:latin typeface="Calibri" panose="020F0502020204030204" pitchFamily="34" charset="0"/>
              </a:rPr>
              <a:t>klasterizacija</a:t>
            </a:r>
            <a:r>
              <a:rPr lang="en-US" dirty="0">
                <a:latin typeface="Calibri" panose="020F0502020204030204" pitchFamily="34" charset="0"/>
              </a:rPr>
              <a:t> + SVM </a:t>
            </a:r>
            <a:r>
              <a:rPr lang="en-US" dirty="0" err="1">
                <a:latin typeface="Calibri" panose="020F0502020204030204" pitchFamily="34" charset="0"/>
              </a:rPr>
              <a:t>klasifikacija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Podaci</a:t>
            </a:r>
            <a:r>
              <a:rPr lang="en-US" dirty="0">
                <a:latin typeface="Calibri" panose="020F0502020204030204" pitchFamily="34" charset="0"/>
              </a:rPr>
              <a:t>: </a:t>
            </a:r>
            <a:r>
              <a:rPr lang="sr-Latn-ME" dirty="0">
                <a:latin typeface="Calibri" panose="020F0502020204030204" pitchFamily="34" charset="0"/>
              </a:rPr>
              <a:t>kasko osig</a:t>
            </a:r>
            <a:r>
              <a:rPr lang="en-US" dirty="0" err="1">
                <a:latin typeface="Calibri" panose="020F0502020204030204" pitchFamily="34" charset="0"/>
              </a:rPr>
              <a:t>uranje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Crna</a:t>
            </a:r>
            <a:r>
              <a:rPr lang="en-US" dirty="0">
                <a:latin typeface="Calibri" panose="020F0502020204030204" pitchFamily="34" charset="0"/>
              </a:rPr>
              <a:t> Gora (2014-2020)</a:t>
            </a: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Rezultat</a:t>
            </a:r>
            <a:r>
              <a:rPr lang="en-US" dirty="0">
                <a:latin typeface="Calibri" panose="020F0502020204030204" pitchFamily="34" charset="0"/>
              </a:rPr>
              <a:t>: &gt;99% </a:t>
            </a:r>
            <a:r>
              <a:rPr lang="en-US" dirty="0" err="1">
                <a:latin typeface="Calibri" panose="020F0502020204030204" pitchFamily="34" charset="0"/>
              </a:rPr>
              <a:t>tačnosti</a:t>
            </a:r>
            <a:r>
              <a:rPr lang="en-US" dirty="0">
                <a:latin typeface="Calibri" panose="020F0502020204030204" pitchFamily="34" charset="0"/>
              </a:rPr>
              <a:t> u </a:t>
            </a:r>
            <a:r>
              <a:rPr lang="en-US" dirty="0" err="1">
                <a:latin typeface="Calibri" panose="020F0502020204030204" pitchFamily="34" charset="0"/>
              </a:rPr>
              <a:t>predikciji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profitabilnih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klijenata</a:t>
            </a:r>
            <a:r>
              <a:rPr lang="sr-Latn-ME" dirty="0">
                <a:latin typeface="Calibri" panose="020F0502020204030204" pitchFamily="34" charset="0"/>
              </a:rPr>
              <a:t> (segmentacija klijenata i predikcija njihovih segmenata)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Primjena</a:t>
            </a:r>
            <a:r>
              <a:rPr lang="en-US" dirty="0">
                <a:latin typeface="Calibri" panose="020F0502020204030204" pitchFamily="34" charset="0"/>
              </a:rPr>
              <a:t>: </a:t>
            </a:r>
            <a:r>
              <a:rPr lang="sr-Latn-ME" dirty="0">
                <a:latin typeface="Calibri" panose="020F0502020204030204" pitchFamily="34" charset="0"/>
              </a:rPr>
              <a:t>Identifikacija profitabilnih („zlatnih“) klijenata i o</a:t>
            </a:r>
            <a:r>
              <a:rPr lang="en-US" dirty="0" err="1">
                <a:latin typeface="Calibri" panose="020F0502020204030204" pitchFamily="34" charset="0"/>
              </a:rPr>
              <a:t>ptimizacija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marketinških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strategija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630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166"/>
            <a:ext cx="8079897" cy="1044364"/>
          </a:xfrm>
        </p:spPr>
        <p:txBody>
          <a:bodyPr>
            <a:normAutofit fontScale="90000"/>
          </a:bodyPr>
          <a:lstStyle/>
          <a:p>
            <a:r>
              <a:rPr lang="sr-Latn-ME" dirty="0"/>
              <a:t>B) </a:t>
            </a:r>
            <a:r>
              <a:rPr dirty="0" err="1"/>
              <a:t>Reforma</a:t>
            </a:r>
            <a:r>
              <a:rPr dirty="0"/>
              <a:t> </a:t>
            </a:r>
            <a:r>
              <a:rPr dirty="0" err="1"/>
              <a:t>zdravstvenog</a:t>
            </a:r>
            <a:r>
              <a:rPr dirty="0"/>
              <a:t> </a:t>
            </a:r>
            <a:r>
              <a:rPr dirty="0" err="1"/>
              <a:t>osiguranja</a:t>
            </a:r>
            <a:r>
              <a:rPr dirty="0"/>
              <a:t> i </a:t>
            </a:r>
            <a:r>
              <a:rPr dirty="0" err="1"/>
              <a:t>privatn</a:t>
            </a:r>
            <a:r>
              <a:rPr lang="sr-Latn-ME" dirty="0"/>
              <a:t>o zdravstveno osiguranje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dirty="0" err="1">
                <a:latin typeface="Calibri" panose="020F0502020204030204" pitchFamily="34" charset="0"/>
              </a:rPr>
              <a:t>Prelazak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sa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Bizmarkovog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na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Beveridž</a:t>
            </a:r>
            <a:r>
              <a:rPr lang="sr-Latn-ME" dirty="0">
                <a:latin typeface="Calibri" panose="020F0502020204030204" pitchFamily="34" charset="0"/>
              </a:rPr>
              <a:t>o</a:t>
            </a:r>
            <a:r>
              <a:rPr dirty="0">
                <a:latin typeface="Calibri" panose="020F0502020204030204" pitchFamily="34" charset="0"/>
              </a:rPr>
              <a:t>v </a:t>
            </a:r>
            <a:r>
              <a:rPr dirty="0" err="1">
                <a:latin typeface="Calibri" panose="020F0502020204030204" pitchFamily="34" charset="0"/>
              </a:rPr>
              <a:t>sistem</a:t>
            </a:r>
            <a:r>
              <a:rPr dirty="0">
                <a:latin typeface="Calibri" panose="020F0502020204030204" pitchFamily="34" charset="0"/>
              </a:rPr>
              <a:t> (2022)</a:t>
            </a:r>
          </a:p>
          <a:p>
            <a:r>
              <a:rPr dirty="0" err="1">
                <a:latin typeface="Calibri" panose="020F0502020204030204" pitchFamily="34" charset="0"/>
              </a:rPr>
              <a:t>Visoko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učešće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lang="sr-Latn-ME" dirty="0">
                <a:latin typeface="Calibri" panose="020F0502020204030204" pitchFamily="34" charset="0"/>
              </a:rPr>
              <a:t>plaćanja iz „džepa“- </a:t>
            </a:r>
            <a:r>
              <a:rPr dirty="0">
                <a:latin typeface="Calibri" panose="020F0502020204030204" pitchFamily="34" charset="0"/>
              </a:rPr>
              <a:t>O</a:t>
            </a:r>
            <a:r>
              <a:rPr lang="sr-Latn-ME" dirty="0">
                <a:latin typeface="Calibri" panose="020F0502020204030204" pitchFamily="34" charset="0"/>
              </a:rPr>
              <a:t>o</a:t>
            </a:r>
            <a:r>
              <a:rPr dirty="0">
                <a:latin typeface="Calibri" panose="020F0502020204030204" pitchFamily="34" charset="0"/>
              </a:rPr>
              <a:t>P</a:t>
            </a:r>
            <a:r>
              <a:rPr lang="sr-Latn-ME" dirty="0">
                <a:latin typeface="Calibri" panose="020F0502020204030204" pitchFamily="34" charset="0"/>
              </a:rPr>
              <a:t> („out of pocket“)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troškova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građana</a:t>
            </a:r>
            <a:r>
              <a:rPr dirty="0">
                <a:latin typeface="Calibri" panose="020F0502020204030204" pitchFamily="34" charset="0"/>
              </a:rPr>
              <a:t> – 36.7%</a:t>
            </a:r>
            <a:r>
              <a:rPr lang="sr-Latn-ME" dirty="0">
                <a:latin typeface="Calibri" panose="020F0502020204030204" pitchFamily="34" charset="0"/>
              </a:rPr>
              <a:t> tekući izdataka za zdravstvo</a:t>
            </a:r>
          </a:p>
          <a:p>
            <a:r>
              <a:rPr lang="sr-Latn-ME" dirty="0">
                <a:latin typeface="Calibri" panose="020F0502020204030204" pitchFamily="34" charset="0"/>
              </a:rPr>
              <a:t>To može</a:t>
            </a:r>
            <a:r>
              <a:rPr lang="sr-Latn-ME" dirty="0">
                <a:latin typeface="Calibri" panose="020F0502020204030204" pitchFamily="34" charset="0"/>
                <a:ea typeface="Calibri"/>
                <a:cs typeface="Times New Roman"/>
              </a:rPr>
              <a:t> predstavljati rizik osiromašenja </a:t>
            </a:r>
            <a:endParaRPr dirty="0">
              <a:latin typeface="Calibri" panose="020F0502020204030204" pitchFamily="34" charset="0"/>
            </a:endParaRPr>
          </a:p>
          <a:p>
            <a:r>
              <a:rPr dirty="0" err="1">
                <a:latin typeface="Calibri" panose="020F0502020204030204" pitchFamily="34" charset="0"/>
              </a:rPr>
              <a:t>Privatno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osiguranje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nedovoljno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razvijeno</a:t>
            </a:r>
            <a:endParaRPr dirty="0">
              <a:latin typeface="Calibri" panose="020F0502020204030204" pitchFamily="34" charset="0"/>
            </a:endParaRPr>
          </a:p>
          <a:p>
            <a:endParaRPr dirty="0">
              <a:latin typeface="Calibri" panose="020F0502020204030204" pitchFamily="34" charset="0"/>
            </a:endParaRPr>
          </a:p>
          <a:p>
            <a:r>
              <a:rPr b="1" dirty="0" err="1">
                <a:latin typeface="Calibri" panose="020F0502020204030204" pitchFamily="34" charset="0"/>
              </a:rPr>
              <a:t>Izazov</a:t>
            </a:r>
            <a:r>
              <a:rPr dirty="0">
                <a:latin typeface="Calibri" panose="020F0502020204030204" pitchFamily="34" charset="0"/>
              </a:rPr>
              <a:t>: </a:t>
            </a:r>
            <a:r>
              <a:rPr dirty="0" err="1">
                <a:latin typeface="Calibri" panose="020F0502020204030204" pitchFamily="34" charset="0"/>
              </a:rPr>
              <a:t>Kreiranje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tržišta</a:t>
            </a:r>
            <a:r>
              <a:rPr dirty="0">
                <a:latin typeface="Calibri" panose="020F0502020204030204" pitchFamily="34" charset="0"/>
              </a:rPr>
              <a:t> za </a:t>
            </a:r>
            <a:r>
              <a:rPr dirty="0" err="1">
                <a:latin typeface="Calibri" panose="020F0502020204030204" pitchFamily="34" charset="0"/>
              </a:rPr>
              <a:t>dodatno</a:t>
            </a:r>
            <a:r>
              <a:rPr dirty="0">
                <a:latin typeface="Calibri" panose="020F0502020204030204" pitchFamily="34" charset="0"/>
              </a:rPr>
              <a:t> i </a:t>
            </a:r>
            <a:r>
              <a:rPr dirty="0" err="1">
                <a:latin typeface="Calibri" panose="020F0502020204030204" pitchFamily="34" charset="0"/>
              </a:rPr>
              <a:t>dopunsko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zdravstveno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osiguranje</a:t>
            </a:r>
            <a:endParaRPr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890"/>
            <a:ext cx="8229600" cy="769235"/>
          </a:xfrm>
        </p:spPr>
        <p:txBody>
          <a:bodyPr>
            <a:noAutofit/>
          </a:bodyPr>
          <a:lstStyle/>
          <a:p>
            <a:r>
              <a:rPr lang="sr-Latn-ME" sz="3600" dirty="0"/>
              <a:t>C) Ekološko („zeleno“) osiguranje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88" y="890124"/>
            <a:ext cx="9030712" cy="5510675"/>
          </a:xfrm>
        </p:spPr>
        <p:txBody>
          <a:bodyPr>
            <a:noAutofit/>
          </a:bodyPr>
          <a:lstStyle/>
          <a:p>
            <a:r>
              <a:rPr lang="sr-Latn-ME" sz="2800" dirty="0"/>
              <a:t>Fokus je na zaštiti životne sredine i održivom razvoju</a:t>
            </a:r>
          </a:p>
          <a:p>
            <a:r>
              <a:rPr lang="sr-Latn-ME" sz="2800" dirty="0">
                <a:ea typeface="Calibri"/>
                <a:cs typeface="Times New Roman"/>
              </a:rPr>
              <a:t>Uloga osiguravajućih kompanija u obezbjeđivanju održivog razvoja</a:t>
            </a:r>
            <a:r>
              <a:rPr lang="sr-Latn-ME" sz="2800" dirty="0"/>
              <a:t> ogleda se u razvoju novih i modifikaciji postojećih proizvoda koji će uključivati ekološku (zelenu, green) komponentu u cilju podrške održivom razvoju.</a:t>
            </a:r>
          </a:p>
          <a:p>
            <a:r>
              <a:rPr lang="sr-Latn-ME" sz="2800" dirty="0"/>
              <a:t>U razvijenim državama zelene polise su obavezne za određene djelatnosti (privredu), koje predstavljaju rizik za životnu sredinu</a:t>
            </a:r>
          </a:p>
          <a:p>
            <a:r>
              <a:rPr lang="sr-Latn-ME" sz="2800" dirty="0"/>
              <a:t>Privreda i pojedinci treba da shvate značaj „zelenog“ osiguranja u prevenciji i sanaciji posledica ekoloških incidenata, čime se smanjuje dugoročna šteta za prirodu i društvo</a:t>
            </a:r>
          </a:p>
        </p:txBody>
      </p:sp>
    </p:spTree>
    <p:extLst>
      <p:ext uri="{BB962C8B-B14F-4D97-AF65-F5344CB8AC3E}">
        <p14:creationId xmlns:p14="http://schemas.microsoft.com/office/powerpoint/2010/main" val="4043583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51019" cy="647854"/>
          </a:xfrm>
        </p:spPr>
        <p:txBody>
          <a:bodyPr>
            <a:normAutofit fontScale="90000"/>
          </a:bodyPr>
          <a:lstStyle/>
          <a:p>
            <a:r>
              <a:rPr lang="sr-Latn-ME" dirty="0"/>
              <a:t>Praksa u Crnoj Gori (AI&amp;ML)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2377"/>
            <a:ext cx="9144000" cy="5367042"/>
          </a:xfrm>
        </p:spPr>
        <p:txBody>
          <a:bodyPr>
            <a:normAutofit/>
          </a:bodyPr>
          <a:lstStyle/>
          <a:p>
            <a:pPr lvl="1"/>
            <a:r>
              <a:rPr lang="sr-Latn-ME" dirty="0">
                <a:solidFill>
                  <a:prstClr val="black"/>
                </a:solidFill>
              </a:rPr>
              <a:t>ML za identifikaciju prevara u osiguranju (1 društvo)</a:t>
            </a:r>
          </a:p>
          <a:p>
            <a:pPr lvl="1"/>
            <a:r>
              <a:rPr lang="sr-Latn-ME" dirty="0">
                <a:solidFill>
                  <a:prstClr val="black"/>
                </a:solidFill>
              </a:rPr>
              <a:t>Rješavanje odštetnih zahtjeva na vozilima (u planu za 2)</a:t>
            </a:r>
          </a:p>
          <a:p>
            <a:pPr lvl="1"/>
            <a:r>
              <a:rPr lang="sr-Latn-ME" dirty="0"/>
              <a:t>Optimizacija internih procesa rada: AI automatizacija UW (underwriting) procesa sa pripremom i obradom podataka za izradu polisa</a:t>
            </a:r>
          </a:p>
          <a:p>
            <a:pPr lvl="1"/>
            <a:r>
              <a:rPr lang="sr-Latn-ME" dirty="0"/>
              <a:t>U dijelu projekta Komunikacione strategije, na nivou svih društava za osiguranje, posredstvom ANO planira se razvoj i implementacija AI chatbota koji će unaprijedititi korisničku podršku i korisnicima pružati informacije o proizvodima osiguranja na CG tržištu</a:t>
            </a:r>
          </a:p>
          <a:p>
            <a:pPr marL="457200" lvl="1" indent="0">
              <a:buNone/>
            </a:pPr>
            <a:r>
              <a:rPr lang="sr-Latn-ME" b="1" dirty="0"/>
              <a:t>Zaključak:</a:t>
            </a:r>
            <a:r>
              <a:rPr lang="sr-Latn-ME" dirty="0"/>
              <a:t> Slaba p</a:t>
            </a:r>
            <a:r>
              <a:rPr lang="es-ES" dirty="0" err="1"/>
              <a:t>rimjena</a:t>
            </a:r>
            <a:r>
              <a:rPr lang="es-ES" dirty="0"/>
              <a:t> AI</a:t>
            </a:r>
            <a:r>
              <a:rPr lang="sr-Latn-ME" dirty="0"/>
              <a:t>&amp;ML </a:t>
            </a:r>
            <a:r>
              <a:rPr lang="es-ES" dirty="0"/>
              <a:t>u </a:t>
            </a:r>
            <a:r>
              <a:rPr lang="es-ES" dirty="0" err="1"/>
              <a:t>osiguranju</a:t>
            </a:r>
            <a:r>
              <a:rPr lang="es-ES" dirty="0"/>
              <a:t> </a:t>
            </a:r>
            <a:r>
              <a:rPr lang="sr-Latn-ME" dirty="0"/>
              <a:t>u Crnoj Gori</a:t>
            </a:r>
          </a:p>
          <a:p>
            <a:pPr lvl="1"/>
            <a:endParaRPr lang="sr-Latn-ME" dirty="0"/>
          </a:p>
          <a:p>
            <a:pPr lvl="1"/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546486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18651" cy="283712"/>
          </a:xfrm>
        </p:spPr>
        <p:txBody>
          <a:bodyPr>
            <a:normAutofit fontScale="90000"/>
          </a:bodyPr>
          <a:lstStyle/>
          <a:p>
            <a:r>
              <a:rPr lang="sr-Latn-ME" dirty="0"/>
              <a:t>Praksa u Crnoj Gori (DZO)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472" y="768742"/>
            <a:ext cx="8868871" cy="5648241"/>
          </a:xfrm>
        </p:spPr>
        <p:txBody>
          <a:bodyPr>
            <a:noAutofit/>
          </a:bodyPr>
          <a:lstStyle/>
          <a:p>
            <a:pPr lvl="1"/>
            <a:r>
              <a:rPr lang="sr-Latn-ME" sz="2400" dirty="0">
                <a:latin typeface="Calibri" panose="020F0502020204030204" pitchFamily="34" charset="0"/>
              </a:rPr>
              <a:t>Telemedicina (</a:t>
            </a:r>
            <a:r>
              <a:rPr lang="vi-VN" sz="2400" dirty="0">
                <a:latin typeface="Calibri" panose="020F0502020204030204" pitchFamily="34" charset="0"/>
              </a:rPr>
              <a:t>konsultacija i razmjena dokumenata sa ljekarom na daljinu putem digitalne platforne</a:t>
            </a:r>
            <a:r>
              <a:rPr lang="sr-Latn-ME" sz="2400" dirty="0">
                <a:latin typeface="Calibri" panose="020F0502020204030204" pitchFamily="34" charset="0"/>
              </a:rPr>
              <a:t>- v</a:t>
            </a:r>
            <a:r>
              <a:rPr lang="vi-VN" sz="2400" dirty="0">
                <a:latin typeface="Calibri" panose="020F0502020204030204" pitchFamily="34" charset="0"/>
              </a:rPr>
              <a:t>ideo poziv, Chat ili e-mail)</a:t>
            </a:r>
          </a:p>
          <a:p>
            <a:pPr lvl="1"/>
            <a:r>
              <a:rPr lang="sr-Latn-ME" sz="2400" dirty="0">
                <a:latin typeface="Calibri" panose="020F0502020204030204" pitchFamily="34" charset="0"/>
              </a:rPr>
              <a:t>D</a:t>
            </a:r>
            <a:r>
              <a:rPr lang="vi-VN" sz="2400" dirty="0">
                <a:latin typeface="Calibri" panose="020F0502020204030204" pitchFamily="34" charset="0"/>
              </a:rPr>
              <a:t>igitaln</a:t>
            </a:r>
            <a:r>
              <a:rPr lang="sr-Latn-ME" sz="2400" dirty="0">
                <a:latin typeface="Calibri" panose="020F0502020204030204" pitchFamily="34" charset="0"/>
              </a:rPr>
              <a:t>i</a:t>
            </a:r>
            <a:r>
              <a:rPr lang="vi-VN" sz="2400" dirty="0">
                <a:latin typeface="Calibri" panose="020F0502020204030204" pitchFamily="34" charset="0"/>
              </a:rPr>
              <a:t> način</a:t>
            </a:r>
            <a:r>
              <a:rPr lang="sr-Latn-ME" sz="2400" dirty="0">
                <a:latin typeface="Calibri" panose="020F0502020204030204" pitchFamily="34" charset="0"/>
              </a:rPr>
              <a:t>i</a:t>
            </a:r>
            <a:r>
              <a:rPr lang="vi-VN" sz="2400" dirty="0">
                <a:latin typeface="Calibri" panose="020F0502020204030204" pitchFamily="34" charset="0"/>
              </a:rPr>
              <a:t> za komunikaciju sa osiguravačem</a:t>
            </a:r>
            <a:r>
              <a:rPr lang="sr-Latn-ME" sz="2400" dirty="0">
                <a:latin typeface="Calibri" panose="020F0502020204030204" pitchFamily="34" charset="0"/>
              </a:rPr>
              <a:t> (u d</a:t>
            </a:r>
            <a:r>
              <a:rPr lang="vi-VN" sz="2400" dirty="0">
                <a:latin typeface="Calibri" panose="020F0502020204030204" pitchFamily="34" charset="0"/>
              </a:rPr>
              <a:t>ijelu operacija i servisa: chat botovi, self-service prijava šteta, digitalno povezivanje sa medicinskim provajderima (npr. zakazivanje sistematskih pregleda) </a:t>
            </a:r>
            <a:endParaRPr lang="sr-Latn-ME" sz="2400" dirty="0">
              <a:latin typeface="Calibri" panose="020F0502020204030204" pitchFamily="34" charset="0"/>
            </a:endParaRPr>
          </a:p>
          <a:p>
            <a:pPr lvl="1"/>
            <a:r>
              <a:rPr lang="sr-Latn-ME" sz="2400" dirty="0">
                <a:latin typeface="Calibri" panose="020F0502020204030204" pitchFamily="34" charset="0"/>
              </a:rPr>
              <a:t>Stranci podižu tražnju za DZO, naročito za osiguranje od težih bolesti i hiruških intervencija</a:t>
            </a:r>
          </a:p>
          <a:p>
            <a:pPr lvl="1"/>
            <a:r>
              <a:rPr lang="sr-Latn-ME" sz="2400" dirty="0">
                <a:latin typeface="Calibri" panose="020F0502020204030204" pitchFamily="34" charset="0"/>
              </a:rPr>
              <a:t>Sve više poslodavaca ugovara DZO polise za zaposlene</a:t>
            </a:r>
          </a:p>
          <a:p>
            <a:pPr lvl="1"/>
            <a:r>
              <a:rPr lang="sr-Latn-ME" sz="2400" dirty="0">
                <a:latin typeface="Calibri" panose="020F0502020204030204" pitchFamily="34" charset="0"/>
              </a:rPr>
              <a:t>Nedostaje zakonska regulativa</a:t>
            </a:r>
          </a:p>
          <a:p>
            <a:pPr lvl="1"/>
            <a:r>
              <a:rPr lang="sr-Latn-ME" sz="2400" dirty="0">
                <a:latin typeface="Calibri" panose="020F0502020204030204" pitchFamily="34" charset="0"/>
              </a:rPr>
              <a:t>Perspektivna vrsta osiguranja, koja učestvuje oko 5% u BF premiji, a ostvarila je rast od 41% od 2022 do 2024.</a:t>
            </a:r>
          </a:p>
          <a:p>
            <a:pPr lvl="1"/>
            <a:r>
              <a:rPr lang="sr-Latn-ME" sz="2400" dirty="0">
                <a:latin typeface="Calibri" panose="020F0502020204030204" pitchFamily="34" charset="0"/>
              </a:rPr>
              <a:t>Dopunsko osiguranje od težih bolesti</a:t>
            </a:r>
          </a:p>
          <a:p>
            <a:pPr lvl="1"/>
            <a:r>
              <a:rPr lang="sr-Latn-ME" sz="2400" dirty="0">
                <a:latin typeface="Calibri" panose="020F0502020204030204" pitchFamily="34" charset="0"/>
              </a:rPr>
              <a:t>Drugo ljekarsko mišljenje</a:t>
            </a:r>
          </a:p>
        </p:txBody>
      </p:sp>
    </p:spTree>
    <p:extLst>
      <p:ext uri="{BB962C8B-B14F-4D97-AF65-F5344CB8AC3E}">
        <p14:creationId xmlns:p14="http://schemas.microsoft.com/office/powerpoint/2010/main" val="346235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90822"/>
            <a:ext cx="9143999" cy="801603"/>
          </a:xfrm>
        </p:spPr>
        <p:txBody>
          <a:bodyPr>
            <a:noAutofit/>
          </a:bodyPr>
          <a:lstStyle/>
          <a:p>
            <a:r>
              <a:rPr lang="sr-Latn-ME" sz="3600" dirty="0"/>
              <a:t>Praksa u Crnoj Gori („zeleno“ osiguranje)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77113"/>
            <a:ext cx="8565419" cy="4978625"/>
          </a:xfrm>
        </p:spPr>
        <p:txBody>
          <a:bodyPr>
            <a:normAutofit fontScale="92500" lnSpcReduction="20000"/>
          </a:bodyPr>
          <a:lstStyle/>
          <a:p>
            <a:endParaRPr lang="sr-Latn-ME" dirty="0"/>
          </a:p>
          <a:p>
            <a:r>
              <a:rPr lang="sr-Latn-ME" dirty="0">
                <a:latin typeface="Calibri" panose="020F0502020204030204" pitchFamily="34" charset="0"/>
              </a:rPr>
              <a:t>Osiguranje mikroprevoznih sredstava (bicikla, električnih trotineta) i njihovih korisnika</a:t>
            </a:r>
          </a:p>
          <a:p>
            <a:r>
              <a:rPr lang="sr-Latn-ME" dirty="0">
                <a:latin typeface="Calibri" panose="020F0502020204030204" pitchFamily="34" charset="0"/>
              </a:rPr>
              <a:t>Osiguranje solarnih fotonaponskih panela</a:t>
            </a:r>
          </a:p>
          <a:p>
            <a:r>
              <a:rPr lang="sr-Latn-ME" dirty="0">
                <a:latin typeface="Calibri" panose="020F0502020204030204" pitchFamily="34" charset="0"/>
              </a:rPr>
              <a:t>Zamjena plastičnih kartica za zdravstveno osiguranje održivim materijalima uz mogućnost digitalizacije</a:t>
            </a:r>
          </a:p>
          <a:p>
            <a:r>
              <a:rPr lang="sr-Latn-ME" dirty="0">
                <a:latin typeface="Calibri" panose="020F0502020204030204" pitchFamily="34" charset="0"/>
              </a:rPr>
              <a:t>O</a:t>
            </a:r>
            <a:r>
              <a:rPr lang="vi-VN" dirty="0">
                <a:latin typeface="Calibri" panose="020F0502020204030204" pitchFamily="34" charset="0"/>
              </a:rPr>
              <a:t>siguranj</a:t>
            </a:r>
            <a:r>
              <a:rPr lang="sr-Latn-ME" dirty="0">
                <a:latin typeface="Calibri" panose="020F0502020204030204" pitchFamily="34" charset="0"/>
              </a:rPr>
              <a:t>e</a:t>
            </a:r>
            <a:r>
              <a:rPr lang="vi-VN" dirty="0">
                <a:latin typeface="Calibri" panose="020F0502020204030204" pitchFamily="34" charset="0"/>
              </a:rPr>
              <a:t> usjeva i plodova</a:t>
            </a:r>
            <a:r>
              <a:rPr lang="sr-Latn-ME" dirty="0">
                <a:latin typeface="Calibri" panose="020F0502020204030204" pitchFamily="34" charset="0"/>
              </a:rPr>
              <a:t> (doprinosi ESG strategiji i održivom razvoju poljoprivrede)</a:t>
            </a:r>
          </a:p>
          <a:p>
            <a:r>
              <a:rPr lang="sr-Latn-ME" dirty="0">
                <a:latin typeface="Calibri" panose="020F0502020204030204" pitchFamily="34" charset="0"/>
              </a:rPr>
              <a:t>O</a:t>
            </a:r>
            <a:r>
              <a:rPr lang="vi-VN" dirty="0">
                <a:latin typeface="Calibri" panose="020F0502020204030204" pitchFamily="34" charset="0"/>
              </a:rPr>
              <a:t>siguranje odgovornosti od zagađenja životne sredine (u okviru opšte </a:t>
            </a:r>
            <a:r>
              <a:rPr lang="sr-Latn-ME" dirty="0">
                <a:latin typeface="Calibri" panose="020F0502020204030204" pitchFamily="34" charset="0"/>
              </a:rPr>
              <a:t>od</a:t>
            </a:r>
            <a:r>
              <a:rPr lang="vi-VN" dirty="0">
                <a:latin typeface="Calibri" panose="020F0502020204030204" pitchFamily="34" charset="0"/>
              </a:rPr>
              <a:t>govornosti dodatno </a:t>
            </a:r>
            <a:r>
              <a:rPr lang="sr-Latn-ME" dirty="0">
                <a:latin typeface="Calibri" panose="020F0502020204030204" pitchFamily="34" charset="0"/>
              </a:rPr>
              <a:t>se </a:t>
            </a:r>
            <a:r>
              <a:rPr lang="vi-VN" dirty="0">
                <a:latin typeface="Calibri" panose="020F0502020204030204" pitchFamily="34" charset="0"/>
              </a:rPr>
              <a:t>ugovara)</a:t>
            </a:r>
            <a:endParaRPr lang="sr-Latn-M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576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226" y="315590"/>
            <a:ext cx="7416350" cy="510291"/>
          </a:xfrm>
        </p:spPr>
        <p:txBody>
          <a:bodyPr>
            <a:noAutofit/>
          </a:bodyPr>
          <a:lstStyle/>
          <a:p>
            <a:r>
              <a:rPr lang="sr-Latn-ME" sz="3600" dirty="0"/>
              <a:t>Novi proizvodi CG osiguravača u planu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4007"/>
            <a:ext cx="9265380" cy="56204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r-Latn-ME" b="1" dirty="0"/>
          </a:p>
          <a:p>
            <a:r>
              <a:rPr lang="sr-Latn-ME" b="1" dirty="0">
                <a:latin typeface="Calibri" panose="020F0502020204030204" pitchFamily="34" charset="0"/>
              </a:rPr>
              <a:t>Digitalna platforma </a:t>
            </a:r>
            <a:r>
              <a:rPr lang="sr-Latn-ME" dirty="0">
                <a:latin typeface="Calibri" panose="020F0502020204030204" pitchFamily="34" charset="0"/>
              </a:rPr>
              <a:t>za komunikaciju sa klijentima</a:t>
            </a:r>
          </a:p>
          <a:p>
            <a:r>
              <a:rPr lang="sr-Latn-ME" dirty="0">
                <a:latin typeface="Calibri" panose="020F0502020204030204" pitchFamily="34" charset="0"/>
              </a:rPr>
              <a:t>Korišćenje </a:t>
            </a:r>
            <a:r>
              <a:rPr lang="sr-Latn-ME" b="1" dirty="0">
                <a:latin typeface="Calibri" panose="020F0502020204030204" pitchFamily="34" charset="0"/>
              </a:rPr>
              <a:t>dronova</a:t>
            </a:r>
            <a:r>
              <a:rPr lang="sr-Latn-ME" dirty="0">
                <a:latin typeface="Calibri" panose="020F0502020204030204" pitchFamily="34" charset="0"/>
              </a:rPr>
              <a:t> za procjenu rizika</a:t>
            </a:r>
          </a:p>
          <a:p>
            <a:r>
              <a:rPr lang="sr-Latn-ME" dirty="0">
                <a:latin typeface="Calibri" panose="020F0502020204030204" pitchFamily="34" charset="0"/>
              </a:rPr>
              <a:t>Unapređenje procjene rizika korišćenjem </a:t>
            </a:r>
            <a:r>
              <a:rPr lang="sr-Latn-ME" b="1" dirty="0">
                <a:latin typeface="Calibri" panose="020F0502020204030204" pitchFamily="34" charset="0"/>
              </a:rPr>
              <a:t>povezanih uređaja (senzora)</a:t>
            </a:r>
            <a:r>
              <a:rPr lang="sr-Latn-ME" dirty="0">
                <a:latin typeface="Calibri" panose="020F0502020204030204" pitchFamily="34" charset="0"/>
              </a:rPr>
              <a:t> u „pametnim“ kućama, kancelarijama i telematici u automobilima, u cilju ponude personalizovanih proizvoda</a:t>
            </a:r>
          </a:p>
          <a:p>
            <a:r>
              <a:rPr lang="sr-Latn-ME" b="1" dirty="0">
                <a:latin typeface="Calibri" panose="020F0502020204030204" pitchFamily="34" charset="0"/>
              </a:rPr>
              <a:t>API- povezivanje IS </a:t>
            </a:r>
            <a:r>
              <a:rPr lang="sr-Latn-ME" dirty="0">
                <a:latin typeface="Calibri" panose="020F0502020204030204" pitchFamily="34" charset="0"/>
              </a:rPr>
              <a:t>zbog razmjene podataka i funkcionalnosti (prate se kupovne navike klijenata B2B partnera i efikasnije se zadovoljavaju njihove potrebe)</a:t>
            </a:r>
          </a:p>
          <a:p>
            <a:r>
              <a:rPr lang="sr-Latn-ME" dirty="0">
                <a:latin typeface="Calibri" panose="020F0502020204030204" pitchFamily="34" charset="0"/>
              </a:rPr>
              <a:t>Paket namijenjen </a:t>
            </a:r>
            <a:r>
              <a:rPr lang="sr-Latn-ME" b="1" dirty="0">
                <a:latin typeface="Calibri" panose="020F0502020204030204" pitchFamily="34" charset="0"/>
              </a:rPr>
              <a:t>SME sektoru </a:t>
            </a:r>
            <a:r>
              <a:rPr lang="sr-Latn-ME" dirty="0">
                <a:latin typeface="Calibri" panose="020F0502020204030204" pitchFamily="34" charset="0"/>
              </a:rPr>
              <a:t>(osig. imovine od požara, opšta i prof. odgovornost, osig. zaposlenih od nezgode, robe u transportu)</a:t>
            </a:r>
          </a:p>
        </p:txBody>
      </p:sp>
    </p:spTree>
    <p:extLst>
      <p:ext uri="{BB962C8B-B14F-4D97-AF65-F5344CB8AC3E}">
        <p14:creationId xmlns:p14="http://schemas.microsoft.com/office/powerpoint/2010/main" val="2524925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31940" cy="736866"/>
          </a:xfrm>
        </p:spPr>
        <p:txBody>
          <a:bodyPr>
            <a:normAutofit fontScale="90000"/>
          </a:bodyPr>
          <a:lstStyle/>
          <a:p>
            <a:r>
              <a:rPr lang="sr-Latn-ME" dirty="0"/>
              <a:t>Novi proizvodi- nastavak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4611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sr-Latn-ME" b="1" dirty="0">
                <a:latin typeface="Calibri" panose="020F0502020204030204" pitchFamily="34" charset="0"/>
              </a:rPr>
              <a:t>Novi tarifni modeli </a:t>
            </a:r>
            <a:r>
              <a:rPr lang="sr-Latn-ME" dirty="0">
                <a:latin typeface="Calibri" panose="020F0502020204030204" pitchFamily="34" charset="0"/>
              </a:rPr>
              <a:t>za kasko osiguranje motornih vozila, električna vozila, prednosti za sva vozila sa što manjom emisijom Co2, ...</a:t>
            </a:r>
          </a:p>
          <a:p>
            <a:r>
              <a:rPr lang="pt-BR" b="1" dirty="0">
                <a:latin typeface="Calibri" panose="020F0502020204030204" pitchFamily="34" charset="0"/>
              </a:rPr>
              <a:t>Osiguranje lične zaštite </a:t>
            </a:r>
            <a:r>
              <a:rPr lang="pt-BR" dirty="0">
                <a:latin typeface="Calibri" panose="020F0502020204030204" pitchFamily="34" charset="0"/>
              </a:rPr>
              <a:t>(fizičkim licima) (osiguranje od nezgode, odgovornost prema trećim licima, os. pravne i kibernetske zaštite)</a:t>
            </a:r>
          </a:p>
          <a:p>
            <a:r>
              <a:rPr lang="sr-Latn-ME" b="1" dirty="0">
                <a:latin typeface="Calibri" panose="020F0502020204030204" pitchFamily="34" charset="0"/>
              </a:rPr>
              <a:t>Unit- linked </a:t>
            </a:r>
            <a:r>
              <a:rPr lang="sr-Latn-ME" dirty="0">
                <a:latin typeface="Calibri" panose="020F0502020204030204" pitchFamily="34" charset="0"/>
              </a:rPr>
              <a:t>proizvod (kod 1 društva uveden: 1 od fondova za investiranje je iz paketa  „zeleni“ fond; kod ostalih živ. osiguravača u planu)</a:t>
            </a:r>
          </a:p>
          <a:p>
            <a:endParaRPr lang="sr-Latn-M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468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983"/>
            <a:ext cx="7958517" cy="607394"/>
          </a:xfrm>
        </p:spPr>
        <p:txBody>
          <a:bodyPr>
            <a:normAutofit fontScale="90000"/>
          </a:bodyPr>
          <a:lstStyle/>
          <a:p>
            <a:r>
              <a:rPr b="1" dirty="0" err="1"/>
              <a:t>Zaključak</a:t>
            </a:r>
            <a:r>
              <a:rPr dirty="0"/>
              <a:t> </a:t>
            </a:r>
            <a:r>
              <a:rPr lang="sr-Latn-ME" dirty="0"/>
              <a:t>i</a:t>
            </a:r>
            <a:r>
              <a:rPr dirty="0"/>
              <a:t> </a:t>
            </a:r>
            <a:r>
              <a:rPr lang="sr-Latn-ME" dirty="0"/>
              <a:t>k</a:t>
            </a:r>
            <a:r>
              <a:rPr dirty="0" err="1"/>
              <a:t>ljučn</a:t>
            </a:r>
            <a:r>
              <a:rPr lang="sr-Latn-ME" dirty="0"/>
              <a:t>a</a:t>
            </a:r>
            <a:r>
              <a:rPr dirty="0"/>
              <a:t> </a:t>
            </a:r>
            <a:r>
              <a:rPr dirty="0" err="1"/>
              <a:t>poruk</a:t>
            </a:r>
            <a:r>
              <a:rPr lang="sr-Latn-ME" dirty="0"/>
              <a:t>a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00519"/>
            <a:ext cx="9208737" cy="5154626"/>
          </a:xfrm>
        </p:spPr>
        <p:txBody>
          <a:bodyPr>
            <a:normAutofit/>
          </a:bodyPr>
          <a:lstStyle/>
          <a:p>
            <a:r>
              <a:rPr dirty="0" err="1">
                <a:latin typeface="Calibri" panose="020F0502020204030204" pitchFamily="34" charset="0"/>
              </a:rPr>
              <a:t>Regulatorni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okvir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lang="sr-Latn-ME" dirty="0">
                <a:latin typeface="Calibri" panose="020F0502020204030204" pitchFamily="34" charset="0"/>
              </a:rPr>
              <a:t>u Crnoj Gori </a:t>
            </a:r>
            <a:r>
              <a:rPr dirty="0">
                <a:latin typeface="Calibri" panose="020F0502020204030204" pitchFamily="34" charset="0"/>
              </a:rPr>
              <a:t>se </a:t>
            </a:r>
            <a:r>
              <a:rPr dirty="0" err="1">
                <a:latin typeface="Calibri" panose="020F0502020204030204" pitchFamily="34" charset="0"/>
              </a:rPr>
              <a:t>usklađuje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sa</a:t>
            </a:r>
            <a:r>
              <a:rPr dirty="0">
                <a:latin typeface="Calibri" panose="020F0502020204030204" pitchFamily="34" charset="0"/>
              </a:rPr>
              <a:t> EU </a:t>
            </a:r>
            <a:r>
              <a:rPr lang="sr-Latn-ME" dirty="0">
                <a:latin typeface="Calibri" panose="020F0502020204030204" pitchFamily="34" charset="0"/>
              </a:rPr>
              <a:t>osiguravajućom </a:t>
            </a:r>
            <a:r>
              <a:rPr dirty="0" err="1">
                <a:latin typeface="Calibri" panose="020F0502020204030204" pitchFamily="34" charset="0"/>
              </a:rPr>
              <a:t>praksom</a:t>
            </a:r>
            <a:r>
              <a:rPr lang="sr-Latn-ME" dirty="0">
                <a:latin typeface="Calibri" panose="020F0502020204030204" pitchFamily="34" charset="0"/>
              </a:rPr>
              <a:t>, a u fokusu je </a:t>
            </a:r>
            <a:r>
              <a:rPr dirty="0" err="1">
                <a:latin typeface="Calibri" panose="020F0502020204030204" pitchFamily="34" charset="0"/>
              </a:rPr>
              <a:t>jačanj</a:t>
            </a:r>
            <a:r>
              <a:rPr lang="sr-Latn-ME" dirty="0">
                <a:latin typeface="Calibri" panose="020F0502020204030204" pitchFamily="34" charset="0"/>
              </a:rPr>
              <a:t>e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kapaciteta</a:t>
            </a:r>
            <a:r>
              <a:rPr dirty="0">
                <a:latin typeface="Calibri" panose="020F0502020204030204" pitchFamily="34" charset="0"/>
              </a:rPr>
              <a:t>, </a:t>
            </a:r>
            <a:r>
              <a:rPr dirty="0" err="1">
                <a:latin typeface="Calibri" panose="020F0502020204030204" pitchFamily="34" charset="0"/>
              </a:rPr>
              <a:t>otpornosti</a:t>
            </a:r>
            <a:r>
              <a:rPr dirty="0">
                <a:latin typeface="Calibri" panose="020F0502020204030204" pitchFamily="34" charset="0"/>
              </a:rPr>
              <a:t> i </a:t>
            </a:r>
            <a:r>
              <a:rPr dirty="0" err="1">
                <a:latin typeface="Calibri" panose="020F0502020204030204" pitchFamily="34" charset="0"/>
              </a:rPr>
              <a:t>fleksibilnosti</a:t>
            </a:r>
            <a:endParaRPr lang="sr-Latn-ME" dirty="0">
              <a:latin typeface="Calibri" panose="020F0502020204030204" pitchFamily="34" charset="0"/>
            </a:endParaRPr>
          </a:p>
          <a:p>
            <a:r>
              <a:rPr lang="sr-Latn-ME" dirty="0">
                <a:latin typeface="Calibri" panose="020F0502020204030204" pitchFamily="34" charset="0"/>
              </a:rPr>
              <a:t>Potrebno je uvoditi nove proizvode iz zdravstvenog i ekološkog („zelenog</a:t>
            </a:r>
            <a:r>
              <a:rPr lang="sr-Latn-ME">
                <a:latin typeface="Calibri" panose="020F0502020204030204" pitchFamily="34" charset="0"/>
              </a:rPr>
              <a:t>“) osiguranja, uz povećavanje finansijske pismenosti </a:t>
            </a:r>
            <a:r>
              <a:rPr lang="sr-Latn-ME" dirty="0">
                <a:latin typeface="Calibri" panose="020F0502020204030204" pitchFamily="34" charset="0"/>
              </a:rPr>
              <a:t>stanovništva</a:t>
            </a:r>
          </a:p>
          <a:p>
            <a:pPr lvl="0"/>
            <a:r>
              <a:rPr lang="sr-Latn-ME" dirty="0">
                <a:latin typeface="Calibri" panose="020F0502020204030204" pitchFamily="34" charset="0"/>
              </a:rPr>
              <a:t>U budućem periodu treba više primjenjivati AI&amp;ML u osiguranju, što je već trend u razvijenim zemljama.</a:t>
            </a:r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</a:rPr>
              <a:t>Poziv</a:t>
            </a:r>
            <a:r>
              <a:rPr lang="en-US" sz="3600" dirty="0">
                <a:latin typeface="Calibri" panose="020F0502020204030204" pitchFamily="34" charset="0"/>
              </a:rPr>
              <a:t>: </a:t>
            </a:r>
            <a:r>
              <a:rPr lang="en-US" sz="3600" dirty="0" err="1">
                <a:latin typeface="Calibri" panose="020F0502020204030204" pitchFamily="34" charset="0"/>
              </a:rPr>
              <a:t>Istražite</a:t>
            </a:r>
            <a:r>
              <a:rPr lang="en-US" sz="3600" dirty="0">
                <a:latin typeface="Calibri" panose="020F0502020204030204" pitchFamily="34" charset="0"/>
              </a:rPr>
              <a:t> AI za </a:t>
            </a:r>
            <a:r>
              <a:rPr lang="en-US" sz="3600" dirty="0" err="1">
                <a:latin typeface="Calibri" panose="020F0502020204030204" pitchFamily="34" charset="0"/>
              </a:rPr>
              <a:t>konkurentnu</a:t>
            </a:r>
            <a:r>
              <a:rPr lang="en-US" sz="3600" dirty="0">
                <a:latin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</a:rPr>
              <a:t>prednost</a:t>
            </a:r>
            <a:r>
              <a:rPr lang="sr-Latn-ME" sz="3600" dirty="0">
                <a:latin typeface="Calibri" panose="020F0502020204030204" pitchFamily="34" charset="0"/>
              </a:rPr>
              <a:t>!</a:t>
            </a:r>
            <a:endParaRPr lang="en-US" sz="3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/>
              <a:t>Sadržaj prezentacije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514350" indent="-514350">
              <a:buAutoNum type="arabicPeriod"/>
            </a:pPr>
            <a:endParaRPr lang="sr-Latn-ME" dirty="0"/>
          </a:p>
          <a:p>
            <a:pPr marL="514350" indent="-514350">
              <a:buAutoNum type="arabicPeriod"/>
            </a:pPr>
            <a:r>
              <a:rPr lang="sr-Latn-ME" dirty="0">
                <a:latin typeface="Calibri" panose="020F0502020204030204" pitchFamily="34" charset="0"/>
              </a:rPr>
              <a:t>Novosti i izazovi na crnogorskom tržištu osiguranja (I- IV)</a:t>
            </a:r>
          </a:p>
          <a:p>
            <a:pPr marL="0" indent="0">
              <a:buNone/>
            </a:pPr>
            <a:endParaRPr lang="sr-Latn-ME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r-Latn-ME" dirty="0">
                <a:latin typeface="Calibri" panose="020F0502020204030204" pitchFamily="34" charset="0"/>
              </a:rPr>
              <a:t>2.  Inovacije na tržištu osiguranja- mogućnosti 	i 	primjena u Crnoj Gori (A- C)</a:t>
            </a:r>
          </a:p>
        </p:txBody>
      </p:sp>
    </p:spTree>
    <p:extLst>
      <p:ext uri="{BB962C8B-B14F-4D97-AF65-F5344CB8AC3E}">
        <p14:creationId xmlns:p14="http://schemas.microsoft.com/office/powerpoint/2010/main" val="3883777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/>
              <a:t>I) </a:t>
            </a:r>
            <a:r>
              <a:rPr dirty="0"/>
              <a:t>MSFI 17 – Novi standard </a:t>
            </a:r>
            <a:r>
              <a:rPr dirty="0" err="1"/>
              <a:t>finansijskog</a:t>
            </a:r>
            <a:r>
              <a:rPr dirty="0"/>
              <a:t> </a:t>
            </a:r>
            <a:r>
              <a:rPr dirty="0" err="1"/>
              <a:t>izvještavanja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09" y="1600200"/>
            <a:ext cx="8698938" cy="4525963"/>
          </a:xfrm>
        </p:spPr>
        <p:txBody>
          <a:bodyPr>
            <a:normAutofit fontScale="92500" lnSpcReduction="10000"/>
          </a:bodyPr>
          <a:lstStyle/>
          <a:p>
            <a:r>
              <a:rPr dirty="0" err="1">
                <a:latin typeface="Calibri" panose="020F0502020204030204" pitchFamily="34" charset="0"/>
              </a:rPr>
              <a:t>Primjena</a:t>
            </a:r>
            <a:r>
              <a:rPr dirty="0">
                <a:latin typeface="Calibri" panose="020F0502020204030204" pitchFamily="34" charset="0"/>
              </a:rPr>
              <a:t> u CG od 1. </a:t>
            </a:r>
            <a:r>
              <a:rPr dirty="0" err="1">
                <a:latin typeface="Calibri" panose="020F0502020204030204" pitchFamily="34" charset="0"/>
              </a:rPr>
              <a:t>januara</a:t>
            </a:r>
            <a:r>
              <a:rPr dirty="0">
                <a:latin typeface="Calibri" panose="020F0502020204030204" pitchFamily="34" charset="0"/>
              </a:rPr>
              <a:t> 2026</a:t>
            </a:r>
            <a:r>
              <a:rPr lang="sr-Latn-ME" dirty="0">
                <a:latin typeface="Calibri" panose="020F0502020204030204" pitchFamily="34" charset="0"/>
              </a:rPr>
              <a:t> (</a:t>
            </a:r>
            <a:r>
              <a:rPr lang="sr-Latn-ME" b="1" dirty="0">
                <a:latin typeface="Calibri" panose="020F0502020204030204" pitchFamily="34" charset="0"/>
              </a:rPr>
              <a:t>MSFI 17- Ugovori o osiguranju</a:t>
            </a:r>
            <a:r>
              <a:rPr lang="sr-Latn-ME" dirty="0">
                <a:latin typeface="Calibri" panose="020F0502020204030204" pitchFamily="34" charset="0"/>
              </a:rPr>
              <a:t>); z</a:t>
            </a:r>
            <a:r>
              <a:rPr dirty="0" err="1">
                <a:latin typeface="Calibri" panose="020F0502020204030204" pitchFamily="34" charset="0"/>
              </a:rPr>
              <a:t>amjen</a:t>
            </a:r>
            <a:r>
              <a:rPr lang="sr-Latn-ME" dirty="0">
                <a:latin typeface="Calibri" panose="020F0502020204030204" pitchFamily="34" charset="0"/>
              </a:rPr>
              <a:t>juje </a:t>
            </a:r>
            <a:r>
              <a:rPr dirty="0">
                <a:latin typeface="Calibri" panose="020F0502020204030204" pitchFamily="34" charset="0"/>
              </a:rPr>
              <a:t>MSFI 4 </a:t>
            </a:r>
            <a:endParaRPr lang="sr-Latn-ME" dirty="0">
              <a:latin typeface="Calibri" panose="020F0502020204030204" pitchFamily="34" charset="0"/>
            </a:endParaRPr>
          </a:p>
          <a:p>
            <a:r>
              <a:rPr lang="sr-Latn-ME" dirty="0">
                <a:latin typeface="Calibri" panose="020F0502020204030204" pitchFamily="34" charset="0"/>
              </a:rPr>
              <a:t>V</a:t>
            </a:r>
            <a:r>
              <a:rPr dirty="0" err="1">
                <a:latin typeface="Calibri" panose="020F0502020204030204" pitchFamily="34" charset="0"/>
              </a:rPr>
              <a:t>iši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stepen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transparentnosti</a:t>
            </a:r>
            <a:endParaRPr dirty="0">
              <a:latin typeface="Calibri" panose="020F0502020204030204" pitchFamily="34" charset="0"/>
            </a:endParaRPr>
          </a:p>
          <a:p>
            <a:r>
              <a:rPr dirty="0" err="1">
                <a:latin typeface="Calibri" panose="020F0502020204030204" pitchFamily="34" charset="0"/>
              </a:rPr>
              <a:t>Veća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kompleksnost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obračuna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ugovora</a:t>
            </a:r>
            <a:r>
              <a:rPr dirty="0">
                <a:latin typeface="Calibri" panose="020F0502020204030204" pitchFamily="34" charset="0"/>
              </a:rPr>
              <a:t> i </a:t>
            </a:r>
            <a:r>
              <a:rPr dirty="0" err="1">
                <a:latin typeface="Calibri" panose="020F0502020204030204" pitchFamily="34" charset="0"/>
              </a:rPr>
              <a:t>rezervisanja</a:t>
            </a:r>
            <a:endParaRPr dirty="0">
              <a:latin typeface="Calibri" panose="020F0502020204030204" pitchFamily="34" charset="0"/>
            </a:endParaRPr>
          </a:p>
          <a:p>
            <a:r>
              <a:rPr dirty="0" err="1">
                <a:latin typeface="Calibri" panose="020F0502020204030204" pitchFamily="34" charset="0"/>
              </a:rPr>
              <a:t>Uloga</a:t>
            </a:r>
            <a:r>
              <a:rPr dirty="0">
                <a:latin typeface="Calibri" panose="020F0502020204030204" pitchFamily="34" charset="0"/>
              </a:rPr>
              <a:t> ANO i </a:t>
            </a:r>
            <a:r>
              <a:rPr dirty="0" err="1">
                <a:latin typeface="Calibri" panose="020F0502020204030204" pitchFamily="34" charset="0"/>
              </a:rPr>
              <a:t>koordinacija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sa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tržišnim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akterima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kroz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radnu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grupu</a:t>
            </a:r>
            <a:endParaRPr dirty="0">
              <a:latin typeface="Calibri" panose="020F0502020204030204" pitchFamily="34" charset="0"/>
            </a:endParaRPr>
          </a:p>
          <a:p>
            <a:endParaRPr dirty="0">
              <a:latin typeface="Calibri" panose="020F0502020204030204" pitchFamily="34" charset="0"/>
            </a:endParaRPr>
          </a:p>
          <a:p>
            <a:r>
              <a:rPr b="1" dirty="0" err="1">
                <a:latin typeface="Calibri" panose="020F0502020204030204" pitchFamily="34" charset="0"/>
              </a:rPr>
              <a:t>Izazov</a:t>
            </a:r>
            <a:r>
              <a:rPr dirty="0">
                <a:latin typeface="Calibri" panose="020F0502020204030204" pitchFamily="34" charset="0"/>
              </a:rPr>
              <a:t>: </a:t>
            </a:r>
            <a:r>
              <a:rPr dirty="0" err="1">
                <a:latin typeface="Calibri" panose="020F0502020204030204" pitchFamily="34" charset="0"/>
              </a:rPr>
              <a:t>Priprema</a:t>
            </a:r>
            <a:r>
              <a:rPr dirty="0">
                <a:latin typeface="Calibri" panose="020F0502020204030204" pitchFamily="34" charset="0"/>
              </a:rPr>
              <a:t> IT </a:t>
            </a:r>
            <a:r>
              <a:rPr dirty="0" err="1">
                <a:latin typeface="Calibri" panose="020F0502020204030204" pitchFamily="34" charset="0"/>
              </a:rPr>
              <a:t>sistema</a:t>
            </a:r>
            <a:r>
              <a:rPr dirty="0">
                <a:latin typeface="Calibri" panose="020F0502020204030204" pitchFamily="34" charset="0"/>
              </a:rPr>
              <a:t>, </a:t>
            </a:r>
            <a:r>
              <a:rPr dirty="0" err="1">
                <a:latin typeface="Calibri" panose="020F0502020204030204" pitchFamily="34" charset="0"/>
              </a:rPr>
              <a:t>edukacija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kadra</a:t>
            </a:r>
            <a:r>
              <a:rPr dirty="0">
                <a:latin typeface="Calibri" panose="020F0502020204030204" pitchFamily="34" charset="0"/>
              </a:rPr>
              <a:t>, </a:t>
            </a:r>
            <a:r>
              <a:rPr dirty="0" err="1">
                <a:latin typeface="Calibri" panose="020F0502020204030204" pitchFamily="34" charset="0"/>
              </a:rPr>
              <a:t>aktuarstvo</a:t>
            </a:r>
            <a:r>
              <a:rPr lang="sr-Latn-ME" dirty="0">
                <a:latin typeface="Calibri" panose="020F0502020204030204" pitchFamily="34" charset="0"/>
              </a:rPr>
              <a:t> i računovodstvo</a:t>
            </a:r>
            <a:r>
              <a:rPr dirty="0">
                <a:latin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841" y="274638"/>
            <a:ext cx="8893147" cy="1143000"/>
          </a:xfrm>
        </p:spPr>
        <p:txBody>
          <a:bodyPr>
            <a:normAutofit fontScale="90000"/>
          </a:bodyPr>
          <a:lstStyle/>
          <a:p>
            <a:r>
              <a:rPr lang="sr-Latn-ME" dirty="0"/>
              <a:t>II) </a:t>
            </a:r>
            <a:r>
              <a:rPr dirty="0" err="1"/>
              <a:t>Unapređenje</a:t>
            </a:r>
            <a:r>
              <a:rPr dirty="0"/>
              <a:t> </a:t>
            </a:r>
            <a:r>
              <a:rPr dirty="0" err="1"/>
              <a:t>sistema</a:t>
            </a:r>
            <a:r>
              <a:rPr dirty="0"/>
              <a:t> </a:t>
            </a:r>
            <a:r>
              <a:rPr dirty="0" err="1"/>
              <a:t>upravljanja</a:t>
            </a:r>
            <a:r>
              <a:rPr dirty="0"/>
              <a:t> &amp; ORSA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dirty="0">
                <a:latin typeface="Calibri" panose="020F0502020204030204" pitchFamily="34" charset="0"/>
              </a:rPr>
              <a:t>Novi </a:t>
            </a:r>
            <a:r>
              <a:rPr dirty="0" err="1">
                <a:latin typeface="Calibri" panose="020F0502020204030204" pitchFamily="34" charset="0"/>
              </a:rPr>
              <a:t>Pravilnik</a:t>
            </a:r>
            <a:r>
              <a:rPr dirty="0">
                <a:latin typeface="Calibri" panose="020F0502020204030204" pitchFamily="34" charset="0"/>
              </a:rPr>
              <a:t> o </a:t>
            </a:r>
            <a:r>
              <a:rPr dirty="0" err="1">
                <a:latin typeface="Calibri" panose="020F0502020204030204" pitchFamily="34" charset="0"/>
              </a:rPr>
              <a:t>sistemu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upravljanja</a:t>
            </a:r>
            <a:r>
              <a:rPr dirty="0">
                <a:latin typeface="Calibri" panose="020F0502020204030204" pitchFamily="34" charset="0"/>
              </a:rPr>
              <a:t> – </a:t>
            </a:r>
            <a:r>
              <a:rPr dirty="0" err="1">
                <a:latin typeface="Calibri" panose="020F0502020204030204" pitchFamily="34" charset="0"/>
              </a:rPr>
              <a:t>primjena</a:t>
            </a:r>
            <a:r>
              <a:rPr dirty="0">
                <a:latin typeface="Calibri" panose="020F0502020204030204" pitchFamily="34" charset="0"/>
              </a:rPr>
              <a:t> od 2024.</a:t>
            </a:r>
            <a:endParaRPr lang="sr-Latn-ME" dirty="0">
              <a:latin typeface="Calibri" panose="020F0502020204030204" pitchFamily="34" charset="0"/>
            </a:endParaRPr>
          </a:p>
          <a:p>
            <a:endParaRPr dirty="0">
              <a:latin typeface="Calibri" panose="020F0502020204030204" pitchFamily="34" charset="0"/>
            </a:endParaRPr>
          </a:p>
          <a:p>
            <a:r>
              <a:rPr b="1" dirty="0">
                <a:latin typeface="Calibri" panose="020F0502020204030204" pitchFamily="34" charset="0"/>
              </a:rPr>
              <a:t>ORSA</a:t>
            </a:r>
            <a:r>
              <a:rPr dirty="0">
                <a:latin typeface="Calibri" panose="020F0502020204030204" pitchFamily="34" charset="0"/>
              </a:rPr>
              <a:t> (Own Risk and Solvency Assessment) – </a:t>
            </a:r>
            <a:r>
              <a:rPr lang="sr-Latn-ME" dirty="0">
                <a:latin typeface="Calibri" panose="020F0502020204030204" pitchFamily="34" charset="0"/>
              </a:rPr>
              <a:t>Osiguravači su imali obavezu da prve ORSA izvještaje dostave ANO do kraja 2024.</a:t>
            </a:r>
          </a:p>
          <a:p>
            <a:pPr marL="0" indent="0">
              <a:buNone/>
            </a:pPr>
            <a:endParaRPr dirty="0">
              <a:latin typeface="Calibri" panose="020F0502020204030204" pitchFamily="34" charset="0"/>
            </a:endParaRPr>
          </a:p>
          <a:p>
            <a:r>
              <a:rPr dirty="0" err="1">
                <a:latin typeface="Calibri" panose="020F0502020204030204" pitchFamily="34" charset="0"/>
              </a:rPr>
              <a:t>Fokus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na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strategij</a:t>
            </a:r>
            <a:r>
              <a:rPr lang="sr-Latn-ME" dirty="0">
                <a:latin typeface="Calibri" panose="020F0502020204030204" pitchFamily="34" charset="0"/>
              </a:rPr>
              <a:t>i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rizika</a:t>
            </a:r>
            <a:r>
              <a:rPr dirty="0">
                <a:latin typeface="Calibri" panose="020F0502020204030204" pitchFamily="34" charset="0"/>
              </a:rPr>
              <a:t> i </a:t>
            </a:r>
            <a:r>
              <a:rPr dirty="0" err="1">
                <a:latin typeface="Calibri" panose="020F0502020204030204" pitchFamily="34" charset="0"/>
              </a:rPr>
              <a:t>godišnje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izvještavanje</a:t>
            </a:r>
            <a:r>
              <a:rPr dirty="0">
                <a:latin typeface="Calibri" panose="020F0502020204030204" pitchFamily="34" charset="0"/>
              </a:rPr>
              <a:t> ANO</a:t>
            </a:r>
          </a:p>
          <a:p>
            <a:endParaRPr dirty="0">
              <a:latin typeface="Calibri" panose="020F0502020204030204" pitchFamily="34" charset="0"/>
            </a:endParaRPr>
          </a:p>
          <a:p>
            <a:r>
              <a:rPr b="1" dirty="0" err="1">
                <a:latin typeface="Calibri" panose="020F0502020204030204" pitchFamily="34" charset="0"/>
              </a:rPr>
              <a:t>Izazov</a:t>
            </a:r>
            <a:r>
              <a:rPr dirty="0">
                <a:latin typeface="Calibri" panose="020F0502020204030204" pitchFamily="34" charset="0"/>
              </a:rPr>
              <a:t>: </a:t>
            </a:r>
            <a:r>
              <a:rPr dirty="0" err="1">
                <a:latin typeface="Calibri" panose="020F0502020204030204" pitchFamily="34" charset="0"/>
              </a:rPr>
              <a:t>Integracija</a:t>
            </a:r>
            <a:r>
              <a:rPr dirty="0">
                <a:latin typeface="Calibri" panose="020F0502020204030204" pitchFamily="34" charset="0"/>
              </a:rPr>
              <a:t> ORSA u </a:t>
            </a:r>
            <a:r>
              <a:rPr dirty="0" err="1">
                <a:latin typeface="Calibri" panose="020F0502020204030204" pitchFamily="34" charset="0"/>
              </a:rPr>
              <a:t>strateško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odlučivanje</a:t>
            </a:r>
            <a:endParaRPr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/>
              <a:t>III) </a:t>
            </a:r>
            <a:r>
              <a:rPr dirty="0" err="1"/>
              <a:t>Liberalizacija</a:t>
            </a:r>
            <a:r>
              <a:rPr dirty="0"/>
              <a:t> </a:t>
            </a:r>
            <a:r>
              <a:rPr dirty="0" err="1"/>
              <a:t>investicija</a:t>
            </a:r>
            <a:r>
              <a:rPr dirty="0"/>
              <a:t> </a:t>
            </a:r>
            <a:r>
              <a:rPr lang="sr-Latn-ME" dirty="0"/>
              <a:t>sredstava </a:t>
            </a:r>
            <a:r>
              <a:rPr dirty="0" err="1"/>
              <a:t>tehničkih</a:t>
            </a:r>
            <a:r>
              <a:rPr dirty="0"/>
              <a:t> </a:t>
            </a:r>
            <a:r>
              <a:rPr dirty="0" err="1"/>
              <a:t>rezervi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>
                <a:latin typeface="Calibri" panose="020F0502020204030204" pitchFamily="34" charset="0"/>
              </a:rPr>
              <a:t>Kraj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kvantitativnih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ograničenja</a:t>
            </a:r>
            <a:r>
              <a:rPr dirty="0">
                <a:latin typeface="Calibri" panose="020F0502020204030204" pitchFamily="34" charset="0"/>
              </a:rPr>
              <a:t> (</a:t>
            </a:r>
            <a:r>
              <a:rPr lang="sr-Latn-ME" dirty="0">
                <a:latin typeface="Calibri" panose="020F0502020204030204" pitchFamily="34" charset="0"/>
              </a:rPr>
              <a:t>kraj </a:t>
            </a:r>
            <a:r>
              <a:rPr dirty="0" err="1">
                <a:latin typeface="Calibri" panose="020F0502020204030204" pitchFamily="34" charset="0"/>
              </a:rPr>
              <a:t>april</a:t>
            </a:r>
            <a:r>
              <a:rPr lang="sr-Latn-ME" dirty="0">
                <a:latin typeface="Calibri" panose="020F0502020204030204" pitchFamily="34" charset="0"/>
              </a:rPr>
              <a:t>a</a:t>
            </a:r>
            <a:r>
              <a:rPr dirty="0">
                <a:latin typeface="Calibri" panose="020F0502020204030204" pitchFamily="34" charset="0"/>
              </a:rPr>
              <a:t>)</a:t>
            </a:r>
            <a:endParaRPr lang="sr-Latn-ME" dirty="0">
              <a:latin typeface="Calibri" panose="020F0502020204030204" pitchFamily="34" charset="0"/>
            </a:endParaRPr>
          </a:p>
          <a:p>
            <a:endParaRPr dirty="0">
              <a:latin typeface="Calibri" panose="020F0502020204030204" pitchFamily="34" charset="0"/>
            </a:endParaRPr>
          </a:p>
          <a:p>
            <a:r>
              <a:rPr dirty="0" err="1">
                <a:latin typeface="Calibri" panose="020F0502020204030204" pitchFamily="34" charset="0"/>
              </a:rPr>
              <a:t>Fokus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na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sigurnost</a:t>
            </a:r>
            <a:r>
              <a:rPr dirty="0">
                <a:latin typeface="Calibri" panose="020F0502020204030204" pitchFamily="34" charset="0"/>
              </a:rPr>
              <a:t>, </a:t>
            </a:r>
            <a:r>
              <a:rPr dirty="0" err="1">
                <a:latin typeface="Calibri" panose="020F0502020204030204" pitchFamily="34" charset="0"/>
              </a:rPr>
              <a:t>diversifikaciju</a:t>
            </a:r>
            <a:r>
              <a:rPr lang="sr-Latn-ME" dirty="0">
                <a:latin typeface="Calibri" panose="020F0502020204030204" pitchFamily="34" charset="0"/>
              </a:rPr>
              <a:t> i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makroekonomske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rizike</a:t>
            </a:r>
            <a:endParaRPr dirty="0">
              <a:latin typeface="Calibri" panose="020F0502020204030204" pitchFamily="34" charset="0"/>
            </a:endParaRPr>
          </a:p>
          <a:p>
            <a:endParaRPr dirty="0">
              <a:latin typeface="Calibri" panose="020F0502020204030204" pitchFamily="34" charset="0"/>
            </a:endParaRPr>
          </a:p>
          <a:p>
            <a:r>
              <a:rPr b="1" dirty="0" err="1">
                <a:latin typeface="Calibri" panose="020F0502020204030204" pitchFamily="34" charset="0"/>
              </a:rPr>
              <a:t>Izazov</a:t>
            </a:r>
            <a:r>
              <a:rPr dirty="0">
                <a:latin typeface="Calibri" panose="020F0502020204030204" pitchFamily="34" charset="0"/>
              </a:rPr>
              <a:t>: </a:t>
            </a:r>
            <a:r>
              <a:rPr dirty="0" err="1">
                <a:latin typeface="Calibri" panose="020F0502020204030204" pitchFamily="34" charset="0"/>
              </a:rPr>
              <a:t>Upravljanje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složenijim</a:t>
            </a:r>
            <a:r>
              <a:rPr dirty="0">
                <a:latin typeface="Calibri" panose="020F0502020204030204" pitchFamily="34" charset="0"/>
              </a:rPr>
              <a:t> i </a:t>
            </a:r>
            <a:r>
              <a:rPr dirty="0" err="1">
                <a:latin typeface="Calibri" panose="020F0502020204030204" pitchFamily="34" charset="0"/>
              </a:rPr>
              <a:t>rizičnijim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investicionim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portfeljima</a:t>
            </a:r>
            <a:endParaRPr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/>
              <a:t>IV) </a:t>
            </a:r>
            <a:r>
              <a:rPr dirty="0" err="1"/>
              <a:t>Stres</a:t>
            </a:r>
            <a:r>
              <a:rPr dirty="0"/>
              <a:t> </a:t>
            </a:r>
            <a:r>
              <a:rPr dirty="0" err="1"/>
              <a:t>testiranje</a:t>
            </a:r>
            <a:r>
              <a:rPr dirty="0"/>
              <a:t> </a:t>
            </a:r>
            <a:r>
              <a:rPr dirty="0" err="1"/>
              <a:t>sektora</a:t>
            </a:r>
            <a:r>
              <a:rPr dirty="0"/>
              <a:t> </a:t>
            </a:r>
            <a:r>
              <a:rPr dirty="0" err="1"/>
              <a:t>osiguranja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5615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sr-Latn-ME" dirty="0">
                <a:latin typeface="Calibri" panose="020F0502020204030204" pitchFamily="34" charset="0"/>
              </a:rPr>
              <a:t>Testiranje ranjivosti osiguravača u Crnoj Gori kroz pretpostavku određenog stresnog scenarija na imovinu, obaveze i zahtijevani solventni kapital </a:t>
            </a:r>
          </a:p>
          <a:p>
            <a:r>
              <a:rPr dirty="0">
                <a:latin typeface="Calibri" panose="020F0502020204030204" pitchFamily="34" charset="0"/>
              </a:rPr>
              <a:t>Druga </a:t>
            </a:r>
            <a:r>
              <a:rPr dirty="0" err="1">
                <a:latin typeface="Calibri" panose="020F0502020204030204" pitchFamily="34" charset="0"/>
              </a:rPr>
              <a:t>vježba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sprovedena</a:t>
            </a:r>
            <a:r>
              <a:rPr dirty="0">
                <a:latin typeface="Calibri" panose="020F0502020204030204" pitchFamily="34" charset="0"/>
              </a:rPr>
              <a:t> u </a:t>
            </a:r>
            <a:r>
              <a:rPr dirty="0" err="1">
                <a:latin typeface="Calibri" panose="020F0502020204030204" pitchFamily="34" charset="0"/>
              </a:rPr>
              <a:t>maju</a:t>
            </a:r>
            <a:r>
              <a:rPr dirty="0">
                <a:latin typeface="Calibri" panose="020F0502020204030204" pitchFamily="34" charset="0"/>
              </a:rPr>
              <a:t> 2024.</a:t>
            </a:r>
          </a:p>
          <a:p>
            <a:r>
              <a:rPr dirty="0">
                <a:latin typeface="Calibri" panose="020F0502020204030204" pitchFamily="34" charset="0"/>
              </a:rPr>
              <a:t>Scenario: </a:t>
            </a:r>
            <a:r>
              <a:rPr dirty="0" err="1">
                <a:latin typeface="Calibri" panose="020F0502020204030204" pitchFamily="34" charset="0"/>
              </a:rPr>
              <a:t>geopolitička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neizvjesnost</a:t>
            </a:r>
            <a:r>
              <a:rPr dirty="0">
                <a:latin typeface="Calibri" panose="020F0502020204030204" pitchFamily="34" charset="0"/>
              </a:rPr>
              <a:t>, </a:t>
            </a:r>
            <a:r>
              <a:rPr dirty="0" err="1">
                <a:latin typeface="Calibri" panose="020F0502020204030204" pitchFamily="34" charset="0"/>
              </a:rPr>
              <a:t>inflacija</a:t>
            </a:r>
            <a:endParaRPr dirty="0">
              <a:latin typeface="Calibri" panose="020F0502020204030204" pitchFamily="34" charset="0"/>
            </a:endParaRPr>
          </a:p>
          <a:p>
            <a:r>
              <a:rPr dirty="0">
                <a:latin typeface="Calibri" panose="020F0502020204030204" pitchFamily="34" charset="0"/>
              </a:rPr>
              <a:t>8 od 9 </a:t>
            </a:r>
            <a:r>
              <a:rPr dirty="0" err="1">
                <a:latin typeface="Calibri" panose="020F0502020204030204" pitchFamily="34" charset="0"/>
              </a:rPr>
              <a:t>društava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učestvovalo</a:t>
            </a:r>
            <a:endParaRPr lang="sr-Latn-ME" dirty="0">
              <a:latin typeface="Calibri" panose="020F050202020403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sr-Latn-ME" dirty="0">
                <a:latin typeface="Calibri" panose="020F0502020204030204" pitchFamily="34" charset="0"/>
                <a:ea typeface="Calibri"/>
                <a:cs typeface="Times New Roman"/>
              </a:rPr>
              <a:t>Da li društva imaju dovoljno razvijene osiguravajuće i investicione portfelje, te dovoljno jake kapitalne pozicije, da izdrže izazov predstavljen u stres testu?</a:t>
            </a:r>
            <a:endParaRPr dirty="0">
              <a:latin typeface="Calibri" panose="020F0502020204030204" pitchFamily="34" charset="0"/>
            </a:endParaRPr>
          </a:p>
          <a:p>
            <a:endParaRPr dirty="0">
              <a:latin typeface="Calibri" panose="020F0502020204030204" pitchFamily="34" charset="0"/>
            </a:endParaRPr>
          </a:p>
          <a:p>
            <a:r>
              <a:rPr b="1" dirty="0" err="1">
                <a:latin typeface="Calibri" panose="020F0502020204030204" pitchFamily="34" charset="0"/>
              </a:rPr>
              <a:t>Izazov</a:t>
            </a:r>
            <a:r>
              <a:rPr dirty="0">
                <a:latin typeface="Calibri" panose="020F0502020204030204" pitchFamily="34" charset="0"/>
              </a:rPr>
              <a:t>: </a:t>
            </a:r>
            <a:r>
              <a:rPr dirty="0" err="1">
                <a:latin typeface="Calibri" panose="020F0502020204030204" pitchFamily="34" charset="0"/>
              </a:rPr>
              <a:t>Priprema</a:t>
            </a:r>
            <a:r>
              <a:rPr dirty="0">
                <a:latin typeface="Calibri" panose="020F0502020204030204" pitchFamily="34" charset="0"/>
              </a:rPr>
              <a:t> za </a:t>
            </a:r>
            <a:r>
              <a:rPr dirty="0" err="1">
                <a:latin typeface="Calibri" panose="020F0502020204030204" pitchFamily="34" charset="0"/>
              </a:rPr>
              <a:t>redovne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stres</a:t>
            </a:r>
            <a:r>
              <a:rPr dirty="0">
                <a:latin typeface="Calibri" panose="020F0502020204030204" pitchFamily="34" charset="0"/>
              </a:rPr>
              <a:t> </a:t>
            </a:r>
            <a:r>
              <a:rPr dirty="0" err="1">
                <a:latin typeface="Calibri" panose="020F0502020204030204" pitchFamily="34" charset="0"/>
              </a:rPr>
              <a:t>testove</a:t>
            </a:r>
            <a:r>
              <a:rPr dirty="0">
                <a:latin typeface="Calibri" panose="020F0502020204030204" pitchFamily="34" charset="0"/>
              </a:rPr>
              <a:t> (</a:t>
            </a:r>
            <a:r>
              <a:rPr dirty="0" err="1">
                <a:latin typeface="Calibri" panose="020F0502020204030204" pitchFamily="34" charset="0"/>
              </a:rPr>
              <a:t>naredni</a:t>
            </a:r>
            <a:r>
              <a:rPr dirty="0">
                <a:latin typeface="Calibri" panose="020F0502020204030204" pitchFamily="34" charset="0"/>
              </a:rPr>
              <a:t> 2027)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/>
              <a:t>A) Mogućnosti i primjena </a:t>
            </a:r>
            <a:r>
              <a:rPr lang="sr-Latn-ME" b="1" dirty="0"/>
              <a:t>AI&amp;ML</a:t>
            </a:r>
            <a:r>
              <a:rPr lang="sr-Latn-ME" dirty="0"/>
              <a:t> u osiguranju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531" y="1818861"/>
            <a:ext cx="8229600" cy="4525963"/>
          </a:xfrm>
        </p:spPr>
        <p:txBody>
          <a:bodyPr/>
          <a:lstStyle/>
          <a:p>
            <a:r>
              <a:rPr lang="sr-Latn-ME" dirty="0">
                <a:latin typeface="Calibri" panose="020F0502020204030204" pitchFamily="34" charset="0"/>
              </a:rPr>
              <a:t>AI i ML transformišu osiguravajuću industriju</a:t>
            </a:r>
          </a:p>
          <a:p>
            <a:r>
              <a:rPr lang="sr-Latn-ME" dirty="0">
                <a:latin typeface="Calibri" panose="020F0502020204030204" pitchFamily="34" charset="0"/>
              </a:rPr>
              <a:t>Ključne prednosti:</a:t>
            </a:r>
          </a:p>
          <a:p>
            <a:pPr lvl="1"/>
            <a:r>
              <a:rPr lang="sr-Latn-ME" dirty="0">
                <a:latin typeface="Calibri" panose="020F0502020204030204" pitchFamily="34" charset="0"/>
              </a:rPr>
              <a:t>Unapređenje upravljanja rizicima</a:t>
            </a:r>
          </a:p>
          <a:p>
            <a:pPr lvl="1"/>
            <a:r>
              <a:rPr lang="sr-Latn-ME" dirty="0">
                <a:latin typeface="Calibri" panose="020F0502020204030204" pitchFamily="34" charset="0"/>
              </a:rPr>
              <a:t>Optimizacija procesa</a:t>
            </a:r>
          </a:p>
          <a:p>
            <a:pPr lvl="1"/>
            <a:r>
              <a:rPr lang="sr-Latn-ME" dirty="0">
                <a:latin typeface="Calibri" panose="020F0502020204030204" pitchFamily="34" charset="0"/>
              </a:rPr>
              <a:t>Poboljšanje iskustva klijenata</a:t>
            </a:r>
          </a:p>
        </p:txBody>
      </p:sp>
    </p:spTree>
    <p:extLst>
      <p:ext uri="{BB962C8B-B14F-4D97-AF65-F5344CB8AC3E}">
        <p14:creationId xmlns:p14="http://schemas.microsoft.com/office/powerpoint/2010/main" val="2569069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Ključne primjene AI&amp;ML u osiguranju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</a:rPr>
              <a:t>1. </a:t>
            </a:r>
            <a:r>
              <a:rPr lang="en-US" b="1" dirty="0" err="1">
                <a:latin typeface="Calibri" panose="020F0502020204030204" pitchFamily="34" charset="0"/>
              </a:rPr>
              <a:t>Segmentacija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</a:rPr>
              <a:t>klijenata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</a:rPr>
              <a:t>i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</a:rPr>
              <a:t>prediktivna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</a:rPr>
              <a:t>analitika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Klasterizacija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klasifikacija</a:t>
            </a:r>
            <a:r>
              <a:rPr lang="en-US" dirty="0">
                <a:latin typeface="Calibri" panose="020F0502020204030204" pitchFamily="34" charset="0"/>
              </a:rPr>
              <a:t> (SVM, Random Forest)</a:t>
            </a: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Identifikacija</a:t>
            </a:r>
            <a:r>
              <a:rPr lang="en-US" dirty="0">
                <a:latin typeface="Calibri" panose="020F0502020204030204" pitchFamily="34" charset="0"/>
              </a:rPr>
              <a:t> „</a:t>
            </a:r>
            <a:r>
              <a:rPr lang="en-US" dirty="0" err="1">
                <a:latin typeface="Calibri" panose="020F0502020204030204" pitchFamily="34" charset="0"/>
              </a:rPr>
              <a:t>zlatnih</a:t>
            </a:r>
            <a:r>
              <a:rPr lang="en-US" dirty="0">
                <a:latin typeface="Calibri" panose="020F0502020204030204" pitchFamily="34" charset="0"/>
              </a:rPr>
              <a:t>“ </a:t>
            </a:r>
            <a:r>
              <a:rPr lang="en-US" dirty="0" err="1">
                <a:latin typeface="Calibri" panose="020F0502020204030204" pitchFamily="34" charset="0"/>
              </a:rPr>
              <a:t>klijenata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Primjer</a:t>
            </a:r>
            <a:r>
              <a:rPr lang="en-US" dirty="0">
                <a:latin typeface="Calibri" panose="020F0502020204030204" pitchFamily="34" charset="0"/>
              </a:rPr>
              <a:t>: </a:t>
            </a:r>
            <a:r>
              <a:rPr lang="en-US" i="1" dirty="0">
                <a:latin typeface="Calibri" panose="020F0502020204030204" pitchFamily="34" charset="0"/>
              </a:rPr>
              <a:t>Allianz (</a:t>
            </a:r>
            <a:r>
              <a:rPr lang="en-US" i="1" dirty="0" err="1">
                <a:latin typeface="Calibri" panose="020F0502020204030204" pitchFamily="34" charset="0"/>
              </a:rPr>
              <a:t>Njemačka</a:t>
            </a:r>
            <a:r>
              <a:rPr lang="sr-Latn-ME" i="1" dirty="0">
                <a:latin typeface="Calibri" panose="020F0502020204030204" pitchFamily="34" charset="0"/>
              </a:rPr>
              <a:t>) </a:t>
            </a:r>
            <a:r>
              <a:rPr lang="en-US" i="1" dirty="0" err="1">
                <a:latin typeface="Calibri" panose="020F0502020204030204" pitchFamily="34" charset="0"/>
              </a:rPr>
              <a:t>koristi</a:t>
            </a:r>
            <a:r>
              <a:rPr lang="en-US" i="1" dirty="0">
                <a:latin typeface="Calibri" panose="020F0502020204030204" pitchFamily="34" charset="0"/>
              </a:rPr>
              <a:t> ML za </a:t>
            </a:r>
            <a:r>
              <a:rPr lang="en-US" i="1" dirty="0" err="1">
                <a:latin typeface="Calibri" panose="020F0502020204030204" pitchFamily="34" charset="0"/>
              </a:rPr>
              <a:t>personalizovane</a:t>
            </a:r>
            <a:r>
              <a:rPr lang="en-US" i="1" dirty="0">
                <a:latin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</a:rPr>
              <a:t>ponude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Benefiti</a:t>
            </a:r>
            <a:r>
              <a:rPr lang="en-US" dirty="0">
                <a:latin typeface="Calibri" panose="020F0502020204030204" pitchFamily="34" charset="0"/>
              </a:rPr>
              <a:t>: </a:t>
            </a:r>
            <a:r>
              <a:rPr lang="en-US" dirty="0" err="1">
                <a:latin typeface="Calibri" panose="020F0502020204030204" pitchFamily="34" charset="0"/>
              </a:rPr>
              <a:t>Veća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profitabilnost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lojalnost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klijenata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</a:rPr>
              <a:t>2. </a:t>
            </a:r>
            <a:r>
              <a:rPr lang="en-US" b="1" dirty="0" err="1">
                <a:latin typeface="Calibri" panose="020F0502020204030204" pitchFamily="34" charset="0"/>
              </a:rPr>
              <a:t>Procjena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</a:rPr>
              <a:t>i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</a:rPr>
              <a:t>upravljanje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</a:rPr>
              <a:t>rizikom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Analiza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podataka</a:t>
            </a:r>
            <a:r>
              <a:rPr lang="en-US" dirty="0">
                <a:latin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</a:rPr>
              <a:t>istorija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šteta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telematika</a:t>
            </a:r>
            <a:r>
              <a:rPr lang="en-US" dirty="0">
                <a:latin typeface="Calibri" panose="020F0502020204030204" pitchFamily="34" charset="0"/>
              </a:rPr>
              <a:t>)</a:t>
            </a: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Primjer</a:t>
            </a:r>
            <a:r>
              <a:rPr lang="en-US" dirty="0">
                <a:latin typeface="Calibri" panose="020F0502020204030204" pitchFamily="34" charset="0"/>
              </a:rPr>
              <a:t>: </a:t>
            </a:r>
            <a:r>
              <a:rPr lang="en-US" i="1" dirty="0">
                <a:latin typeface="Calibri" panose="020F0502020204030204" pitchFamily="34" charset="0"/>
              </a:rPr>
              <a:t>Progressive (SAD</a:t>
            </a:r>
            <a:r>
              <a:rPr lang="sr-Latn-ME" i="1" dirty="0">
                <a:latin typeface="Calibri" panose="020F0502020204030204" pitchFamily="34" charset="0"/>
              </a:rPr>
              <a:t>)</a:t>
            </a:r>
            <a:r>
              <a:rPr lang="en-US" i="1" dirty="0">
                <a:latin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</a:rPr>
              <a:t>koristi</a:t>
            </a:r>
            <a:r>
              <a:rPr lang="en-US" i="1" dirty="0">
                <a:latin typeface="Calibri" panose="020F0502020204030204" pitchFamily="34" charset="0"/>
              </a:rPr>
              <a:t> Snapshot za </a:t>
            </a:r>
            <a:r>
              <a:rPr lang="en-US" i="1" dirty="0" err="1">
                <a:latin typeface="Calibri" panose="020F0502020204030204" pitchFamily="34" charset="0"/>
              </a:rPr>
              <a:t>prilagođavanje</a:t>
            </a:r>
            <a:r>
              <a:rPr lang="en-US" i="1" dirty="0">
                <a:latin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</a:rPr>
              <a:t>premija</a:t>
            </a:r>
            <a:r>
              <a:rPr lang="sr-Latn-ME" i="1" dirty="0">
                <a:latin typeface="Calibri" panose="020F0502020204030204" pitchFamily="34" charset="0"/>
              </a:rPr>
              <a:t> na osnovu navika vozača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Benefiti</a:t>
            </a:r>
            <a:r>
              <a:rPr lang="en-US" dirty="0">
                <a:latin typeface="Calibri" panose="020F0502020204030204" pitchFamily="34" charset="0"/>
              </a:rPr>
              <a:t>: </a:t>
            </a:r>
            <a:r>
              <a:rPr lang="en-US" dirty="0" err="1">
                <a:latin typeface="Calibri" panose="020F0502020204030204" pitchFamily="34" charset="0"/>
              </a:rPr>
              <a:t>Smanjenje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gubitaka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zdraviji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portfelj</a:t>
            </a:r>
            <a:r>
              <a:rPr lang="en-US" dirty="0">
                <a:latin typeface="Calibri" panose="020F0502020204030204" pitchFamily="34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954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Ključne</a:t>
            </a:r>
            <a:r>
              <a:rPr lang="en-US" dirty="0"/>
              <a:t> </a:t>
            </a:r>
            <a:r>
              <a:rPr lang="en-US" dirty="0" err="1"/>
              <a:t>primjene</a:t>
            </a:r>
            <a:r>
              <a:rPr lang="en-US" dirty="0"/>
              <a:t> AI&amp;ML</a:t>
            </a:r>
            <a:r>
              <a:rPr lang="sr-Latn-ME" dirty="0"/>
              <a:t> </a:t>
            </a:r>
            <a:r>
              <a:rPr lang="it-IT" dirty="0"/>
              <a:t>u osiguranju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7661"/>
            <a:ext cx="8378687" cy="510871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</a:rPr>
              <a:t>3. </a:t>
            </a:r>
            <a:r>
              <a:rPr lang="en-US" b="1" dirty="0" err="1">
                <a:latin typeface="Calibri" panose="020F0502020204030204" pitchFamily="34" charset="0"/>
              </a:rPr>
              <a:t>Automatizacija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</a:rPr>
              <a:t>procesa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Generativna</a:t>
            </a:r>
            <a:r>
              <a:rPr lang="en-US" dirty="0">
                <a:latin typeface="Calibri" panose="020F0502020204030204" pitchFamily="34" charset="0"/>
              </a:rPr>
              <a:t> AI za </a:t>
            </a:r>
            <a:r>
              <a:rPr lang="sr-Latn-ME" dirty="0">
                <a:latin typeface="Calibri" panose="020F0502020204030204" pitchFamily="34" charset="0"/>
              </a:rPr>
              <a:t>kreiranje </a:t>
            </a:r>
            <a:r>
              <a:rPr lang="en-US" dirty="0" err="1">
                <a:latin typeface="Calibri" panose="020F0502020204030204" pitchFamily="34" charset="0"/>
              </a:rPr>
              <a:t>četbotov</a:t>
            </a:r>
            <a:r>
              <a:rPr lang="sr-Latn-ME" dirty="0">
                <a:latin typeface="Calibri" panose="020F0502020204030204" pitchFamily="34" charset="0"/>
              </a:rPr>
              <a:t>a, ugovora</a:t>
            </a:r>
            <a:r>
              <a:rPr lang="en-US" dirty="0">
                <a:latin typeface="Calibri" panose="020F0502020204030204" pitchFamily="34" charset="0"/>
              </a:rPr>
              <a:t> i </a:t>
            </a:r>
            <a:r>
              <a:rPr lang="en-US" dirty="0" err="1">
                <a:latin typeface="Calibri" panose="020F0502020204030204" pitchFamily="34" charset="0"/>
              </a:rPr>
              <a:t>obradu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šteta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Primjer</a:t>
            </a:r>
            <a:r>
              <a:rPr lang="en-US" dirty="0">
                <a:latin typeface="Calibri" panose="020F0502020204030204" pitchFamily="34" charset="0"/>
              </a:rPr>
              <a:t>: </a:t>
            </a:r>
            <a:r>
              <a:rPr lang="en-US" i="1" dirty="0">
                <a:latin typeface="Calibri" panose="020F0502020204030204" pitchFamily="34" charset="0"/>
              </a:rPr>
              <a:t>Lemonade (SAD, </a:t>
            </a:r>
            <a:r>
              <a:rPr lang="en-US" i="1" dirty="0" err="1">
                <a:latin typeface="Calibri" panose="020F0502020204030204" pitchFamily="34" charset="0"/>
              </a:rPr>
              <a:t>insurtech</a:t>
            </a:r>
            <a:r>
              <a:rPr lang="en-US" i="1" dirty="0">
                <a:latin typeface="Calibri" panose="020F0502020204030204" pitchFamily="34" charset="0"/>
              </a:rPr>
              <a:t>) </a:t>
            </a:r>
            <a:r>
              <a:rPr lang="en-US" i="1" dirty="0" err="1">
                <a:latin typeface="Calibri" panose="020F0502020204030204" pitchFamily="34" charset="0"/>
              </a:rPr>
              <a:t>koristi</a:t>
            </a:r>
            <a:r>
              <a:rPr lang="en-US" i="1" dirty="0">
                <a:latin typeface="Calibri" panose="020F0502020204030204" pitchFamily="34" charset="0"/>
              </a:rPr>
              <a:t> AI </a:t>
            </a:r>
            <a:r>
              <a:rPr lang="en-US" i="1" dirty="0" err="1">
                <a:latin typeface="Calibri" panose="020F0502020204030204" pitchFamily="34" charset="0"/>
              </a:rPr>
              <a:t>četbot</a:t>
            </a:r>
            <a:r>
              <a:rPr lang="en-US" i="1" dirty="0">
                <a:latin typeface="Calibri" panose="020F0502020204030204" pitchFamily="34" charset="0"/>
              </a:rPr>
              <a:t> „Jim“ za </a:t>
            </a:r>
            <a:r>
              <a:rPr lang="en-US" i="1" dirty="0" err="1">
                <a:latin typeface="Calibri" panose="020F0502020204030204" pitchFamily="34" charset="0"/>
              </a:rPr>
              <a:t>trenutnu</a:t>
            </a:r>
            <a:r>
              <a:rPr lang="en-US" i="1" dirty="0">
                <a:latin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</a:rPr>
              <a:t>obradu</a:t>
            </a:r>
            <a:r>
              <a:rPr lang="sr-Latn-ME" i="1" dirty="0">
                <a:latin typeface="Calibri" panose="020F0502020204030204" pitchFamily="34" charset="0"/>
              </a:rPr>
              <a:t> šteta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Benefiti</a:t>
            </a:r>
            <a:r>
              <a:rPr lang="en-US" dirty="0">
                <a:latin typeface="Calibri" panose="020F0502020204030204" pitchFamily="34" charset="0"/>
              </a:rPr>
              <a:t>: </a:t>
            </a:r>
            <a:r>
              <a:rPr lang="en-US" dirty="0" err="1">
                <a:latin typeface="Calibri" panose="020F0502020204030204" pitchFamily="34" charset="0"/>
              </a:rPr>
              <a:t>Brža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usluga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smanjeni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troškovi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</a:rPr>
              <a:t>4. </a:t>
            </a:r>
            <a:r>
              <a:rPr lang="en-US" b="1" dirty="0" err="1">
                <a:latin typeface="Calibri" panose="020F0502020204030204" pitchFamily="34" charset="0"/>
              </a:rPr>
              <a:t>Otkrivanje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</a:rPr>
              <a:t>prevara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</a:rPr>
              <a:t>ML </a:t>
            </a:r>
            <a:r>
              <a:rPr lang="en-US" dirty="0" err="1">
                <a:latin typeface="Calibri" panose="020F0502020204030204" pitchFamily="34" charset="0"/>
              </a:rPr>
              <a:t>za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detekciju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anomalija</a:t>
            </a:r>
            <a:r>
              <a:rPr lang="en-US" dirty="0">
                <a:latin typeface="Calibri" panose="020F0502020204030204" pitchFamily="34" charset="0"/>
              </a:rPr>
              <a:t> u </a:t>
            </a:r>
            <a:r>
              <a:rPr lang="en-US" dirty="0" err="1">
                <a:latin typeface="Calibri" panose="020F0502020204030204" pitchFamily="34" charset="0"/>
              </a:rPr>
              <a:t>zahtjevima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Primjer</a:t>
            </a:r>
            <a:r>
              <a:rPr lang="en-US" dirty="0">
                <a:latin typeface="Calibri" panose="020F0502020204030204" pitchFamily="34" charset="0"/>
              </a:rPr>
              <a:t>: </a:t>
            </a:r>
            <a:r>
              <a:rPr lang="en-US" i="1" dirty="0">
                <a:latin typeface="Calibri" panose="020F0502020204030204" pitchFamily="34" charset="0"/>
              </a:rPr>
              <a:t>AXA (</a:t>
            </a:r>
            <a:r>
              <a:rPr lang="en-US" i="1" dirty="0" err="1">
                <a:latin typeface="Calibri" panose="020F0502020204030204" pitchFamily="34" charset="0"/>
              </a:rPr>
              <a:t>Francuska</a:t>
            </a:r>
            <a:r>
              <a:rPr lang="sr-Latn-ME" i="1" dirty="0">
                <a:latin typeface="Calibri" panose="020F0502020204030204" pitchFamily="34" charset="0"/>
              </a:rPr>
              <a:t>)</a:t>
            </a:r>
            <a:r>
              <a:rPr lang="en-US" i="1" dirty="0">
                <a:latin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</a:rPr>
              <a:t>koristi</a:t>
            </a:r>
            <a:r>
              <a:rPr lang="en-US" i="1" dirty="0">
                <a:latin typeface="Calibri" panose="020F0502020204030204" pitchFamily="34" charset="0"/>
              </a:rPr>
              <a:t> deep learning </a:t>
            </a:r>
            <a:r>
              <a:rPr lang="sr-Latn-ME" i="1" dirty="0">
                <a:latin typeface="Calibri" panose="020F0502020204030204" pitchFamily="34" charset="0"/>
              </a:rPr>
              <a:t>(vrstu ML) </a:t>
            </a:r>
            <a:r>
              <a:rPr lang="en-US" i="1" dirty="0">
                <a:latin typeface="Calibri" panose="020F0502020204030204" pitchFamily="34" charset="0"/>
              </a:rPr>
              <a:t>za </a:t>
            </a:r>
            <a:r>
              <a:rPr lang="en-US" i="1" dirty="0" err="1">
                <a:latin typeface="Calibri" panose="020F0502020204030204" pitchFamily="34" charset="0"/>
              </a:rPr>
              <a:t>prepoznavanje</a:t>
            </a:r>
            <a:r>
              <a:rPr lang="en-US" i="1" dirty="0">
                <a:latin typeface="Calibri" panose="020F0502020204030204" pitchFamily="34" charset="0"/>
              </a:rPr>
              <a:t> </a:t>
            </a:r>
            <a:r>
              <a:rPr lang="sr-Latn-ME" i="1" dirty="0">
                <a:latin typeface="Calibri" panose="020F0502020204030204" pitchFamily="34" charset="0"/>
              </a:rPr>
              <a:t>(obrazaca) </a:t>
            </a:r>
            <a:r>
              <a:rPr lang="en-US" i="1" dirty="0" err="1">
                <a:latin typeface="Calibri" panose="020F0502020204030204" pitchFamily="34" charset="0"/>
              </a:rPr>
              <a:t>prevara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Benefiti</a:t>
            </a:r>
            <a:r>
              <a:rPr lang="en-US" dirty="0">
                <a:latin typeface="Calibri" panose="020F0502020204030204" pitchFamily="34" charset="0"/>
              </a:rPr>
              <a:t>: </a:t>
            </a:r>
            <a:r>
              <a:rPr lang="en-US" dirty="0" err="1">
                <a:latin typeface="Calibri" panose="020F0502020204030204" pitchFamily="34" charset="0"/>
              </a:rPr>
              <a:t>Sprečavanje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gubitaka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fer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cijene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</a:rPr>
              <a:t>5. </a:t>
            </a:r>
            <a:r>
              <a:rPr lang="en-US" b="1" dirty="0" err="1">
                <a:latin typeface="Calibri" panose="020F0502020204030204" pitchFamily="34" charset="0"/>
              </a:rPr>
              <a:t>Razvoj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</a:rPr>
              <a:t>novih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</a:rPr>
              <a:t>proizvoda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Generativna</a:t>
            </a:r>
            <a:r>
              <a:rPr lang="en-US" dirty="0">
                <a:latin typeface="Calibri" panose="020F0502020204030204" pitchFamily="34" charset="0"/>
              </a:rPr>
              <a:t> AI </a:t>
            </a:r>
            <a:r>
              <a:rPr lang="en-US" dirty="0" err="1">
                <a:latin typeface="Calibri" panose="020F0502020204030204" pitchFamily="34" charset="0"/>
              </a:rPr>
              <a:t>za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inovativne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polise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Primjer</a:t>
            </a:r>
            <a:r>
              <a:rPr lang="en-US" dirty="0">
                <a:latin typeface="Calibri" panose="020F0502020204030204" pitchFamily="34" charset="0"/>
              </a:rPr>
              <a:t>: </a:t>
            </a:r>
            <a:r>
              <a:rPr lang="en-US" i="1" dirty="0">
                <a:latin typeface="Calibri" panose="020F0502020204030204" pitchFamily="34" charset="0"/>
              </a:rPr>
              <a:t>Zurich (</a:t>
            </a:r>
            <a:r>
              <a:rPr lang="en-US" i="1" dirty="0" err="1">
                <a:latin typeface="Calibri" panose="020F0502020204030204" pitchFamily="34" charset="0"/>
              </a:rPr>
              <a:t>Šv</a:t>
            </a:r>
            <a:r>
              <a:rPr lang="sr-Latn-ME" i="1" dirty="0">
                <a:latin typeface="Calibri" panose="020F0502020204030204" pitchFamily="34" charset="0"/>
              </a:rPr>
              <a:t>ajc</a:t>
            </a:r>
            <a:r>
              <a:rPr lang="en-US" i="1" dirty="0" err="1">
                <a:latin typeface="Calibri" panose="020F0502020204030204" pitchFamily="34" charset="0"/>
              </a:rPr>
              <a:t>arska</a:t>
            </a:r>
            <a:r>
              <a:rPr lang="sr-Latn-ME" i="1" dirty="0">
                <a:latin typeface="Calibri" panose="020F0502020204030204" pitchFamily="34" charset="0"/>
              </a:rPr>
              <a:t>)</a:t>
            </a:r>
            <a:r>
              <a:rPr lang="en-US" i="1" dirty="0">
                <a:latin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</a:rPr>
              <a:t>koristi</a:t>
            </a:r>
            <a:r>
              <a:rPr lang="en-US" i="1" dirty="0">
                <a:latin typeface="Calibri" panose="020F0502020204030204" pitchFamily="34" charset="0"/>
              </a:rPr>
              <a:t> </a:t>
            </a:r>
            <a:r>
              <a:rPr lang="sr-Latn-ME" i="1" dirty="0">
                <a:latin typeface="Calibri" panose="020F0502020204030204" pitchFamily="34" charset="0"/>
              </a:rPr>
              <a:t>velike jezičke modele (</a:t>
            </a:r>
            <a:r>
              <a:rPr lang="en-US" i="1" dirty="0">
                <a:latin typeface="Calibri" panose="020F0502020204030204" pitchFamily="34" charset="0"/>
              </a:rPr>
              <a:t>LLM</a:t>
            </a:r>
            <a:r>
              <a:rPr lang="sr-Latn-ME" i="1" dirty="0">
                <a:latin typeface="Calibri" panose="020F0502020204030204" pitchFamily="34" charset="0"/>
              </a:rPr>
              <a:t>)</a:t>
            </a:r>
            <a:r>
              <a:rPr lang="en-US" i="1" dirty="0">
                <a:latin typeface="Calibri" panose="020F0502020204030204" pitchFamily="34" charset="0"/>
              </a:rPr>
              <a:t> za </a:t>
            </a:r>
            <a:r>
              <a:rPr lang="en-US" i="1" dirty="0" err="1">
                <a:latin typeface="Calibri" panose="020F0502020204030204" pitchFamily="34" charset="0"/>
              </a:rPr>
              <a:t>personalizovane</a:t>
            </a:r>
            <a:r>
              <a:rPr lang="en-US" i="1" dirty="0">
                <a:latin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</a:rPr>
              <a:t>proizvode</a:t>
            </a:r>
            <a:r>
              <a:rPr lang="sr-Latn-ME" i="1" dirty="0">
                <a:latin typeface="Calibri" panose="020F0502020204030204" pitchFamily="34" charset="0"/>
              </a:rPr>
              <a:t>, automatizijući procese</a:t>
            </a:r>
            <a:endParaRPr lang="en-US" dirty="0">
              <a:latin typeface="Calibri" panose="020F0502020204030204" pitchFamily="34" charset="0"/>
            </a:endParaRPr>
          </a:p>
          <a:p>
            <a:pPr lvl="1"/>
            <a:r>
              <a:rPr lang="en-US" dirty="0" err="1">
                <a:latin typeface="Calibri" panose="020F0502020204030204" pitchFamily="34" charset="0"/>
              </a:rPr>
              <a:t>Benefiti</a:t>
            </a:r>
            <a:r>
              <a:rPr lang="en-US" dirty="0">
                <a:latin typeface="Calibri" panose="020F0502020204030204" pitchFamily="34" charset="0"/>
              </a:rPr>
              <a:t>: </a:t>
            </a:r>
            <a:r>
              <a:rPr lang="en-US" dirty="0" err="1">
                <a:latin typeface="Calibri" panose="020F0502020204030204" pitchFamily="34" charset="0"/>
              </a:rPr>
              <a:t>Prilagođavanje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tržištu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privlačenje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klijenata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24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1315</Words>
  <Application>Microsoft Office PowerPoint</Application>
  <PresentationFormat>On-screen Show (4:3)</PresentationFormat>
  <Paragraphs>131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INOVATIVNI PROCESI NA CRNOGORSKOM TRŽIŠTU OSIGURANJA</vt:lpstr>
      <vt:lpstr>Sadržaj prezentacije</vt:lpstr>
      <vt:lpstr>I) MSFI 17 – Novi standard finansijskog izvještavanja</vt:lpstr>
      <vt:lpstr>II) Unapređenje sistema upravljanja &amp; ORSA</vt:lpstr>
      <vt:lpstr>III) Liberalizacija investicija sredstava tehničkih rezervi</vt:lpstr>
      <vt:lpstr>IV) Stres testiranje sektora osiguranja</vt:lpstr>
      <vt:lpstr>A) Mogućnosti i primjena AI&amp;ML u osiguranju</vt:lpstr>
      <vt:lpstr>Ključne primjene AI&amp;ML u osiguranju</vt:lpstr>
      <vt:lpstr>Ključne primjene AI&amp;ML u osiguranju  </vt:lpstr>
      <vt:lpstr>Benefiti AI&amp;ML</vt:lpstr>
      <vt:lpstr>Primjer istraživanja</vt:lpstr>
      <vt:lpstr>B) Reforma zdravstvenog osiguranja i privatno zdravstveno osiguranje</vt:lpstr>
      <vt:lpstr>C) Ekološko („zeleno“) osiguranje </vt:lpstr>
      <vt:lpstr>Praksa u Crnoj Gori (AI&amp;ML)</vt:lpstr>
      <vt:lpstr>Praksa u Crnoj Gori (DZO)</vt:lpstr>
      <vt:lpstr>Praksa u Crnoj Gori („zeleno“ osiguranje)</vt:lpstr>
      <vt:lpstr>Novi proizvodi CG osiguravača u planu</vt:lpstr>
      <vt:lpstr>Novi proizvodi- nastavak</vt:lpstr>
      <vt:lpstr>Zaključak i ključna poruka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IZAZOVI CRNOGORSKOG TRŽIŠTA OSIGURANJA: 2025 I DALJE</dc:title>
  <dc:creator>User</dc:creator>
  <dc:description>generated using python-pptx</dc:description>
  <cp:lastModifiedBy>Marija Jovovic Koprivica</cp:lastModifiedBy>
  <cp:revision>71</cp:revision>
  <dcterms:created xsi:type="dcterms:W3CDTF">2013-01-27T09:14:16Z</dcterms:created>
  <dcterms:modified xsi:type="dcterms:W3CDTF">2025-06-01T21:22:59Z</dcterms:modified>
</cp:coreProperties>
</file>