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  <p:sldId id="259" r:id="rId4"/>
    <p:sldId id="261" r:id="rId5"/>
    <p:sldId id="260" r:id="rId6"/>
    <p:sldId id="271" r:id="rId7"/>
    <p:sldId id="264" r:id="rId8"/>
    <p:sldId id="273" r:id="rId9"/>
    <p:sldId id="274" r:id="rId10"/>
    <p:sldId id="268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116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rver\Users\jelena.petrovic\Agencija\PR\rad%20za%20simpozijum%202025\grafikon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noFill/>
            <a:ln w="19050"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34D66F56-7241-4DC6-94F4-ED2B65C97236}" type="CELLRANGE">
                      <a:rPr lang="sr-Cyrl-R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E633-43DE-BD1E-D788DBCDC2D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496518D-32C7-4CD3-8D44-66825D147AFB}" type="CELLRANGE">
                      <a:rPr lang="sr-Cyrl-R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E633-43DE-BD1E-D788DBCDC2D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40D1012-2836-4432-AFE0-429DDB79E6EE}" type="CELLRANGE">
                      <a:rPr lang="sr-Cyrl-R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E633-43DE-BD1E-D788DBCDC2D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5CB8853F-091B-417E-B4DC-429456D87EE2}" type="CELLRANGE">
                      <a:rPr lang="sr-Cyrl-R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E633-43DE-BD1E-D788DBCDC2D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6BF487E-D8D9-4FA2-B217-01A0620FC50C}" type="CELLRANGE">
                      <a:rPr lang="sr-Cyrl-R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E633-43DE-BD1E-D788DBCDC2D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A83CAC66-57B3-46DB-80D7-BAFC7A87FA33}" type="CELLRANGE">
                      <a:rPr lang="sr-Cyrl-R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E633-43DE-BD1E-D788DBCDC2D1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6B1C2851-7456-45A6-83F9-3912CDCAD36C}" type="CELLRANGE">
                      <a:rPr lang="sr-Cyrl-R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E633-43DE-BD1E-D788DBCDC2D1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49FEB6A6-8E42-4BE4-A15C-DDF59A469A37}" type="CELLRANGE">
                      <a:rPr lang="sr-Cyrl-R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E633-43DE-BD1E-D788DBCDC2D1}"/>
                </c:ext>
              </c:extLst>
            </c:dLbl>
            <c:dLbl>
              <c:idx val="8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baseline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DCA10444-14F7-4748-A492-F899AD5EEC92}" type="CELLRANGE">
                      <a:rPr lang="sr-Cyrl-RS" b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1100" b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[CELLRANGE]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E633-43DE-BD1E-D788DBCDC2D1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F92B13B9-2C86-4BE7-A391-BAA08FD9BB9D}" type="CELLRANGE">
                      <a:rPr lang="sr-Cyrl-R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E633-43DE-BD1E-D788DBCDC2D1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B43777CB-9E12-431E-A5F6-3183755AC6E5}" type="CELLRANGE">
                      <a:rPr lang="sr-Cyrl-R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E633-43DE-BD1E-D788DBCDC2D1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4EE6795C-88D9-4672-9AE6-01A5546E5F54}" type="CELLRANGE">
                      <a:rPr lang="sr-Cyrl-R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E633-43DE-BD1E-D788DBCDC2D1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883AA012-6047-4B39-AEE7-B6BFF30B8852}" type="CELLRANGE">
                      <a:rPr lang="sr-Cyrl-R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E633-43DE-BD1E-D788DBCDC2D1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4CA6B6B4-13CA-43C9-B421-07E82A1ADB6B}" type="CELLRANGE">
                      <a:rPr lang="sr-Cyrl-R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E633-43DE-BD1E-D788DBCDC2D1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3C0BC642-D63A-48F5-9ED2-FD0822F08827}" type="CELLRANGE">
                      <a:rPr lang="sr-Cyrl-R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E-E633-43DE-BD1E-D788DBCDC2D1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C2027281-3F5F-4206-A7FE-5B068974C72A}" type="CELLRANGE">
                      <a:rPr lang="sr-Cyrl-R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E633-43DE-BD1E-D788DBCDC2D1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870A2C29-6E71-41CA-AB96-08A03D98ACC1}" type="CELLRANGE">
                      <a:rPr lang="sr-Cyrl-R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0-E633-43DE-BD1E-D788DBCDC2D1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49C815F6-7749-4D1B-A9DD-639D2E0C4A05}" type="CELLRANGE">
                      <a:rPr lang="sr-Cyrl-R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E633-43DE-BD1E-D788DBCDC2D1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r>
                      <a:rPr lang="sr-Cyrl-RS"/>
                      <a:t>Јужноафричка</a:t>
                    </a:r>
                  </a:p>
                  <a:p>
                    <a:r>
                      <a:rPr lang="sr-Cyrl-RS"/>
                      <a:t>Република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E633-43DE-BD1E-D788DBCDC2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rgbClr val="C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minus"/>
            <c:errValType val="percentage"/>
            <c:noEndCap val="1"/>
            <c:val val="100"/>
            <c:spPr>
              <a:noFill/>
              <a:ln w="9525" cap="flat" cmpd="sng" algn="ctr">
                <a:solidFill>
                  <a:srgbClr val="002060"/>
                </a:solidFill>
                <a:round/>
              </a:ln>
              <a:effectLst/>
            </c:spPr>
          </c:errBars>
          <c:cat>
            <c:strRef>
              <c:f>Sheet1!$A$2:$A$20</c:f>
              <c:strCache>
                <c:ptCount val="19"/>
                <c:pt idx="0">
                  <c:v>1933</c:v>
                </c:pt>
                <c:pt idx="1">
                  <c:v>1934</c:v>
                </c:pt>
                <c:pt idx="2">
                  <c:v>1963</c:v>
                </c:pt>
                <c:pt idx="3">
                  <c:v>1967</c:v>
                </c:pt>
                <c:pt idx="4">
                  <c:v>1971</c:v>
                </c:pt>
                <c:pt idx="5">
                  <c:v>1974</c:v>
                </c:pt>
                <c:pt idx="6">
                  <c:v>1984</c:v>
                </c:pt>
                <c:pt idx="7">
                  <c:v>1987</c:v>
                </c:pt>
                <c:pt idx="8">
                  <c:v>1989</c:v>
                </c:pt>
                <c:pt idx="9">
                  <c:v>1993</c:v>
                </c:pt>
                <c:pt idx="10">
                  <c:v>1995</c:v>
                </c:pt>
                <c:pt idx="11">
                  <c:v>1996</c:v>
                </c:pt>
                <c:pt idx="12">
                  <c:v>1999</c:v>
                </c:pt>
                <c:pt idx="13">
                  <c:v>2005</c:v>
                </c:pt>
                <c:pt idx="14">
                  <c:v>2008</c:v>
                </c:pt>
                <c:pt idx="15">
                  <c:v>2011</c:v>
                </c:pt>
                <c:pt idx="16">
                  <c:v>2015</c:v>
                </c:pt>
                <c:pt idx="17">
                  <c:v>2023</c:v>
                </c:pt>
                <c:pt idx="18">
                  <c:v>2024</c:v>
                </c:pt>
              </c:strCache>
            </c:strRef>
          </c:cat>
          <c:val>
            <c:numRef>
              <c:f>Sheet1!$C$2:$C$20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1</c:v>
                </c:pt>
                <c:pt idx="9">
                  <c:v>2</c:v>
                </c:pt>
                <c:pt idx="10">
                  <c:v>3</c:v>
                </c:pt>
                <c:pt idx="11">
                  <c:v>4</c:v>
                </c:pt>
                <c:pt idx="12">
                  <c:v>1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1</c:v>
                </c:pt>
                <c:pt idx="17">
                  <c:v>2</c:v>
                </c:pt>
                <c:pt idx="18">
                  <c:v>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Sheet1!$B$2:$B$20</c15:f>
                <c15:dlblRangeCache>
                  <c:ptCount val="19"/>
                  <c:pt idx="0">
                    <c:v>САД</c:v>
                  </c:pt>
                  <c:pt idx="1">
                    <c:v>Немачка</c:v>
                  </c:pt>
                  <c:pt idx="2">
                    <c:v>Филипини</c:v>
                  </c:pt>
                  <c:pt idx="3">
                    <c:v>Канада</c:v>
                  </c:pt>
                  <c:pt idx="4">
                    <c:v>Јапан</c:v>
                  </c:pt>
                  <c:pt idx="5">
                    <c:v>Белгија</c:v>
                  </c:pt>
                  <c:pt idx="6">
                    <c:v>Бангладеш</c:v>
                  </c:pt>
                  <c:pt idx="7">
                    <c:v>Италија</c:v>
                  </c:pt>
                  <c:pt idx="8">
                    <c:v>СФРЈ</c:v>
                  </c:pt>
                  <c:pt idx="9">
                    <c:v>Мађарска</c:v>
                  </c:pt>
                  <c:pt idx="10">
                    <c:v>Бразил</c:v>
                  </c:pt>
                  <c:pt idx="11">
                    <c:v>Јужна Кореја</c:v>
                  </c:pt>
                  <c:pt idx="12">
                    <c:v>Бугарска</c:v>
                  </c:pt>
                  <c:pt idx="13">
                    <c:v>Швајцарска</c:v>
                  </c:pt>
                  <c:pt idx="14">
                    <c:v>Аустралија</c:v>
                  </c:pt>
                  <c:pt idx="15">
                    <c:v>Шпанија</c:v>
                  </c:pt>
                  <c:pt idx="16">
                    <c:v>Аргентина</c:v>
                  </c:pt>
                  <c:pt idx="17">
                    <c:v>Боцвана</c:v>
                  </c:pt>
                  <c:pt idx="18">
                    <c:v>Јужноафричка Република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3-E633-43DE-BD1E-D788DBCDC2D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833672976"/>
        <c:axId val="1833678736"/>
      </c:barChart>
      <c:catAx>
        <c:axId val="1833672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triangle" w="med" len="me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33678736"/>
        <c:crosses val="autoZero"/>
        <c:auto val="0"/>
        <c:lblAlgn val="ctr"/>
        <c:lblOffset val="100"/>
        <c:noMultiLvlLbl val="0"/>
      </c:catAx>
      <c:valAx>
        <c:axId val="18336787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3367297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 flip="none" rotWithShape="1">
          <a:gsLst>
            <a:gs pos="0">
              <a:schemeClr val="tx2"/>
            </a:gs>
            <a:gs pos="100000">
              <a:schemeClr val="accent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1158375" y="1863227"/>
            <a:ext cx="6827252" cy="704816"/>
          </a:xfrm>
          <a:prstGeom prst="rect">
            <a:avLst/>
          </a:prstGeom>
        </p:spPr>
        <p:txBody>
          <a:bodyPr/>
          <a:lstStyle>
            <a:lvl1pPr algn="ctr">
              <a:defRPr sz="4400" b="1" strike="noStrike" cap="none" normalizeH="0" baseline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r>
              <a:rPr lang="bg-BG" dirty="0"/>
              <a:t>Кликните да бисте изменили наслов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69185" y="3350351"/>
            <a:ext cx="4605631" cy="3670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 cap="all">
                <a:solidFill>
                  <a:schemeClr val="bg2"/>
                </a:solidFill>
                <a:latin typeface="Times New Roman"/>
                <a:cs typeface="Times New Roman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dirty="0"/>
              <a:t>Кликните да бисте изменили поднаслов</a:t>
            </a:r>
            <a:endParaRPr lang="en-US" dirty="0"/>
          </a:p>
        </p:txBody>
      </p:sp>
      <p:sp>
        <p:nvSpPr>
          <p:cNvPr id="11" name="Date Placeholder 8"/>
          <p:cNvSpPr>
            <a:spLocks noGrp="1"/>
          </p:cNvSpPr>
          <p:nvPr>
            <p:ph type="dt" sz="half" idx="10"/>
          </p:nvPr>
        </p:nvSpPr>
        <p:spPr>
          <a:xfrm>
            <a:off x="3505200" y="4863927"/>
            <a:ext cx="2133600" cy="365125"/>
          </a:xfrm>
        </p:spPr>
        <p:txBody>
          <a:bodyPr/>
          <a:lstStyle>
            <a:lvl1pPr algn="ct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3704383" y="4930381"/>
            <a:ext cx="1735235" cy="326583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1200" baseline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/>
              </a:defRPr>
            </a:lvl1pPr>
          </a:lstStyle>
          <a:p>
            <a:pPr lvl="0"/>
            <a:r>
              <a:rPr lang="sr-Cyrl-CS" dirty="0"/>
              <a:t>Додајте датум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5498973"/>
            <a:ext cx="9144000" cy="13590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/>
            </a:endParaRPr>
          </a:p>
        </p:txBody>
      </p:sp>
      <p:pic>
        <p:nvPicPr>
          <p:cNvPr id="15" name="Picture 14" descr="linij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08253"/>
            <a:ext cx="9144000" cy="90719"/>
          </a:xfrm>
          <a:prstGeom prst="rect">
            <a:avLst/>
          </a:prstGeom>
        </p:spPr>
      </p:pic>
      <p:pic>
        <p:nvPicPr>
          <p:cNvPr id="3" name="Picture 2" descr="AOD_logotip_2017_cir.jpg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057" y="5534137"/>
            <a:ext cx="2255886" cy="130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416308"/>
      </p:ext>
    </p:extLst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8"/>
          <p:cNvSpPr>
            <a:spLocks noGrp="1"/>
          </p:cNvSpPr>
          <p:nvPr>
            <p:ph type="dt" sz="half" idx="10"/>
          </p:nvPr>
        </p:nvSpPr>
        <p:spPr>
          <a:xfrm>
            <a:off x="3505200" y="4823653"/>
            <a:ext cx="2133600" cy="365125"/>
          </a:xfrm>
        </p:spPr>
        <p:txBody>
          <a:bodyPr/>
          <a:lstStyle>
            <a:lvl1pPr algn="ct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3704383" y="4883129"/>
            <a:ext cx="1735235" cy="326583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imes New Roman"/>
              </a:defRPr>
            </a:lvl1pPr>
          </a:lstStyle>
          <a:p>
            <a:pPr lvl="0"/>
            <a:r>
              <a:rPr lang="uk-UA" dirty="0"/>
              <a:t>Додајте датум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1158375" y="1716689"/>
            <a:ext cx="6827252" cy="704816"/>
          </a:xfrm>
          <a:prstGeom prst="rect">
            <a:avLst/>
          </a:prstGeom>
        </p:spPr>
        <p:txBody>
          <a:bodyPr/>
          <a:lstStyle>
            <a:lvl1pPr algn="ctr">
              <a:defRPr sz="4400" b="1" strike="noStrike" cap="none" normalizeH="0" baseline="0">
                <a:solidFill>
                  <a:schemeClr val="tx2"/>
                </a:solidFill>
                <a:latin typeface="Times New Roman"/>
                <a:cs typeface="Times New Roman"/>
              </a:defRPr>
            </a:lvl1pPr>
          </a:lstStyle>
          <a:p>
            <a:r>
              <a:rPr lang="bg-BG" dirty="0"/>
              <a:t>Кликните да бисте изменили наслов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69185" y="3189704"/>
            <a:ext cx="4605631" cy="3670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 cap="all">
                <a:solidFill>
                  <a:schemeClr val="bg2"/>
                </a:solidFill>
                <a:latin typeface="Times New Roman"/>
                <a:cs typeface="Times New Roman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dirty="0"/>
              <a:t>Кликните да бисте изменили поднаслов</a:t>
            </a:r>
            <a:endParaRPr lang="en-US" dirty="0"/>
          </a:p>
        </p:txBody>
      </p:sp>
      <p:pic>
        <p:nvPicPr>
          <p:cNvPr id="10" name="Picture 9" descr="linij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08253"/>
            <a:ext cx="9144000" cy="90719"/>
          </a:xfrm>
          <a:prstGeom prst="rect">
            <a:avLst/>
          </a:prstGeom>
        </p:spPr>
      </p:pic>
      <p:pic>
        <p:nvPicPr>
          <p:cNvPr id="8" name="Picture 7" descr="AOD_logotip_2017_cir.jpg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057" y="5534137"/>
            <a:ext cx="2255886" cy="130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2537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inij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4425"/>
            <a:ext cx="9144000" cy="90719"/>
          </a:xfrm>
          <a:prstGeom prst="rect">
            <a:avLst/>
          </a:prstGeom>
        </p:spPr>
      </p:pic>
      <p:sp>
        <p:nvSpPr>
          <p:cNvPr id="12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577975"/>
            <a:ext cx="6775966" cy="403858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>
                <a:solidFill>
                  <a:schemeClr val="tx1"/>
                </a:solidFill>
                <a:latin typeface="Times New Roman"/>
                <a:cs typeface="Times New Roman"/>
              </a:defRPr>
            </a:lvl1pPr>
            <a:lvl2pPr marL="742950" indent="-285750">
              <a:buFont typeface="Wingdings" charset="2"/>
              <a:buChar char="§"/>
              <a:defRPr sz="1600" baseline="0">
                <a:solidFill>
                  <a:schemeClr val="tx1"/>
                </a:solidFill>
                <a:latin typeface="Times New Roman"/>
                <a:cs typeface="Times New Roman"/>
              </a:defRPr>
            </a:lvl2pPr>
            <a:lvl3pPr marL="1143000" indent="-228600">
              <a:buFont typeface="Wingdings" charset="2"/>
              <a:buChar char="ü"/>
              <a:defRPr sz="1600" baseline="0">
                <a:solidFill>
                  <a:schemeClr val="tx1"/>
                </a:solidFill>
                <a:latin typeface="Times New Roman"/>
                <a:cs typeface="Times New Roman"/>
              </a:defRPr>
            </a:lvl3pPr>
            <a:lvl4pPr>
              <a:defRPr sz="1600" baseline="0">
                <a:solidFill>
                  <a:schemeClr val="tx1"/>
                </a:solidFill>
                <a:latin typeface="Times New Roman"/>
                <a:cs typeface="Times New Roman"/>
              </a:defRPr>
            </a:lvl4pPr>
            <a:lvl5pPr>
              <a:defRPr sz="1600" baseline="0">
                <a:solidFill>
                  <a:schemeClr val="tx1"/>
                </a:solidFill>
                <a:latin typeface="Times New Roman"/>
                <a:cs typeface="Times New Roman"/>
              </a:defRPr>
            </a:lvl5pPr>
          </a:lstStyle>
          <a:p>
            <a:pPr lvl="0"/>
            <a:r>
              <a:rPr lang="bg-BG" dirty="0"/>
              <a:t>Кликните за уређивање текста</a:t>
            </a:r>
            <a:endParaRPr lang="en-US" dirty="0"/>
          </a:p>
          <a:p>
            <a:pPr lvl="1"/>
            <a:r>
              <a:rPr lang="sr-Cyrl-CS" dirty="0"/>
              <a:t>Други ниво текста</a:t>
            </a:r>
            <a:endParaRPr lang="en-US" dirty="0"/>
          </a:p>
          <a:p>
            <a:pPr lvl="2"/>
            <a:r>
              <a:rPr lang="sr-Cyrl-CS" dirty="0"/>
              <a:t>Трећи ниво текста</a:t>
            </a:r>
            <a:endParaRPr lang="en-US" dirty="0"/>
          </a:p>
          <a:p>
            <a:pPr lvl="3"/>
            <a:r>
              <a:rPr lang="sr-Cyrl-CS" dirty="0"/>
              <a:t>Четврти ниво текста</a:t>
            </a:r>
            <a:endParaRPr lang="en-US" dirty="0"/>
          </a:p>
          <a:p>
            <a:pPr lvl="4"/>
            <a:r>
              <a:rPr lang="sr-Cyrl-CS" dirty="0"/>
              <a:t>Пети </a:t>
            </a:r>
            <a:r>
              <a:rPr lang="sr-Cyrl-CS"/>
              <a:t>ниво текста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61417"/>
            <a:ext cx="8044744" cy="646331"/>
          </a:xfrm>
          <a:prstGeom prst="rect">
            <a:avLst/>
          </a:prstGeom>
          <a:noFill/>
        </p:spPr>
        <p:txBody>
          <a:bodyPr wrap="square" lIns="182880" rIns="182880" anchor="t">
            <a:noAutofit/>
          </a:bodyPr>
          <a:lstStyle>
            <a:lvl1pPr algn="l">
              <a:defRPr sz="3200" b="1">
                <a:solidFill>
                  <a:schemeClr val="tx2"/>
                </a:solidFill>
                <a:latin typeface="Times New Roman"/>
                <a:cs typeface="Times New Roman"/>
              </a:defRPr>
            </a:lvl1pPr>
          </a:lstStyle>
          <a:p>
            <a:r>
              <a:rPr lang="bg-BG" dirty="0"/>
              <a:t>Кликните да бисте изменили наслов</a:t>
            </a:r>
            <a:endParaRPr lang="en-US" dirty="0"/>
          </a:p>
        </p:txBody>
      </p:sp>
      <p:sp>
        <p:nvSpPr>
          <p:cNvPr id="15" name="Slide Number Placeholder 17"/>
          <p:cNvSpPr>
            <a:spLocks noGrp="1"/>
          </p:cNvSpPr>
          <p:nvPr>
            <p:ph type="sldNum" sz="quarter" idx="15"/>
          </p:nvPr>
        </p:nvSpPr>
        <p:spPr>
          <a:xfrm>
            <a:off x="6769039" y="6335718"/>
            <a:ext cx="2133600" cy="365125"/>
          </a:xfrm>
        </p:spPr>
        <p:txBody>
          <a:bodyPr anchor="b"/>
          <a:lstStyle>
            <a:lvl1pPr algn="r">
              <a:defRPr sz="800">
                <a:solidFill>
                  <a:srgbClr val="A6A6A6"/>
                </a:solidFill>
              </a:defRPr>
            </a:lvl1pPr>
          </a:lstStyle>
          <a:p>
            <a:fld id="{7DCE148D-DC3B-A14E-BC5B-E812D643001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 descr="AOD_amblem_2017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9" t="7673" r="8757" b="5370"/>
          <a:stretch/>
        </p:blipFill>
        <p:spPr>
          <a:xfrm>
            <a:off x="334951" y="6085143"/>
            <a:ext cx="760619" cy="77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99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wipe/>
      </p:transition>
    </mc:Choice>
    <mc:Fallback xmlns="">
      <p:transition xmlns:p14="http://schemas.microsoft.com/office/powerpoint/2010/main" spd="med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59079" y="413037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40000"/>
                    <a:lumOff val="60000"/>
                  </a:schemeClr>
                </a:solidFill>
                <a:latin typeface="Times New Roman"/>
                <a:cs typeface="Times New Roman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Times New Roman"/>
                <a:cs typeface="Times New Roman"/>
              </a:defRPr>
            </a:lvl1pPr>
          </a:lstStyle>
          <a:p>
            <a:fld id="{7DCE148D-DC3B-A14E-BC5B-E812D64300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918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704383" y="4883129"/>
            <a:ext cx="2132999" cy="326583"/>
          </a:xfrm>
        </p:spPr>
        <p:txBody>
          <a:bodyPr/>
          <a:lstStyle/>
          <a:p>
            <a:r>
              <a:rPr lang="sr-Cyrl-RS" dirty="0"/>
              <a:t>Златибор, </a:t>
            </a:r>
            <a:r>
              <a:rPr lang="sr-Latn-RS"/>
              <a:t>6</a:t>
            </a:r>
            <a:r>
              <a:rPr lang="sr-Cyrl-RS"/>
              <a:t>. </a:t>
            </a:r>
            <a:r>
              <a:rPr lang="sr-Cyrl-RS" dirty="0"/>
              <a:t>јун 2025. године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357256" y="1497654"/>
            <a:ext cx="6827252" cy="704816"/>
          </a:xfrm>
        </p:spPr>
        <p:txBody>
          <a:bodyPr/>
          <a:lstStyle/>
          <a:p>
            <a:r>
              <a:rPr lang="sr-Cyrl-RS" dirty="0"/>
              <a:t>Развој система осигурања депозита у Србији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269185" y="3704920"/>
            <a:ext cx="5166088" cy="367032"/>
          </a:xfrm>
        </p:spPr>
        <p:txBody>
          <a:bodyPr/>
          <a:lstStyle/>
          <a:p>
            <a:r>
              <a:rPr lang="sr-Latn-RS">
                <a:solidFill>
                  <a:srgbClr val="C00000"/>
                </a:solidFill>
              </a:rPr>
              <a:t>XXIII </a:t>
            </a:r>
            <a:r>
              <a:rPr lang="sr-Cyrl-RS" dirty="0">
                <a:solidFill>
                  <a:srgbClr val="C00000"/>
                </a:solidFill>
              </a:rPr>
              <a:t>међународни симпозијум</a:t>
            </a:r>
          </a:p>
          <a:p>
            <a:r>
              <a:rPr lang="sr-Cyrl-RS" b="1" dirty="0">
                <a:solidFill>
                  <a:schemeClr val="accent5">
                    <a:lumMod val="50000"/>
                  </a:schemeClr>
                </a:solidFill>
              </a:rPr>
              <a:t>Иновације у осигурању </a:t>
            </a:r>
          </a:p>
          <a:p>
            <a:r>
              <a:rPr lang="sr-Cyrl-RS" b="1" dirty="0">
                <a:solidFill>
                  <a:schemeClr val="accent5">
                    <a:lumMod val="50000"/>
                  </a:schemeClr>
                </a:solidFill>
              </a:rPr>
              <a:t>Од традиционалног ка модерном тржишту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026939"/>
      </p:ext>
    </p:extLst>
  </p:cSld>
  <p:clrMapOvr>
    <a:masterClrMapping/>
  </p:clrMapOvr>
  <p:transition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8508225-7495-2334-83A5-A5718494D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/>
              <a:t>Усклађивање с правним тековинама ЕУ</a:t>
            </a:r>
            <a:endParaRPr lang="sr-Latn-R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5BE15B-478A-D97F-8C88-B2D85D0597E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CE148D-DC3B-A14E-BC5B-E812D6430010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631B17-C66D-614D-BF33-504D95B18195}"/>
              </a:ext>
            </a:extLst>
          </p:cNvPr>
          <p:cNvSpPr txBox="1"/>
          <p:nvPr/>
        </p:nvSpPr>
        <p:spPr>
          <a:xfrm>
            <a:off x="812799" y="1153930"/>
            <a:ext cx="75922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Правно уређење система осигурања депозита у великој мери је усклађено с Европском директивом о системима осигурања депозита </a:t>
            </a:r>
            <a:r>
              <a:rPr lang="sr-Latn-RS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2014/49</a:t>
            </a:r>
            <a:r>
              <a:rPr lang="sr-Cyrl-RS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sr-Latn-RS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sr-Cyrl-RS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sr-Cyrl-RS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sr-Cyrl-RS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План за испуњавање најважнијих обавеза из процеса преговора о приступању РС Европској унији (Влада РС, 11.4.2025) – </a:t>
            </a:r>
            <a:r>
              <a:rPr lang="sr-Cyrl-RS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пуна усклађеност до краја 2026. године</a:t>
            </a:r>
            <a:r>
              <a:rPr lang="sr-Latn-RS" b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sr-Cyrl-RS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sr-Cyrl-RS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sr-Cyrl-RS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Области које је потребно ускладити: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681AEB-6EC1-5415-9881-D6EBCDD0C5AA}"/>
              </a:ext>
            </a:extLst>
          </p:cNvPr>
          <p:cNvSpPr txBox="1"/>
          <p:nvPr/>
        </p:nvSpPr>
        <p:spPr>
          <a:xfrm>
            <a:off x="988290" y="3562599"/>
            <a:ext cx="1496291" cy="14157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sr-Cyrl-RS" sz="8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8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8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Осигурани износ</a:t>
            </a:r>
          </a:p>
          <a:p>
            <a:endParaRPr lang="sr-Cyrl-R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6779FA-8160-BDEF-52F7-2E8E41B42775}"/>
              </a:ext>
            </a:extLst>
          </p:cNvPr>
          <p:cNvSpPr txBox="1"/>
          <p:nvPr/>
        </p:nvSpPr>
        <p:spPr>
          <a:xfrm>
            <a:off x="2815871" y="3565123"/>
            <a:ext cx="1496291" cy="14465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sr-Cyrl-RS" sz="8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Осигурање великих правних лица</a:t>
            </a:r>
          </a:p>
          <a:p>
            <a:endParaRPr lang="sr-Latn-R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2142D3-DCB4-C4D7-82B8-D543EF26C3E3}"/>
              </a:ext>
            </a:extLst>
          </p:cNvPr>
          <p:cNvSpPr txBox="1"/>
          <p:nvPr/>
        </p:nvSpPr>
        <p:spPr>
          <a:xfrm>
            <a:off x="4655125" y="3565123"/>
            <a:ext cx="1496291" cy="1477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r-Cyrl-RS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Осигурање </a:t>
            </a:r>
            <a:r>
              <a:rPr lang="sr-Cyrl-RS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депонената</a:t>
            </a:r>
            <a:r>
              <a:rPr lang="sr-Cyrl-RS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иностраним филијалама банака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B29B04-64D5-B494-0325-CD8BFE1FC0C6}"/>
              </a:ext>
            </a:extLst>
          </p:cNvPr>
          <p:cNvSpPr txBox="1"/>
          <p:nvPr/>
        </p:nvSpPr>
        <p:spPr>
          <a:xfrm>
            <a:off x="6473473" y="3562599"/>
            <a:ext cx="1496291" cy="14773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sr-Cyrl-RS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Привремено високи салдо на рачуну</a:t>
            </a:r>
          </a:p>
          <a:p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344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wipe/>
      </p:transition>
    </mc:Choice>
    <mc:Fallback xmlns="">
      <p:transition xmlns:p14="http://schemas.microsoft.com/office/powerpoint/2010/main" spd="med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1020C6F-E8DC-BEB3-130A-1E55CFCC6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28" y="2521127"/>
            <a:ext cx="8044744" cy="646331"/>
          </a:xfrm>
        </p:spPr>
        <p:txBody>
          <a:bodyPr/>
          <a:lstStyle/>
          <a:p>
            <a:pPr algn="ctr"/>
            <a:r>
              <a:rPr lang="sr-Cyrl-RS" dirty="0"/>
              <a:t>Хвала на пажњи!</a:t>
            </a:r>
            <a:endParaRPr lang="sr-Latn-R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6028D2-EA99-F785-4CF8-7A3BAFFD77C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CE148D-DC3B-A14E-BC5B-E812D6430010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Graphic 5" descr="Smiling face with no fill">
            <a:extLst>
              <a:ext uri="{FF2B5EF4-FFF2-40B4-BE49-F238E27FC236}">
                <a16:creationId xmlns:a16="http://schemas.microsoft.com/office/drawing/2014/main" id="{C4C195DD-2730-3902-972C-87D70783BF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5158" y="3837188"/>
            <a:ext cx="914400" cy="914400"/>
          </a:xfrm>
          <a:prstGeom prst="rect">
            <a:avLst/>
          </a:prstGeom>
        </p:spPr>
      </p:pic>
      <p:pic>
        <p:nvPicPr>
          <p:cNvPr id="8" name="Graphic 7" descr="Sun">
            <a:extLst>
              <a:ext uri="{FF2B5EF4-FFF2-40B4-BE49-F238E27FC236}">
                <a16:creationId xmlns:a16="http://schemas.microsoft.com/office/drawing/2014/main" id="{AC0713BD-92ED-3238-256D-C9701720B8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56635" y="383718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217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wipe/>
      </p:transition>
    </mc:Choice>
    <mc:Fallback xmlns="">
      <p:transition xmlns:p14="http://schemas.microsoft.com/office/powerpoint/2010/main" spd="med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/>
              <a:t>Улога система осигурања депозита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CE148D-DC3B-A14E-BC5B-E812D6430010}" type="slidenum">
              <a:rPr lang="en-US" smtClean="0"/>
              <a:pPr/>
              <a:t>2</a:t>
            </a:fld>
            <a:endParaRPr lang="en-US" dirty="0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C836623E-914E-9C89-75C6-5560B2493765}"/>
              </a:ext>
            </a:extLst>
          </p:cNvPr>
          <p:cNvGrpSpPr/>
          <p:nvPr/>
        </p:nvGrpSpPr>
        <p:grpSpPr>
          <a:xfrm>
            <a:off x="1103746" y="1465106"/>
            <a:ext cx="6839523" cy="967925"/>
            <a:chOff x="1103746" y="1640593"/>
            <a:chExt cx="6839523" cy="967925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FFC4FC2-93B7-0801-3D5E-B2DF307BAE70}"/>
                </a:ext>
              </a:extLst>
            </p:cNvPr>
            <p:cNvSpPr txBox="1"/>
            <p:nvPr/>
          </p:nvSpPr>
          <p:spPr>
            <a:xfrm>
              <a:off x="2124360" y="1697052"/>
              <a:ext cx="5818909" cy="86177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63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endParaRPr lang="sr-Latn-RS" sz="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sr-Latn-RS" sz="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sr-Latn-RS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</a:t>
              </a:r>
              <a:r>
                <a:rPr lang="sr-Cyrl-RS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Штити </a:t>
              </a:r>
              <a:r>
                <a:rPr lang="sr-Cyrl-RS" dirty="0" err="1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депоненте</a:t>
              </a:r>
              <a:r>
                <a:rPr lang="sr-Cyrl-RS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од губитака у случају стечаја банке</a:t>
              </a:r>
              <a:endParaRPr lang="sr-Latn-R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sr-Latn-RS" sz="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sr-Cyrl-RS" sz="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43048662-227F-B96D-B40B-1CF1BFEFC9F6}"/>
                </a:ext>
              </a:extLst>
            </p:cNvPr>
            <p:cNvGrpSpPr/>
            <p:nvPr/>
          </p:nvGrpSpPr>
          <p:grpSpPr>
            <a:xfrm>
              <a:off x="1103746" y="1640593"/>
              <a:ext cx="1403927" cy="967925"/>
              <a:chOff x="697344" y="1499435"/>
              <a:chExt cx="1403927" cy="967925"/>
            </a:xfrm>
          </p:grpSpPr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FE20D40D-84EA-D4F7-4115-EA7E6A6EEB25}"/>
                  </a:ext>
                </a:extLst>
              </p:cNvPr>
              <p:cNvSpPr/>
              <p:nvPr/>
            </p:nvSpPr>
            <p:spPr>
              <a:xfrm>
                <a:off x="697344" y="1499435"/>
                <a:ext cx="1403927" cy="967925"/>
              </a:xfrm>
              <a:prstGeom prst="ellipse">
                <a:avLst/>
              </a:prstGeom>
              <a:ln w="3175">
                <a:prstDash val="sysDot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sr-Latn-RS"/>
              </a:p>
            </p:txBody>
          </p:sp>
          <p:pic>
            <p:nvPicPr>
              <p:cNvPr id="8" name="Graphic 7" descr="Umbrella">
                <a:extLst>
                  <a:ext uri="{FF2B5EF4-FFF2-40B4-BE49-F238E27FC236}">
                    <a16:creationId xmlns:a16="http://schemas.microsoft.com/office/drawing/2014/main" id="{2C6D6281-F978-BF2B-9167-6278ADD3D4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60580" y="1551729"/>
                <a:ext cx="914400" cy="914400"/>
              </a:xfrm>
              <a:prstGeom prst="rect">
                <a:avLst/>
              </a:prstGeom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p:spPr>
          </p:pic>
        </p:grp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628C5B4A-FBDA-C807-F6E3-1B1175EB349F}"/>
              </a:ext>
            </a:extLst>
          </p:cNvPr>
          <p:cNvGrpSpPr/>
          <p:nvPr/>
        </p:nvGrpSpPr>
        <p:grpSpPr>
          <a:xfrm>
            <a:off x="1076037" y="2580251"/>
            <a:ext cx="6867233" cy="967925"/>
            <a:chOff x="1076037" y="2746502"/>
            <a:chExt cx="6867233" cy="967925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355D159-0D4D-8E28-087A-D02B75F28959}"/>
                </a:ext>
              </a:extLst>
            </p:cNvPr>
            <p:cNvSpPr txBox="1"/>
            <p:nvPr/>
          </p:nvSpPr>
          <p:spPr>
            <a:xfrm>
              <a:off x="2124361" y="2807881"/>
              <a:ext cx="5818909" cy="86177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635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endParaRPr lang="sr-Latn-RS" sz="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sr-Latn-RS" sz="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sr-Latn-RS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</a:t>
              </a:r>
              <a:r>
                <a:rPr lang="sr-Cyrl-RS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Спречава масовно повлачење депозита из банака</a:t>
              </a:r>
            </a:p>
            <a:p>
              <a:endParaRPr lang="sr-Latn-RS" sz="800" dirty="0"/>
            </a:p>
            <a:p>
              <a:endParaRPr lang="sr-Latn-RS" sz="800" dirty="0"/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32E87783-E898-2904-E267-B3C98ADB2119}"/>
                </a:ext>
              </a:extLst>
            </p:cNvPr>
            <p:cNvGrpSpPr/>
            <p:nvPr/>
          </p:nvGrpSpPr>
          <p:grpSpPr>
            <a:xfrm>
              <a:off x="1076037" y="2746502"/>
              <a:ext cx="1403927" cy="967925"/>
              <a:chOff x="1076037" y="2746502"/>
              <a:chExt cx="1403927" cy="967925"/>
            </a:xfrm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720ADDE3-B88A-5AFE-7DAD-F5B6FE0799AF}"/>
                  </a:ext>
                </a:extLst>
              </p:cNvPr>
              <p:cNvSpPr/>
              <p:nvPr/>
            </p:nvSpPr>
            <p:spPr>
              <a:xfrm>
                <a:off x="1076037" y="2746502"/>
                <a:ext cx="1403927" cy="967925"/>
              </a:xfrm>
              <a:prstGeom prst="ellipse">
                <a:avLst/>
              </a:prstGeom>
              <a:ln w="3175">
                <a:solidFill>
                  <a:schemeClr val="bg2"/>
                </a:solidFill>
                <a:prstDash val="sysDot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sr-Latn-RS"/>
              </a:p>
            </p:txBody>
          </p:sp>
          <p:pic>
            <p:nvPicPr>
              <p:cNvPr id="14" name="Graphic 13" descr="Coins">
                <a:extLst>
                  <a:ext uri="{FF2B5EF4-FFF2-40B4-BE49-F238E27FC236}">
                    <a16:creationId xmlns:a16="http://schemas.microsoft.com/office/drawing/2014/main" id="{7F954BD9-AF81-A03A-3AB4-E469239D29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330037" y="2792252"/>
                <a:ext cx="914400" cy="914400"/>
              </a:xfrm>
              <a:prstGeom prst="rect">
                <a:avLst/>
              </a:prstGeom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p:spPr>
          </p:pic>
        </p:grp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63CCBC5-213D-CDB8-0179-D28D0F2AB6E5}"/>
              </a:ext>
            </a:extLst>
          </p:cNvPr>
          <p:cNvGrpSpPr/>
          <p:nvPr/>
        </p:nvGrpSpPr>
        <p:grpSpPr>
          <a:xfrm>
            <a:off x="1108361" y="3712000"/>
            <a:ext cx="6834910" cy="967925"/>
            <a:chOff x="1108361" y="3859782"/>
            <a:chExt cx="6834910" cy="967925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58F8533-317F-8629-F308-BB8404DD7B53}"/>
                </a:ext>
              </a:extLst>
            </p:cNvPr>
            <p:cNvSpPr txBox="1"/>
            <p:nvPr/>
          </p:nvSpPr>
          <p:spPr>
            <a:xfrm>
              <a:off x="2124362" y="3915668"/>
              <a:ext cx="5818909" cy="86177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63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endParaRPr lang="sr-Latn-RS" sz="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sr-Latn-RS" sz="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sr-Latn-RS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sr-Cyrl-RS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Јача финансијску стабилност земље</a:t>
              </a:r>
            </a:p>
            <a:p>
              <a:endParaRPr lang="sr-Latn-RS" sz="800" dirty="0"/>
            </a:p>
            <a:p>
              <a:endParaRPr lang="sr-Latn-RS" sz="800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3886C1ED-3323-08B9-4600-FCC5D1A4ABC6}"/>
                </a:ext>
              </a:extLst>
            </p:cNvPr>
            <p:cNvSpPr/>
            <p:nvPr/>
          </p:nvSpPr>
          <p:spPr>
            <a:xfrm>
              <a:off x="1108361" y="3859782"/>
              <a:ext cx="1403927" cy="967925"/>
            </a:xfrm>
            <a:prstGeom prst="ellipse">
              <a:avLst/>
            </a:prstGeom>
            <a:ln w="3175">
              <a:solidFill>
                <a:srgbClr val="002060"/>
              </a:solidFill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r-Latn-RS"/>
            </a:p>
          </p:txBody>
        </p:sp>
        <p:pic>
          <p:nvPicPr>
            <p:cNvPr id="12" name="Graphic 11" descr="Castle scene">
              <a:extLst>
                <a:ext uri="{FF2B5EF4-FFF2-40B4-BE49-F238E27FC236}">
                  <a16:creationId xmlns:a16="http://schemas.microsoft.com/office/drawing/2014/main" id="{C06546FC-4241-4A14-9BD4-E53050FCEF7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343888" y="3876017"/>
              <a:ext cx="914400" cy="914400"/>
            </a:xfrm>
            <a:prstGeom prst="rect">
              <a:avLst/>
            </a:prstGeom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6012CF94-BA31-24CA-5CD7-B452003B9525}"/>
              </a:ext>
            </a:extLst>
          </p:cNvPr>
          <p:cNvGrpSpPr/>
          <p:nvPr/>
        </p:nvGrpSpPr>
        <p:grpSpPr>
          <a:xfrm>
            <a:off x="1101436" y="4848565"/>
            <a:ext cx="6841835" cy="968734"/>
            <a:chOff x="1101436" y="4977874"/>
            <a:chExt cx="6841835" cy="968734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6845638-B12E-10DD-194E-F21CA03DAC6E}"/>
                </a:ext>
              </a:extLst>
            </p:cNvPr>
            <p:cNvSpPr txBox="1"/>
            <p:nvPr/>
          </p:nvSpPr>
          <p:spPr>
            <a:xfrm>
              <a:off x="2124362" y="5030500"/>
              <a:ext cx="5818909" cy="86177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6350">
              <a:solidFill>
                <a:srgbClr val="7030A0"/>
              </a:solidFill>
            </a:ln>
          </p:spPr>
          <p:txBody>
            <a:bodyPr wrap="square" rtlCol="0">
              <a:spAutoFit/>
            </a:bodyPr>
            <a:lstStyle/>
            <a:p>
              <a:endParaRPr lang="sr-Latn-RS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sr-Latn-RS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sr-Latn-RS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sr-Cyrl-RS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Јача поверење грађана у банкарски систем</a:t>
              </a:r>
            </a:p>
            <a:p>
              <a:endParaRPr lang="sr-Latn-RS" sz="800" dirty="0">
                <a:solidFill>
                  <a:srgbClr val="7030A0"/>
                </a:solidFill>
              </a:endParaRPr>
            </a:p>
            <a:p>
              <a:endParaRPr lang="sr-Latn-RS" sz="800" dirty="0">
                <a:solidFill>
                  <a:srgbClr val="7030A0"/>
                </a:solidFill>
              </a:endParaRPr>
            </a:p>
          </p:txBody>
        </p: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DCE26A34-D9E1-6799-2BF2-7E0D24854ED2}"/>
                </a:ext>
              </a:extLst>
            </p:cNvPr>
            <p:cNvGrpSpPr/>
            <p:nvPr/>
          </p:nvGrpSpPr>
          <p:grpSpPr>
            <a:xfrm>
              <a:off x="1101436" y="4977874"/>
              <a:ext cx="1403927" cy="968734"/>
              <a:chOff x="1101436" y="4977874"/>
              <a:chExt cx="1403927" cy="968734"/>
            </a:xfrm>
          </p:grpSpPr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316C6B61-6A00-97CE-A6DA-09F9B719EE60}"/>
                  </a:ext>
                </a:extLst>
              </p:cNvPr>
              <p:cNvSpPr/>
              <p:nvPr/>
            </p:nvSpPr>
            <p:spPr>
              <a:xfrm>
                <a:off x="1101436" y="4978683"/>
                <a:ext cx="1403927" cy="967925"/>
              </a:xfrm>
              <a:prstGeom prst="ellipse">
                <a:avLst/>
              </a:prstGeom>
              <a:ln w="3175">
                <a:solidFill>
                  <a:srgbClr val="7030A0"/>
                </a:solidFill>
                <a:prstDash val="sysDot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sr-Latn-RS" dirty="0"/>
              </a:p>
            </p:txBody>
          </p:sp>
          <p:pic>
            <p:nvPicPr>
              <p:cNvPr id="10" name="Graphic 9" descr="Bank">
                <a:extLst>
                  <a:ext uri="{FF2B5EF4-FFF2-40B4-BE49-F238E27FC236}">
                    <a16:creationId xmlns:a16="http://schemas.microsoft.com/office/drawing/2014/main" id="{124CF880-F2BC-7163-2CD6-899CFE4A11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1343888" y="4977874"/>
                <a:ext cx="914400" cy="914400"/>
              </a:xfrm>
              <a:prstGeom prst="rect">
                <a:avLst/>
              </a:prstGeom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p:spPr>
          </p:pic>
        </p:grpSp>
      </p:grpSp>
    </p:spTree>
    <p:extLst>
      <p:ext uri="{BB962C8B-B14F-4D97-AF65-F5344CB8AC3E}">
        <p14:creationId xmlns:p14="http://schemas.microsoft.com/office/powerpoint/2010/main" val="3875417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wipe/>
      </p:transition>
    </mc:Choice>
    <mc:Fallback xmlns="">
      <p:transition xmlns:p14="http://schemas.microsoft.com/office/powerpoint/2010/main" spd="med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F168E1B-C58C-3DBE-C7A9-C6B6C3A2E9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76824" y="1865133"/>
            <a:ext cx="5849187" cy="729670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sr-Cyrl-RS" dirty="0">
                <a:solidFill>
                  <a:srgbClr val="002060"/>
                </a:solidFill>
              </a:rPr>
              <a:t>први државни систем осигурања депозита организован у </a:t>
            </a:r>
            <a:r>
              <a:rPr lang="sr-Cyrl-RS" b="1" dirty="0">
                <a:solidFill>
                  <a:srgbClr val="002060"/>
                </a:solidFill>
              </a:rPr>
              <a:t>Сједињеним Америчким Државама</a:t>
            </a:r>
          </a:p>
          <a:p>
            <a:endParaRPr lang="sr-Cyrl-RS" dirty="0"/>
          </a:p>
          <a:p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7C6C7CF-2124-C2B8-A395-6CFDA5F1B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/>
              <a:t>Настанак система осигурања депозита </a:t>
            </a:r>
            <a:br>
              <a:rPr lang="sr-Cyrl-RS" dirty="0"/>
            </a:br>
            <a:r>
              <a:rPr lang="sr-Cyrl-RS" dirty="0"/>
              <a:t>у свету</a:t>
            </a:r>
            <a:endParaRPr lang="sr-Latn-R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3C13D-BA0B-D032-CBD6-4DFDF131079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CE148D-DC3B-A14E-BC5B-E812D6430010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1379CEE-60A6-B6AE-6596-7371231D35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8388055"/>
              </p:ext>
            </p:extLst>
          </p:nvPr>
        </p:nvGraphicFramePr>
        <p:xfrm>
          <a:off x="729933" y="2983346"/>
          <a:ext cx="7499278" cy="2404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FED6794-64F1-2435-D35B-8F2CB66370D1}"/>
              </a:ext>
            </a:extLst>
          </p:cNvPr>
          <p:cNvSpPr txBox="1"/>
          <p:nvPr/>
        </p:nvSpPr>
        <p:spPr>
          <a:xfrm>
            <a:off x="1050378" y="1865133"/>
            <a:ext cx="898495" cy="4616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r-Cyrl-R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1933.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642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wipe/>
      </p:transition>
    </mc:Choice>
    <mc:Fallback xmlns="">
      <p:transition xmlns:p14="http://schemas.microsoft.com/office/powerpoint/2010/main" spd="med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9DD8685-DCF3-6DC6-67B2-5215561B7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636" y="461417"/>
            <a:ext cx="8044744" cy="646331"/>
          </a:xfrm>
        </p:spPr>
        <p:txBody>
          <a:bodyPr/>
          <a:lstStyle/>
          <a:p>
            <a:r>
              <a:rPr lang="sr-Cyrl-RS" dirty="0"/>
              <a:t>	Агенција за осигурање депозита</a:t>
            </a:r>
            <a:endParaRPr lang="sr-Latn-R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97C85-98CA-99D3-751C-1DF8044E212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CE148D-DC3B-A14E-BC5B-E812D6430010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697B761-16F1-DE94-35A6-21A8DC24A393}"/>
              </a:ext>
            </a:extLst>
          </p:cNvPr>
          <p:cNvGrpSpPr/>
          <p:nvPr/>
        </p:nvGrpSpPr>
        <p:grpSpPr>
          <a:xfrm>
            <a:off x="157019" y="3352401"/>
            <a:ext cx="2253671" cy="2020578"/>
            <a:chOff x="157019" y="3352401"/>
            <a:chExt cx="2253671" cy="2020578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93446EB-1591-7D51-0985-A4E9BFD5AF56}"/>
                </a:ext>
              </a:extLst>
            </p:cNvPr>
            <p:cNvSpPr txBox="1"/>
            <p:nvPr/>
          </p:nvSpPr>
          <p:spPr>
            <a:xfrm>
              <a:off x="157019" y="4541982"/>
              <a:ext cx="2253671" cy="83099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sr-Cyrl-R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Агенција федерације за осигурање депозита и санацију банака </a:t>
              </a:r>
              <a:endParaRPr lang="sr-Latn-RS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438F349-E534-0A1E-58A9-8D3C6E3B26EE}"/>
                </a:ext>
              </a:extLst>
            </p:cNvPr>
            <p:cNvSpPr txBox="1"/>
            <p:nvPr/>
          </p:nvSpPr>
          <p:spPr>
            <a:xfrm>
              <a:off x="795536" y="3352401"/>
              <a:ext cx="1006763" cy="369332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r-Cyrl-RS" dirty="0">
                  <a:solidFill>
                    <a:schemeClr val="tx2">
                      <a:lumMod val="50000"/>
                    </a:schemeClr>
                  </a:solidFill>
                </a:rPr>
                <a:t>1989.</a:t>
              </a:r>
              <a:endParaRPr lang="sr-Latn-RS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9857D2FF-799E-EFE3-6316-F9D6D7C06B3D}"/>
              </a:ext>
            </a:extLst>
          </p:cNvPr>
          <p:cNvGrpSpPr/>
          <p:nvPr/>
        </p:nvGrpSpPr>
        <p:grpSpPr>
          <a:xfrm>
            <a:off x="1250365" y="2138094"/>
            <a:ext cx="7214747" cy="3539113"/>
            <a:chOff x="1250365" y="2138094"/>
            <a:chExt cx="7214747" cy="3539113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D1DEC3E-088B-EB3B-10BD-5C697B0EAF19}"/>
                </a:ext>
              </a:extLst>
            </p:cNvPr>
            <p:cNvSpPr txBox="1"/>
            <p:nvPr/>
          </p:nvSpPr>
          <p:spPr>
            <a:xfrm>
              <a:off x="5943590" y="2138628"/>
              <a:ext cx="2521522" cy="830997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endParaRPr lang="sr-Cyrl-RS" sz="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sr-Cyrl-R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Агенција за осигурање депозита</a:t>
              </a:r>
            </a:p>
            <a:p>
              <a:pPr algn="ctr"/>
              <a:endParaRPr lang="sr-Latn-RS" sz="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06586584-B721-BD01-8599-4819AC6C8822}"/>
                </a:ext>
              </a:extLst>
            </p:cNvPr>
            <p:cNvGrpSpPr/>
            <p:nvPr/>
          </p:nvGrpSpPr>
          <p:grpSpPr>
            <a:xfrm>
              <a:off x="1250365" y="2138094"/>
              <a:ext cx="7167359" cy="3539113"/>
              <a:chOff x="1250365" y="2138094"/>
              <a:chExt cx="7167359" cy="3539113"/>
            </a:xfrm>
          </p:grpSpPr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8AFD7201-1635-7F8B-B711-A435E8D436D1}"/>
                  </a:ext>
                </a:extLst>
              </p:cNvPr>
              <p:cNvGrpSpPr/>
              <p:nvPr/>
            </p:nvGrpSpPr>
            <p:grpSpPr>
              <a:xfrm>
                <a:off x="1250365" y="2138094"/>
                <a:ext cx="7167359" cy="2431598"/>
                <a:chOff x="1250365" y="2138094"/>
                <a:chExt cx="7167359" cy="2431598"/>
              </a:xfrm>
            </p:grpSpPr>
            <p:grpSp>
              <p:nvGrpSpPr>
                <p:cNvPr id="21" name="Group 20">
                  <a:extLst>
                    <a:ext uri="{FF2B5EF4-FFF2-40B4-BE49-F238E27FC236}">
                      <a16:creationId xmlns:a16="http://schemas.microsoft.com/office/drawing/2014/main" id="{52082F05-0293-770F-4E11-6E8C7CCB27BC}"/>
                    </a:ext>
                  </a:extLst>
                </p:cNvPr>
                <p:cNvGrpSpPr/>
                <p:nvPr/>
              </p:nvGrpSpPr>
              <p:grpSpPr>
                <a:xfrm>
                  <a:off x="1250365" y="2996913"/>
                  <a:ext cx="7167359" cy="1572779"/>
                  <a:chOff x="1222662" y="2996913"/>
                  <a:chExt cx="7167359" cy="1572779"/>
                </a:xfrm>
              </p:grpSpPr>
              <p:cxnSp>
                <p:nvCxnSpPr>
                  <p:cNvPr id="14" name="Straight Arrow Connector 13">
                    <a:extLst>
                      <a:ext uri="{FF2B5EF4-FFF2-40B4-BE49-F238E27FC236}">
                        <a16:creationId xmlns:a16="http://schemas.microsoft.com/office/drawing/2014/main" id="{EC41E58D-5A83-88E9-D26E-5AB8BEFC0023}"/>
                      </a:ext>
                    </a:extLst>
                  </p:cNvPr>
                  <p:cNvCxnSpPr/>
                  <p:nvPr/>
                </p:nvCxnSpPr>
                <p:spPr>
                  <a:xfrm>
                    <a:off x="8242239" y="3786621"/>
                    <a:ext cx="147782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2">
                    <a:schemeClr val="accent2"/>
                  </a:lnRef>
                  <a:fillRef idx="0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0" name="Group 19">
                    <a:extLst>
                      <a:ext uri="{FF2B5EF4-FFF2-40B4-BE49-F238E27FC236}">
                        <a16:creationId xmlns:a16="http://schemas.microsoft.com/office/drawing/2014/main" id="{31894BCA-74A4-B00C-9E99-29EEA1284A3C}"/>
                      </a:ext>
                    </a:extLst>
                  </p:cNvPr>
                  <p:cNvGrpSpPr/>
                  <p:nvPr/>
                </p:nvGrpSpPr>
                <p:grpSpPr>
                  <a:xfrm>
                    <a:off x="1222662" y="2996913"/>
                    <a:ext cx="7085447" cy="1572779"/>
                    <a:chOff x="987133" y="2989985"/>
                    <a:chExt cx="7085447" cy="1572779"/>
                  </a:xfrm>
                </p:grpSpPr>
                <p:cxnSp>
                  <p:nvCxnSpPr>
                    <p:cNvPr id="6" name="Straight Connector 5">
                      <a:extLst>
                        <a:ext uri="{FF2B5EF4-FFF2-40B4-BE49-F238E27FC236}">
                          <a16:creationId xmlns:a16="http://schemas.microsoft.com/office/drawing/2014/main" id="{E7D59827-CB9F-9D55-79F8-BC84E6D40E8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987133" y="3777673"/>
                      <a:ext cx="1793008" cy="433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2"/>
                    </a:lnRef>
                    <a:fillRef idx="0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" name="Straight Connector 7">
                      <a:extLst>
                        <a:ext uri="{FF2B5EF4-FFF2-40B4-BE49-F238E27FC236}">
                          <a16:creationId xmlns:a16="http://schemas.microsoft.com/office/drawing/2014/main" id="{F5A547D5-199D-F9CA-41F6-6EC7BE843AAD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775523" y="3777673"/>
                      <a:ext cx="1764145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2"/>
                    </a:lnRef>
                    <a:fillRef idx="0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" name="Straight Connector 8">
                      <a:extLst>
                        <a:ext uri="{FF2B5EF4-FFF2-40B4-BE49-F238E27FC236}">
                          <a16:creationId xmlns:a16="http://schemas.microsoft.com/office/drawing/2014/main" id="{768C31F8-9BB4-66F3-108F-1CE186321611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4539666" y="3777673"/>
                      <a:ext cx="1764145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2"/>
                    </a:lnRef>
                    <a:fillRef idx="0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" name="Straight Connector 9">
                      <a:extLst>
                        <a:ext uri="{FF2B5EF4-FFF2-40B4-BE49-F238E27FC236}">
                          <a16:creationId xmlns:a16="http://schemas.microsoft.com/office/drawing/2014/main" id="{62FAAEAE-0787-A520-72C7-3DB83F9A0B0F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6308435" y="3782003"/>
                      <a:ext cx="1764145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2"/>
                    </a:lnRef>
                    <a:fillRef idx="0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" name="Straight Connector 11">
                      <a:extLst>
                        <a:ext uri="{FF2B5EF4-FFF2-40B4-BE49-F238E27FC236}">
                          <a16:creationId xmlns:a16="http://schemas.microsoft.com/office/drawing/2014/main" id="{A6E2BD58-5D4E-CD49-F7E6-A24468EF11DB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988284" y="3768437"/>
                      <a:ext cx="0" cy="729673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2"/>
                    </a:lnRef>
                    <a:fillRef idx="0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" name="Straight Connector 15">
                      <a:extLst>
                        <a:ext uri="{FF2B5EF4-FFF2-40B4-BE49-F238E27FC236}">
                          <a16:creationId xmlns:a16="http://schemas.microsoft.com/office/drawing/2014/main" id="{475E7576-49B7-DA7D-B4F0-E6CDB4B79D6D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3140359" y="2992582"/>
                      <a:ext cx="0" cy="785091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2"/>
                    </a:lnRef>
                    <a:fillRef idx="0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" name="Straight Connector 16">
                      <a:extLst>
                        <a:ext uri="{FF2B5EF4-FFF2-40B4-BE49-F238E27FC236}">
                          <a16:creationId xmlns:a16="http://schemas.microsoft.com/office/drawing/2014/main" id="{BD2A4D5F-D160-AF02-E634-9E6A5D65078C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010725" y="3777673"/>
                      <a:ext cx="0" cy="785091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2"/>
                    </a:lnRef>
                    <a:fillRef idx="0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" name="Straight Connector 17">
                      <a:extLst>
                        <a:ext uri="{FF2B5EF4-FFF2-40B4-BE49-F238E27FC236}">
                          <a16:creationId xmlns:a16="http://schemas.microsoft.com/office/drawing/2014/main" id="{819D11BA-2398-3301-4444-3AB29895D5D8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7065819" y="2989985"/>
                      <a:ext cx="0" cy="785091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2"/>
                    </a:lnRef>
                    <a:fillRef idx="0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FCFA8988-166C-C706-6C90-BF2A20EEB884}"/>
                    </a:ext>
                  </a:extLst>
                </p:cNvPr>
                <p:cNvSpPr txBox="1"/>
                <p:nvPr/>
              </p:nvSpPr>
              <p:spPr>
                <a:xfrm>
                  <a:off x="2946392" y="3870039"/>
                  <a:ext cx="868218" cy="369332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sr-Cyrl-RS" dirty="0">
                      <a:solidFill>
                        <a:schemeClr val="tx2">
                          <a:lumMod val="50000"/>
                        </a:schemeClr>
                      </a:solidFill>
                    </a:rPr>
                    <a:t>1994.</a:t>
                  </a:r>
                  <a:endParaRPr lang="sr-Latn-RS" dirty="0">
                    <a:solidFill>
                      <a:schemeClr val="tx2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BB1015C0-614C-DB28-49C4-25EEC8B92BA7}"/>
                    </a:ext>
                  </a:extLst>
                </p:cNvPr>
                <p:cNvSpPr txBox="1"/>
                <p:nvPr/>
              </p:nvSpPr>
              <p:spPr>
                <a:xfrm>
                  <a:off x="2152066" y="2138094"/>
                  <a:ext cx="2521522" cy="830997"/>
                </a:xfrm>
                <a:prstGeom prst="rect">
                  <a:avLst/>
                </a:prstGeom>
                <a:solidFill>
                  <a:schemeClr val="accent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sr-Cyrl-RS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Агенција СР Југославије за осигурање депозита и санацију банака </a:t>
                  </a:r>
                  <a:endParaRPr lang="sr-Latn-R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168BAA4-B992-5376-B3F3-3E1D2460C0AF}"/>
                  </a:ext>
                </a:extLst>
              </p:cNvPr>
              <p:cNvSpPr txBox="1"/>
              <p:nvPr/>
            </p:nvSpPr>
            <p:spPr>
              <a:xfrm>
                <a:off x="3971638" y="4599989"/>
                <a:ext cx="2475336" cy="1077218"/>
              </a:xfrm>
              <a:prstGeom prst="rect">
                <a:avLst/>
              </a:prstGeom>
              <a:solidFill>
                <a:schemeClr val="accent1">
                  <a:lumMod val="75000"/>
                  <a:lumOff val="2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sr-Cyrl-R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Агенција за осигурање депозита, санацију, стечај и ликвидацију банака </a:t>
                </a:r>
                <a:endParaRPr lang="sr-Latn-RS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B6F0A27-CE2D-004F-DBD2-31E9923A1B0C}"/>
                  </a:ext>
                </a:extLst>
              </p:cNvPr>
              <p:cNvSpPr txBox="1"/>
              <p:nvPr/>
            </p:nvSpPr>
            <p:spPr>
              <a:xfrm>
                <a:off x="4883718" y="3359853"/>
                <a:ext cx="868218" cy="369332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sr-Cyrl-RS" dirty="0">
                    <a:solidFill>
                      <a:schemeClr val="tx2">
                        <a:lumMod val="50000"/>
                      </a:schemeClr>
                    </a:solidFill>
                  </a:rPr>
                  <a:t>2001.</a:t>
                </a:r>
                <a:endParaRPr lang="sr-Latn-RS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36A518A-A3B1-99E1-0633-121535951B79}"/>
                </a:ext>
              </a:extLst>
            </p:cNvPr>
            <p:cNvSpPr txBox="1"/>
            <p:nvPr/>
          </p:nvSpPr>
          <p:spPr>
            <a:xfrm>
              <a:off x="6967621" y="3856158"/>
              <a:ext cx="868218" cy="369332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r-Cyrl-RS" dirty="0">
                  <a:solidFill>
                    <a:schemeClr val="tx2">
                      <a:lumMod val="50000"/>
                    </a:schemeClr>
                  </a:solidFill>
                </a:rPr>
                <a:t>2005.</a:t>
              </a:r>
              <a:endParaRPr lang="sr-Latn-RS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244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wipe/>
      </p:transition>
    </mc:Choice>
    <mc:Fallback xmlns="">
      <p:transition xmlns:p14="http://schemas.microsoft.com/office/powerpoint/2010/main" spd="med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4BC2C6B-A93F-5B01-4018-38C7233AC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9967"/>
            <a:ext cx="8044744" cy="646331"/>
          </a:xfrm>
        </p:spPr>
        <p:txBody>
          <a:bodyPr/>
          <a:lstStyle/>
          <a:p>
            <a:pPr algn="ctr"/>
            <a:r>
              <a:rPr lang="sr-Cyrl-RS" dirty="0"/>
              <a:t>Југословенски систем осигурања депозита (1989-2005)</a:t>
            </a:r>
            <a:endParaRPr lang="sr-Latn-R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062BC4-A360-A136-5BF5-1C0F6D7484C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CE148D-DC3B-A14E-BC5B-E812D643001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FEC3168-5277-39CF-0E49-AD86B98F45E8}"/>
              </a:ext>
            </a:extLst>
          </p:cNvPr>
          <p:cNvSpPr/>
          <p:nvPr/>
        </p:nvSpPr>
        <p:spPr>
          <a:xfrm>
            <a:off x="221026" y="1668896"/>
            <a:ext cx="2167082" cy="411941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3F8913-5B2B-CFE2-FEEF-F3751F84A43D}"/>
              </a:ext>
            </a:extLst>
          </p:cNvPr>
          <p:cNvSpPr txBox="1"/>
          <p:nvPr/>
        </p:nvSpPr>
        <p:spPr>
          <a:xfrm>
            <a:off x="540980" y="2728485"/>
            <a:ext cx="15271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Криза банкарског сектора крајем 1980-их година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6434FBD5-6D68-0BA8-B941-1ADFAD62D5ED}"/>
              </a:ext>
            </a:extLst>
          </p:cNvPr>
          <p:cNvSpPr/>
          <p:nvPr/>
        </p:nvSpPr>
        <p:spPr>
          <a:xfrm>
            <a:off x="2825644" y="1668896"/>
            <a:ext cx="2167082" cy="4119418"/>
          </a:xfrm>
          <a:prstGeom prst="roundRect">
            <a:avLst/>
          </a:prstGeom>
          <a:solidFill>
            <a:schemeClr val="accent1">
              <a:lumMod val="10000"/>
              <a:lumOff val="90000"/>
            </a:schemeClr>
          </a:solidFill>
          <a:ln w="28575">
            <a:solidFill>
              <a:srgbClr val="C0000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7C2B45A6-36A7-77F9-A589-82F20EFA1F15}"/>
              </a:ext>
            </a:extLst>
          </p:cNvPr>
          <p:cNvSpPr/>
          <p:nvPr/>
        </p:nvSpPr>
        <p:spPr>
          <a:xfrm>
            <a:off x="2388108" y="3181350"/>
            <a:ext cx="437536" cy="933450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99BC2B-4402-D855-0303-154931299732}"/>
              </a:ext>
            </a:extLst>
          </p:cNvPr>
          <p:cNvSpPr txBox="1"/>
          <p:nvPr/>
        </p:nvSpPr>
        <p:spPr>
          <a:xfrm>
            <a:off x="3012095" y="2551837"/>
            <a:ext cx="17941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1989. основана Агенција федерације за осигурање депозита и санацију банака</a:t>
            </a: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7D9C0783-2809-7B5C-7D8B-B443A6ADF776}"/>
              </a:ext>
            </a:extLst>
          </p:cNvPr>
          <p:cNvSpPr/>
          <p:nvPr/>
        </p:nvSpPr>
        <p:spPr>
          <a:xfrm>
            <a:off x="4992726" y="3181350"/>
            <a:ext cx="437536" cy="933450"/>
          </a:xfrm>
          <a:prstGeom prst="rightArrow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7FC0EB3F-5C87-E040-36E4-4280AE3E2F36}"/>
              </a:ext>
            </a:extLst>
          </p:cNvPr>
          <p:cNvSpPr/>
          <p:nvPr/>
        </p:nvSpPr>
        <p:spPr>
          <a:xfrm>
            <a:off x="5439499" y="1668896"/>
            <a:ext cx="3172759" cy="4119418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E4558C2-1232-3EB2-D872-F0492863CB51}"/>
              </a:ext>
            </a:extLst>
          </p:cNvPr>
          <p:cNvSpPr txBox="1"/>
          <p:nvPr/>
        </p:nvSpPr>
        <p:spPr>
          <a:xfrm>
            <a:off x="5428236" y="1854190"/>
            <a:ext cx="32724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dirty="0"/>
          </a:p>
          <a:p>
            <a:r>
              <a:rPr lang="sr-Cyrl-RS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Осигурани износ </a:t>
            </a:r>
            <a:r>
              <a:rPr lang="sr-Cyrl-RS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5.000 динара</a:t>
            </a:r>
            <a:r>
              <a:rPr lang="sr-Cyrl-RS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(са 2.500 </a:t>
            </a:r>
            <a:r>
              <a:rPr lang="sr-Latn-RS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USD </a:t>
            </a:r>
            <a:r>
              <a:rPr lang="sr-Cyrl-RS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1989. на 80 </a:t>
            </a:r>
            <a:r>
              <a:rPr lang="sr-Latn-RS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USD</a:t>
            </a:r>
            <a:r>
              <a:rPr lang="sr-Cyrl-RS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2005. години)</a:t>
            </a:r>
          </a:p>
          <a:p>
            <a:endParaRPr lang="sr-Cyrl-RS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Осигурана само </a:t>
            </a:r>
            <a:r>
              <a:rPr lang="sr-Cyrl-RS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физичка лица</a:t>
            </a:r>
          </a:p>
          <a:p>
            <a:endParaRPr lang="sr-Cyrl-RS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Премија</a:t>
            </a:r>
            <a:r>
              <a:rPr lang="sr-Cyrl-RS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осигурања депозита </a:t>
            </a:r>
            <a:r>
              <a:rPr lang="sr-Cyrl-RS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0,025 одсто </a:t>
            </a:r>
            <a:r>
              <a:rPr lang="sr-Cyrl-RS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укупних депозита</a:t>
            </a:r>
          </a:p>
          <a:p>
            <a:endParaRPr lang="sr-Cyrl-RS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Банке бирају осигуравача</a:t>
            </a:r>
            <a:endParaRPr lang="sr-Latn-RS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69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wipe/>
      </p:transition>
    </mc:Choice>
    <mc:Fallback xmlns="">
      <p:transition xmlns:p14="http://schemas.microsoft.com/office/powerpoint/2010/main" spd="med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Систем осигурања депозита 2005-2010.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CE148D-DC3B-A14E-BC5B-E812D6430010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498569"/>
              </p:ext>
            </p:extLst>
          </p:nvPr>
        </p:nvGraphicFramePr>
        <p:xfrm>
          <a:off x="246185" y="1143001"/>
          <a:ext cx="8590084" cy="4875356"/>
        </p:xfrm>
        <a:graphic>
          <a:graphicData uri="http://schemas.openxmlformats.org/drawingml/2006/table">
            <a:tbl>
              <a:tblPr firstRow="1" bandRow="1"/>
              <a:tblGrid>
                <a:gridCol w="1774625">
                  <a:extLst>
                    <a:ext uri="{9D8B030D-6E8A-4147-A177-3AD203B41FA5}">
                      <a16:colId xmlns:a16="http://schemas.microsoft.com/office/drawing/2014/main" val="374354092"/>
                    </a:ext>
                  </a:extLst>
                </a:gridCol>
                <a:gridCol w="3023041">
                  <a:extLst>
                    <a:ext uri="{9D8B030D-6E8A-4147-A177-3AD203B41FA5}">
                      <a16:colId xmlns:a16="http://schemas.microsoft.com/office/drawing/2014/main" val="2951119702"/>
                    </a:ext>
                  </a:extLst>
                </a:gridCol>
                <a:gridCol w="3792418">
                  <a:extLst>
                    <a:ext uri="{9D8B030D-6E8A-4147-A177-3AD203B41FA5}">
                      <a16:colId xmlns:a16="http://schemas.microsoft.com/office/drawing/2014/main" val="2736575920"/>
                    </a:ext>
                  </a:extLst>
                </a:gridCol>
              </a:tblGrid>
              <a:tr h="1116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b="1" kern="12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Карактеристике система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71F2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b="1" kern="12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2005-2008.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sr-Cyrl-RS" sz="14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2005. </a:t>
                      </a:r>
                      <a:r>
                        <a:rPr lang="sr-Cyrl-RS" sz="140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	Закон о осигурању депозита 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Закон о Агенцији за осигурање депозита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71F2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b="1" kern="12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2008-2010.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sr-Cyrl-RS" sz="14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2007-2008. </a:t>
                      </a:r>
                      <a:r>
                        <a:rPr lang="sr-Cyrl-RS" sz="140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	Глобална финансијска криза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2008. </a:t>
                      </a:r>
                      <a:r>
                        <a:rPr lang="sr-Cyrl-RS" sz="140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sr-Cyrl-RS" sz="1400" kern="12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sr-Cyrl-RS" sz="140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Измене и допуне Закона о осигурању депозита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71F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203564"/>
                  </a:ext>
                </a:extLst>
              </a:tr>
              <a:tr h="4303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222A3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Осигурани износ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AD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3.000 евра по депоненту по банци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CC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b="1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50.000 евра </a:t>
                      </a:r>
                      <a:r>
                        <a:rPr lang="sr-Cyrl-RS" sz="14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депоненту по банци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CC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2058"/>
                  </a:ext>
                </a:extLst>
              </a:tr>
              <a:tr h="6508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222A3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Осигуране категорије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Физичка лица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Физичка лица, </a:t>
                      </a:r>
                      <a:r>
                        <a:rPr lang="sr-Cyrl-RS" sz="1400" b="1" kern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предузетници, мала и средња правна лица</a:t>
                      </a:r>
                      <a:endParaRPr lang="en-US" sz="14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028413"/>
                  </a:ext>
                </a:extLst>
              </a:tr>
              <a:tr h="55950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222A3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Нетирање с доспелим обавезама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CC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CC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853261"/>
                  </a:ext>
                </a:extLst>
              </a:tr>
              <a:tr h="4303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222A3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Премије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Почетна, редовна и ванредна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Почетна, редовна и ванредна</a:t>
                      </a:r>
                      <a:endParaRPr lang="en-US" sz="14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37559"/>
                  </a:ext>
                </a:extLst>
              </a:tr>
              <a:tr h="6508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222A3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Обрачун и наплата премије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Линеарно </a:t>
                      </a:r>
                      <a:r>
                        <a:rPr lang="sr-Cyrl-RS" sz="1400" i="1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sr-Latn-RS" sz="1400" i="1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 ante </a:t>
                      </a:r>
                      <a:r>
                        <a:rPr lang="sr-Cyrl-RS" sz="14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стопи од 0,1 одсто осигураних депозита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CC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Линеарно </a:t>
                      </a:r>
                      <a:r>
                        <a:rPr lang="sr-Cyrl-RS" sz="1400" i="1" kern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sr-Latn-RS" sz="1400" i="1" kern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 ante </a:t>
                      </a:r>
                      <a:r>
                        <a:rPr lang="sr-Cyrl-RS" sz="1400" kern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стопи од 0,1 одсто осигураних депозита</a:t>
                      </a:r>
                      <a:endParaRPr lang="en-US" sz="14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CC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958926"/>
                  </a:ext>
                </a:extLst>
              </a:tr>
              <a:tr h="5059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222A3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Рок за почетак исплате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дана од отварања стечајног поступка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b="1" kern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дана од отварања стечајног поступка</a:t>
                      </a:r>
                      <a:endParaRPr lang="en-US" sz="14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001949"/>
                  </a:ext>
                </a:extLst>
              </a:tr>
              <a:tr h="4303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222A3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Начин исплате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Преко банке исплатиоца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CC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Преко банке исплатиоца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CC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076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568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wipe/>
      </p:transition>
    </mc:Choice>
    <mc:Fallback xmlns="">
      <p:transition xmlns:p14="http://schemas.microsoft.com/office/powerpoint/2010/main" spd="med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59D81B-B86E-BD2B-A8AA-E22D7970B2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C2EA4D6-1552-E6E8-AF99-57995191F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1346"/>
            <a:ext cx="8044744" cy="772231"/>
          </a:xfrm>
        </p:spPr>
        <p:txBody>
          <a:bodyPr/>
          <a:lstStyle/>
          <a:p>
            <a:pPr algn="ctr"/>
            <a:r>
              <a:rPr lang="sr-Cyrl-RS" dirty="0"/>
              <a:t>Банкарска криза</a:t>
            </a:r>
            <a:br>
              <a:rPr lang="sr-Cyrl-RS" dirty="0"/>
            </a:br>
            <a:r>
              <a:rPr lang="sr-Cyrl-RS" dirty="0"/>
              <a:t>2012-2014. године</a:t>
            </a:r>
            <a:endParaRPr lang="sr-Latn-R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48472B-1325-EC85-8CB7-79253FDC580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CE148D-DC3B-A14E-BC5B-E812D643001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1B0AB14-2C9F-04CA-4C95-275869A7BB15}"/>
              </a:ext>
            </a:extLst>
          </p:cNvPr>
          <p:cNvSpPr txBox="1"/>
          <p:nvPr/>
        </p:nvSpPr>
        <p:spPr>
          <a:xfrm>
            <a:off x="829900" y="1518758"/>
            <a:ext cx="7492064" cy="110799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sr-Cyrl-RS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2010. 	 </a:t>
            </a:r>
            <a:r>
              <a:rPr lang="sr-Cyrl-RS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 и допуне Закона о осигурању депозита и Закона о Агенцији за 		 осигурање депозита (</a:t>
            </a:r>
            <a:r>
              <a:rPr lang="sr-Cyrl-RS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банка за посебне намене </a:t>
            </a:r>
            <a:r>
              <a:rPr lang="sr-Cyrl-RS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уведена као нови 			 инструмент реструктурирања, </a:t>
            </a:r>
            <a:r>
              <a:rPr lang="sr-Cyrl-RS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 финансијску подршку Фонда </a:t>
            </a:r>
            <a:r>
              <a:rPr lang="sr-Cyrl-RS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			 осигурање депозита)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88D230B-5F34-597E-20E0-02A2A9488C6D}"/>
              </a:ext>
            </a:extLst>
          </p:cNvPr>
          <p:cNvSpPr txBox="1"/>
          <p:nvPr/>
        </p:nvSpPr>
        <p:spPr>
          <a:xfrm>
            <a:off x="829900" y="2742402"/>
            <a:ext cx="7492063" cy="61555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sr-Cyrl-RS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2012. 	 </a:t>
            </a:r>
            <a:r>
              <a:rPr lang="sr-Cyrl-RS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 преузимању имовине и обавеза одређених банака ради очувања 		 стабилности финансијског система Републике Србије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9A6B1F7-5393-34A8-D43E-E320DFF5DCD6}"/>
              </a:ext>
            </a:extLst>
          </p:cNvPr>
          <p:cNvSpPr txBox="1"/>
          <p:nvPr/>
        </p:nvSpPr>
        <p:spPr>
          <a:xfrm>
            <a:off x="829900" y="3491348"/>
            <a:ext cx="7492063" cy="338554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sr-Cyrl-RS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мај 2012.	 стечај ПБ </a:t>
            </a:r>
            <a:r>
              <a:rPr lang="sr-Cyrl-RS" sz="16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Агробанке</a:t>
            </a:r>
            <a:r>
              <a:rPr lang="sr-Cyrl-RS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оснивање Нове </a:t>
            </a:r>
            <a:r>
              <a:rPr lang="sr-Cyrl-RS" sz="16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Агробанке</a:t>
            </a:r>
            <a:endParaRPr lang="sr-Cyrl-RS" sz="16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1B13891-F43F-B66F-DE22-93B0FFBB63AB}"/>
              </a:ext>
            </a:extLst>
          </p:cNvPr>
          <p:cNvSpPr txBox="1"/>
          <p:nvPr/>
        </p:nvSpPr>
        <p:spPr>
          <a:xfrm>
            <a:off x="829900" y="3894939"/>
            <a:ext cx="7492063" cy="10772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sr-Cyrl-RS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октобар	 стечај Нове </a:t>
            </a:r>
            <a:r>
              <a:rPr lang="sr-Cyrl-RS" sz="16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Агробанке</a:t>
            </a:r>
            <a:r>
              <a:rPr lang="sr-Cyrl-RS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пренос свих депозита на Банку Поштанску </a:t>
            </a:r>
          </a:p>
          <a:p>
            <a:r>
              <a:rPr lang="sr-Cyrl-RS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2012.	 штедионицу (</a:t>
            </a:r>
            <a:r>
              <a:rPr lang="sr-Cyrl-RS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275 милиона евра издвојено из Фонда </a:t>
            </a:r>
            <a:r>
              <a:rPr lang="sr-Cyrl-RS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осигурање 		 депозита за покриће разлике у вредности између преузете имовине и 		 обавеза) – Фонд за осигурање депозита испражњен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80DE53D-E959-0B3B-D5D7-BD1F37258192}"/>
              </a:ext>
            </a:extLst>
          </p:cNvPr>
          <p:cNvSpPr txBox="1"/>
          <p:nvPr/>
        </p:nvSpPr>
        <p:spPr>
          <a:xfrm>
            <a:off x="829900" y="5058139"/>
            <a:ext cx="7492063" cy="83099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sr-Cyrl-RS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јануар	 стечај Универзал банке (за исплату осигураних депозита позајмљена </a:t>
            </a:r>
          </a:p>
          <a:p>
            <a:r>
              <a:rPr lang="sr-Cyrl-RS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2014.  	 </a:t>
            </a:r>
            <a:r>
              <a:rPr lang="sr-Cyrl-RS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83 милиона евра </a:t>
            </a:r>
            <a:r>
              <a:rPr lang="sr-Cyrl-RS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републичког буџета) </a:t>
            </a:r>
          </a:p>
          <a:p>
            <a:r>
              <a:rPr lang="sr-Cyrl-RS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– </a:t>
            </a:r>
            <a:r>
              <a:rPr lang="sr-Cyrl-RS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укупна обавеза измирена </a:t>
            </a:r>
            <a:r>
              <a:rPr lang="sr-Cyrl-RS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краја године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FDA31ED-1E2B-833A-E98C-9CB14690EC6F}"/>
              </a:ext>
            </a:extLst>
          </p:cNvPr>
          <p:cNvCxnSpPr/>
          <p:nvPr/>
        </p:nvCxnSpPr>
        <p:spPr>
          <a:xfrm>
            <a:off x="1791850" y="1518758"/>
            <a:ext cx="0" cy="110799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FB33EE2-9AE1-E806-C033-82A7D487A049}"/>
              </a:ext>
            </a:extLst>
          </p:cNvPr>
          <p:cNvCxnSpPr/>
          <p:nvPr/>
        </p:nvCxnSpPr>
        <p:spPr>
          <a:xfrm>
            <a:off x="1791855" y="2742402"/>
            <a:ext cx="0" cy="6155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3068052-DAFD-9A9B-44ED-414B3C54FD66}"/>
              </a:ext>
            </a:extLst>
          </p:cNvPr>
          <p:cNvCxnSpPr/>
          <p:nvPr/>
        </p:nvCxnSpPr>
        <p:spPr>
          <a:xfrm flipH="1">
            <a:off x="1791850" y="3491348"/>
            <a:ext cx="5" cy="33855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3FF526F-FE38-579A-F9ED-41FD5BB83EDC}"/>
              </a:ext>
            </a:extLst>
          </p:cNvPr>
          <p:cNvCxnSpPr/>
          <p:nvPr/>
        </p:nvCxnSpPr>
        <p:spPr>
          <a:xfrm>
            <a:off x="1791855" y="3894939"/>
            <a:ext cx="0" cy="107721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5FBA1386-01A0-9D33-42E1-790CE9C92A6C}"/>
              </a:ext>
            </a:extLst>
          </p:cNvPr>
          <p:cNvCxnSpPr/>
          <p:nvPr/>
        </p:nvCxnSpPr>
        <p:spPr>
          <a:xfrm>
            <a:off x="1791855" y="5058139"/>
            <a:ext cx="0" cy="83099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574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wipe/>
      </p:transition>
    </mc:Choice>
    <mc:Fallback xmlns="">
      <p:transition spd="med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Систем осигурања депозита од 2015.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CE148D-DC3B-A14E-BC5B-E812D6430010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231973"/>
              </p:ext>
            </p:extLst>
          </p:nvPr>
        </p:nvGraphicFramePr>
        <p:xfrm>
          <a:off x="246185" y="1079709"/>
          <a:ext cx="8590084" cy="4885191"/>
        </p:xfrm>
        <a:graphic>
          <a:graphicData uri="http://schemas.openxmlformats.org/drawingml/2006/table">
            <a:tbl>
              <a:tblPr firstRow="1" bandRow="1"/>
              <a:tblGrid>
                <a:gridCol w="1969477">
                  <a:extLst>
                    <a:ext uri="{9D8B030D-6E8A-4147-A177-3AD203B41FA5}">
                      <a16:colId xmlns:a16="http://schemas.microsoft.com/office/drawing/2014/main" val="374354092"/>
                    </a:ext>
                  </a:extLst>
                </a:gridCol>
                <a:gridCol w="2866292">
                  <a:extLst>
                    <a:ext uri="{9D8B030D-6E8A-4147-A177-3AD203B41FA5}">
                      <a16:colId xmlns:a16="http://schemas.microsoft.com/office/drawing/2014/main" val="2951119702"/>
                    </a:ext>
                  </a:extLst>
                </a:gridCol>
                <a:gridCol w="3754315">
                  <a:extLst>
                    <a:ext uri="{9D8B030D-6E8A-4147-A177-3AD203B41FA5}">
                      <a16:colId xmlns:a16="http://schemas.microsoft.com/office/drawing/2014/main" val="2736575920"/>
                    </a:ext>
                  </a:extLst>
                </a:gridCol>
              </a:tblGrid>
              <a:tr h="8352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b="1" kern="12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Карактеристике система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71F2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b="1" kern="12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2015-2019.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sr-Cyrl-RS" sz="14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2015. </a:t>
                      </a:r>
                      <a:r>
                        <a:rPr lang="sr-Cyrl-RS" sz="140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	Закон о осигурању депозита 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71F2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b="1" kern="12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од 2019.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sr-Cyrl-RS" sz="14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sr-Cyrl-RS" sz="140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	Измене и допуне Закона о осигурању депозита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71F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203564"/>
                  </a:ext>
                </a:extLst>
              </a:tr>
              <a:tr h="4303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222A3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Осигурани износ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ADA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Cyrl-RS" sz="14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50.000 евра </a:t>
                      </a:r>
                      <a:r>
                        <a:rPr lang="sr-Cyrl-R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депоненту по банци</a:t>
                      </a:r>
                      <a:endParaRPr lang="sr-Latn-RS" sz="14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CC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b="0" kern="1200" dirty="0">
                          <a:solidFill>
                            <a:srgbClr val="222A3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50.000 евра </a:t>
                      </a:r>
                      <a:r>
                        <a:rPr lang="sr-Cyrl-RS" sz="1400" kern="1200" dirty="0">
                          <a:solidFill>
                            <a:srgbClr val="222A3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депоненту по банци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222A3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CC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2058"/>
                  </a:ext>
                </a:extLst>
              </a:tr>
              <a:tr h="5482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222A3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Осигуране категорије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Cyrl-R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Физичка лица, </a:t>
                      </a:r>
                      <a:r>
                        <a:rPr lang="sr-Cyrl-RS" sz="14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предузетници, </a:t>
                      </a:r>
                      <a:r>
                        <a:rPr lang="sr-Cyrl-RS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микро,</a:t>
                      </a:r>
                      <a:r>
                        <a:rPr lang="sr-Cyrl-RS" sz="14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мала и средња правна лица</a:t>
                      </a:r>
                      <a:endParaRPr lang="sr-Latn-RS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Cyrl-R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Физичка лица, </a:t>
                      </a:r>
                      <a:r>
                        <a:rPr lang="sr-Cyrl-RS" sz="14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предузетници, микро, мала и средња правна лица</a:t>
                      </a:r>
                      <a:endParaRPr lang="sr-Latn-RS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222A3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028413"/>
                  </a:ext>
                </a:extLst>
              </a:tr>
              <a:tr h="3896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222A3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Нетирање с доспелим обавезама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Cyrl-RS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endParaRPr lang="sr-Latn-RS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CC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222A3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222A3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CC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853261"/>
                  </a:ext>
                </a:extLst>
              </a:tr>
              <a:tr h="4303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222A3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Премије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Cyrl-R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Почетна, редовна и ванредна</a:t>
                      </a:r>
                      <a:endParaRPr lang="sr-Latn-RS" sz="14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222A3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Почетна, редовна и ванредна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222A3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37559"/>
                  </a:ext>
                </a:extLst>
              </a:tr>
              <a:tr h="7600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222A3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Обрачун и наплата премије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Cyrl-RS" sz="1400" i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Линеарно </a:t>
                      </a:r>
                      <a:r>
                        <a:rPr lang="sr-Cyrl-RS" sz="1400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sr-Latn-RS" sz="1400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 ante </a:t>
                      </a:r>
                      <a:r>
                        <a:rPr lang="sr-Cyrl-RS" sz="1400" i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стопи </a:t>
                      </a:r>
                      <a:r>
                        <a:rPr lang="sr-Cyrl-RS" sz="1400" b="1" i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0,2 </a:t>
                      </a:r>
                      <a:r>
                        <a:rPr lang="sr-Cyrl-RS" sz="1400" i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одсто осигураних депозита</a:t>
                      </a:r>
                      <a:endParaRPr lang="sr-Latn-RS" sz="14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CC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Cyrl-RS" sz="1400" i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Линеарно </a:t>
                      </a:r>
                      <a:r>
                        <a:rPr lang="sr-Cyrl-RS" sz="1400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sr-Latn-RS" sz="1400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 ante </a:t>
                      </a:r>
                      <a:r>
                        <a:rPr lang="sr-Cyrl-RS" sz="1400" i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стопи </a:t>
                      </a:r>
                      <a:r>
                        <a:rPr lang="sr-Cyrl-RS" sz="1400" b="0" i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0,2 </a:t>
                      </a:r>
                      <a:r>
                        <a:rPr lang="sr-Cyrl-RS" sz="1400" i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одсто </a:t>
                      </a:r>
                      <a:r>
                        <a:rPr lang="sr-Cyrl-RS" sz="1400" b="1" i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осигураних износа депозита</a:t>
                      </a:r>
                    </a:p>
                    <a:p>
                      <a:r>
                        <a:rPr lang="sr-Cyrl-RS" sz="1400" b="1" i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Дозвољен обрачун по диференцијалној стопи</a:t>
                      </a:r>
                      <a:endParaRPr lang="sr-Latn-RS" sz="1400" b="1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222A3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CC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958926"/>
                  </a:ext>
                </a:extLst>
              </a:tr>
              <a:tr h="4744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222A3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Рок за почетак исплате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Cyrl-RS" sz="1400" b="1" i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радних дана </a:t>
                      </a:r>
                      <a:r>
                        <a:rPr lang="sr-Cyrl-RS" sz="1400" b="0" i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 отварања стечајног поступка</a:t>
                      </a:r>
                      <a:endParaRPr lang="sr-Latn-RS" sz="1400" b="0" i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Cyrl-RS" sz="1400" b="1" i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радних дана </a:t>
                      </a:r>
                      <a:r>
                        <a:rPr lang="sr-Cyrl-RS" sz="1400" b="0" i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 отварања стечајног поступка</a:t>
                      </a:r>
                      <a:endParaRPr lang="sr-Latn-RS" sz="1400" b="0" i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222A3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001949"/>
                  </a:ext>
                </a:extLst>
              </a:tr>
              <a:tr h="430310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222A3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Циљни износ Фонда</a:t>
                      </a:r>
                      <a:endParaRPr lang="sr-Latn-RS" sz="1400" kern="1200" dirty="0">
                        <a:solidFill>
                          <a:srgbClr val="222A3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Cyrl-RS" sz="1400" b="0" i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одсто укупних осигураних депозита</a:t>
                      </a:r>
                      <a:endParaRPr lang="sr-Latn-RS" sz="1400" b="0" i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289" marR="71289" marT="35644" marB="356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CC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Cyrl-RS" sz="1400" b="1" i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 одсто </a:t>
                      </a:r>
                      <a:r>
                        <a:rPr lang="sr-Cyrl-RS" sz="1400" b="0" i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укупних</a:t>
                      </a:r>
                      <a:r>
                        <a:rPr lang="sr-Cyrl-RS" sz="1400" b="1" i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осигураних износа </a:t>
                      </a:r>
                      <a:r>
                        <a:rPr lang="sr-Cyrl-RS" sz="1400" b="0" i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депозита </a:t>
                      </a:r>
                      <a:r>
                        <a:rPr lang="sr-Cyrl-RS" sz="1400" b="1" i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1. јануара 2030.</a:t>
                      </a:r>
                      <a:endParaRPr lang="sr-Latn-RS" sz="1400" b="1" i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kern="1200" dirty="0">
                          <a:solidFill>
                            <a:srgbClr val="222A3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CC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076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41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wipe/>
      </p:transition>
    </mc:Choice>
    <mc:Fallback xmlns="">
      <p:transition xmlns:p14="http://schemas.microsoft.com/office/powerpoint/2010/main" spd="med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378068" y="1600200"/>
            <a:ext cx="3851031" cy="1837592"/>
          </a:xfrm>
        </p:spPr>
        <p:txBody>
          <a:bodyPr/>
          <a:lstStyle/>
          <a:p>
            <a:pPr lvl="0" algn="just">
              <a:buClr>
                <a:srgbClr val="C00000"/>
              </a:buClr>
              <a:defRPr/>
            </a:pPr>
            <a:r>
              <a:rPr lang="sr-Cyrl-RS" sz="1400" b="1" dirty="0">
                <a:solidFill>
                  <a:srgbClr val="003F8A"/>
                </a:solidFill>
              </a:rPr>
              <a:t>58% осигураних депозита </a:t>
            </a:r>
            <a:r>
              <a:rPr lang="sr-Cyrl-RS" sz="1400" dirty="0">
                <a:solidFill>
                  <a:srgbClr val="003F8A"/>
                </a:solidFill>
              </a:rPr>
              <a:t>је покривено системом осигурања депозита, од чега највише депозити физичких лица и предузетника.</a:t>
            </a:r>
          </a:p>
          <a:p>
            <a:pPr lvl="0" algn="just">
              <a:buClr>
                <a:srgbClr val="C00000"/>
              </a:buClr>
              <a:defRPr/>
            </a:pPr>
            <a:endParaRPr lang="sr-Cyrl-RS" sz="1400" dirty="0">
              <a:solidFill>
                <a:srgbClr val="003F8A"/>
              </a:solidFill>
            </a:endParaRPr>
          </a:p>
          <a:p>
            <a:pPr lvl="0" algn="just">
              <a:buClr>
                <a:srgbClr val="C00000"/>
              </a:buClr>
              <a:defRPr/>
            </a:pPr>
            <a:r>
              <a:rPr lang="sr-Cyrl-RS" sz="1400" b="1" dirty="0">
                <a:solidFill>
                  <a:srgbClr val="003F8A"/>
                </a:solidFill>
              </a:rPr>
              <a:t>99%</a:t>
            </a:r>
            <a:r>
              <a:rPr lang="sr-Latn-RS" sz="1400" b="1" dirty="0">
                <a:solidFill>
                  <a:srgbClr val="003F8A"/>
                </a:solidFill>
              </a:rPr>
              <a:t> </a:t>
            </a:r>
            <a:r>
              <a:rPr lang="sr-Cyrl-RS" sz="1400" b="1" dirty="0">
                <a:solidFill>
                  <a:srgbClr val="003F8A"/>
                </a:solidFill>
              </a:rPr>
              <a:t>депонената физичких лица </a:t>
            </a:r>
            <a:r>
              <a:rPr lang="sr-Cyrl-RS" sz="1400" dirty="0">
                <a:solidFill>
                  <a:srgbClr val="003F8A"/>
                </a:solidFill>
              </a:rPr>
              <a:t>је у целости покривено</a:t>
            </a:r>
            <a:r>
              <a:rPr lang="sr-Latn-RS" sz="1400" dirty="0">
                <a:solidFill>
                  <a:srgbClr val="003F8A"/>
                </a:solidFill>
              </a:rPr>
              <a:t> </a:t>
            </a:r>
            <a:r>
              <a:rPr lang="sr-Cyrl-RS" sz="1400" dirty="0">
                <a:solidFill>
                  <a:srgbClr val="003F8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системом осигурања депозита</a:t>
            </a:r>
            <a:r>
              <a:rPr lang="sr-Cyrl-RS" dirty="0">
                <a:solidFill>
                  <a:srgbClr val="003F8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buClr>
                <a:srgbClr val="C00000"/>
              </a:buClr>
              <a:defRPr/>
            </a:pPr>
            <a:endParaRPr lang="sr-Cyrl-RS" dirty="0">
              <a:solidFill>
                <a:srgbClr val="003F8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C00000"/>
              </a:buClr>
              <a:defRPr/>
            </a:pPr>
            <a:r>
              <a:rPr lang="sr-Cyrl-RS" dirty="0">
                <a:solidFill>
                  <a:srgbClr val="003F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Cyrl-RS" dirty="0">
              <a:solidFill>
                <a:srgbClr val="003F8A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Систем осигурања депозита данас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CE148D-DC3B-A14E-BC5B-E812D6430010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7361" y="1107750"/>
            <a:ext cx="4325815" cy="3957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B77E28-8BB3-B968-ADE3-CD3C42653C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9099" y="1503486"/>
            <a:ext cx="4352192" cy="1934306"/>
          </a:xfrm>
          <a:prstGeom prst="rect">
            <a:avLst/>
          </a:prstGeom>
        </p:spPr>
      </p:pic>
      <p:pic>
        <p:nvPicPr>
          <p:cNvPr id="7" name="Graphic 7">
            <a:extLst>
              <a:ext uri="{FF2B5EF4-FFF2-40B4-BE49-F238E27FC236}">
                <a16:creationId xmlns:a16="http://schemas.microsoft.com/office/drawing/2014/main" id="{3C146701-50D8-78B6-A007-E4AAF6E5E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02"/>
          <a:stretch>
            <a:fillRect/>
          </a:stretch>
        </p:blipFill>
        <p:spPr bwMode="auto">
          <a:xfrm>
            <a:off x="237846" y="3675267"/>
            <a:ext cx="8664793" cy="2225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3977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wipe/>
      </p:transition>
    </mc:Choice>
    <mc:Fallback xmlns="">
      <p:transition xmlns:p14="http://schemas.microsoft.com/office/powerpoint/2010/main" spd="med">
        <p:wipe/>
      </p:transition>
    </mc:Fallback>
  </mc:AlternateContent>
</p:sld>
</file>

<file path=ppt/theme/theme1.xml><?xml version="1.0" encoding="utf-8"?>
<a:theme xmlns:a="http://schemas.openxmlformats.org/drawingml/2006/main" name="AOD_template">
  <a:themeElements>
    <a:clrScheme name="AOD">
      <a:dk1>
        <a:srgbClr val="333333"/>
      </a:dk1>
      <a:lt1>
        <a:sysClr val="window" lastClr="FFFFFF"/>
      </a:lt1>
      <a:dk2>
        <a:srgbClr val="003F8A"/>
      </a:dk2>
      <a:lt2>
        <a:srgbClr val="F6C100"/>
      </a:lt2>
      <a:accent1>
        <a:srgbClr val="00235F"/>
      </a:accent1>
      <a:accent2>
        <a:srgbClr val="D83036"/>
      </a:accent2>
      <a:accent3>
        <a:srgbClr val="9BBB59"/>
      </a:accent3>
      <a:accent4>
        <a:srgbClr val="8064A2"/>
      </a:accent4>
      <a:accent5>
        <a:srgbClr val="4BACC6"/>
      </a:accent5>
      <a:accent6>
        <a:srgbClr val="F1A800"/>
      </a:accent6>
      <a:hlink>
        <a:srgbClr val="00235F"/>
      </a:hlink>
      <a:folHlink>
        <a:srgbClr val="F1A80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OD_tema" id="{362C3CBD-E102-4085-8AB4-80967224858C}" vid="{A9B9118E-57E6-4E18-8FD6-ED0FF7CAF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AOD_template.thmx</Template>
  <TotalTime>546</TotalTime>
  <Words>804</Words>
  <Application>Microsoft Office PowerPoint</Application>
  <PresentationFormat>On-screen Show (4:3)</PresentationFormat>
  <Paragraphs>174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Verdana</vt:lpstr>
      <vt:lpstr>Wingdings</vt:lpstr>
      <vt:lpstr>AOD_template</vt:lpstr>
      <vt:lpstr>Развој система осигурања депозита у Србији</vt:lpstr>
      <vt:lpstr>Улога система осигурања депозита</vt:lpstr>
      <vt:lpstr>Настанак система осигурања депозита  у свету</vt:lpstr>
      <vt:lpstr> Агенција за осигурање депозита</vt:lpstr>
      <vt:lpstr>Југословенски систем осигурања депозита (1989-2005)</vt:lpstr>
      <vt:lpstr>Систем осигурања депозита 2005-2010. </vt:lpstr>
      <vt:lpstr>Банкарска криза 2012-2014. године</vt:lpstr>
      <vt:lpstr>Систем осигурања депозита од 2015. </vt:lpstr>
      <vt:lpstr>Систем осигурања депозита данас</vt:lpstr>
      <vt:lpstr>Усклађивање с правним тековинама ЕУ</vt:lpstr>
      <vt:lpstr>Хвала на пажњи!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Apple</dc:creator>
  <cp:lastModifiedBy>Marija Jovovic Koprivica</cp:lastModifiedBy>
  <cp:revision>45</cp:revision>
  <dcterms:created xsi:type="dcterms:W3CDTF">2018-03-09T09:31:27Z</dcterms:created>
  <dcterms:modified xsi:type="dcterms:W3CDTF">2025-06-02T10:00:47Z</dcterms:modified>
</cp:coreProperties>
</file>