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E32C7-85B6-45CE-8878-A5B5C21EBBF8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C361F-303C-416A-B35A-E4B5DCFE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93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4E515D-28C7-4317-9573-603523599DA0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1752599"/>
          </a:xfrm>
        </p:spPr>
        <p:txBody>
          <a:bodyPr>
            <a:normAutofit/>
          </a:bodyPr>
          <a:lstStyle/>
          <a:p>
            <a:pPr algn="ctr"/>
            <a:r>
              <a:rPr lang="sr-Latn-R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INOVACIJE U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PENZIJSKO</a:t>
            </a:r>
            <a:r>
              <a:rPr lang="sr-Latn-R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OSIGURANJ</a:t>
            </a:r>
            <a:r>
              <a:rPr lang="sr-Latn-R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429000"/>
          </a:xfrm>
        </p:spPr>
        <p:txBody>
          <a:bodyPr>
            <a:normAutofit fontScale="25000" lnSpcReduction="20000"/>
          </a:bodyPr>
          <a:lstStyle/>
          <a:p>
            <a:pPr algn="r"/>
            <a:endParaRPr lang="en-US" sz="2600" b="1" dirty="0"/>
          </a:p>
          <a:p>
            <a:pPr algn="just"/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			</a:t>
            </a:r>
            <a:endParaRPr lang="sr-Latn-RS" sz="7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72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sr-Latn-CS" sz="7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Tatjana Rakonjac-Antić</a:t>
            </a:r>
          </a:p>
          <a:p>
            <a:pPr algn="just"/>
            <a:r>
              <a:rPr lang="sr-Latn-CS" sz="7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dr Jelena Stanojević	</a:t>
            </a:r>
          </a:p>
          <a:p>
            <a:pPr algn="just"/>
            <a:r>
              <a:rPr lang="sr-Latn-CS" sz="7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dr Dragana Radojičić</a:t>
            </a:r>
          </a:p>
          <a:p>
            <a:pPr algn="just"/>
            <a:r>
              <a:rPr lang="sr-Latn-RS" sz="7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Ekonomski fakultet, Univerzitet u Beogradu</a:t>
            </a:r>
            <a:endParaRPr lang="en-US" sz="7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>
              <a:solidFill>
                <a:schemeClr val="tx1"/>
              </a:solidFill>
            </a:endParaRPr>
          </a:p>
          <a:p>
            <a:endParaRPr lang="en-US" sz="2600" b="1" dirty="0"/>
          </a:p>
          <a:p>
            <a:endParaRPr lang="en-US" sz="2600" b="1" dirty="0"/>
          </a:p>
          <a:p>
            <a:endParaRPr lang="en-US" sz="2600" b="1" dirty="0"/>
          </a:p>
          <a:p>
            <a:endParaRPr lang="en-US" sz="2600" b="1" dirty="0"/>
          </a:p>
          <a:p>
            <a:pPr algn="ctr"/>
            <a:endParaRPr lang="en-US" sz="3500" b="1" dirty="0"/>
          </a:p>
          <a:p>
            <a:pPr algn="ctr"/>
            <a:endParaRPr lang="en-US" sz="3500" dirty="0"/>
          </a:p>
          <a:p>
            <a:pPr algn="ctr"/>
            <a:r>
              <a:rPr lang="sr-Latn-CS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XXIII MEĐUNARODNI SIMPOZIJUM </a:t>
            </a:r>
            <a:endParaRPr lang="en-US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„INOVACIJE U OSIGURANJU – OD TRADICIONALNOG KA MODERNOM TRŽIŠTU“</a:t>
            </a:r>
            <a:endParaRPr 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C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Zlatibor</a:t>
            </a:r>
            <a:r>
              <a:rPr lang="sr-Latn-CS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05-08. </a:t>
            </a:r>
            <a:r>
              <a:rPr lang="sr-Latn-C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</a:t>
            </a:r>
            <a:r>
              <a:rPr lang="sr-Latn-CS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2025.</a:t>
            </a:r>
            <a:endParaRPr lang="en-US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sz="2500" dirty="0"/>
          </a:p>
          <a:p>
            <a:pPr algn="r"/>
            <a:r>
              <a:rPr lang="sr-Latn-CS" sz="2600" dirty="0"/>
              <a:t> </a:t>
            </a: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r-Latn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STANJE I KLJUČNE INOVACIJE U SVETSKIM SISTEMIMA PENZIJSKOG OSIGURANJA</a:t>
            </a:r>
          </a:p>
          <a:p>
            <a:pPr marL="0" indent="0">
              <a:buNone/>
            </a:pPr>
            <a:endParaRPr lang="sr-Latn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REZULTATI I NOVINE U SISTEMU OBAVEZNOG PENZIJSKOG OSIGURANJA U REPUBLICI SRBIJI	</a:t>
            </a:r>
          </a:p>
          <a:p>
            <a:pPr marL="0" indent="0">
              <a:buNone/>
            </a:pPr>
            <a:endParaRPr lang="sr-Latn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PROMENE U SISTEMU DOBROVOLJNOG PENZIJSKOG OSIGURANJA U REPUBLICI SRBIJI</a:t>
            </a:r>
          </a:p>
          <a:p>
            <a:pPr marL="0" indent="0">
              <a:buNone/>
            </a:pP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F1B5DDC-1299-9926-2084-8B7F31757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7233" y="233078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63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CE7CD-848B-D82D-0B17-6B885C66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STANJE I KLJUČNE INOVACIJE U SVETSKIM SISTEMIMA PENZIJSKOG OSIGURANJA</a:t>
            </a:r>
            <a:b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E2C6F-AEB4-DF3C-061F-54A7DDE3CDC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Promene demografskih, ekonomskih i aktuarskih faktora  utiču na funkcionisanje sistema penzijskog osiguranja</a:t>
            </a:r>
          </a:p>
          <a:p>
            <a:pPr marL="0" indent="0">
              <a:buNone/>
            </a:pP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Česta pojava aktuarskog deficita u sistemima obaveznog penzijskog osiguranja</a:t>
            </a:r>
          </a:p>
          <a:p>
            <a:pPr marL="0" indent="0">
              <a:buNone/>
            </a:pP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 parametarskih i sistemskih promena</a:t>
            </a:r>
          </a:p>
          <a:p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privatnom penzijskom osiguranju prelasci sa „planova sa definisam penzijskim nadoknadama“ na „planove sa definisanim doprinosima“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2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A2891-45DB-A0C8-626C-38D453DB8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89604-4246-7E7C-482F-EFC563E5CDC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90515AA-18EB-D968-D42B-9B2C0B5883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027614"/>
              </p:ext>
            </p:extLst>
          </p:nvPr>
        </p:nvGraphicFramePr>
        <p:xfrm>
          <a:off x="533400" y="1"/>
          <a:ext cx="7848599" cy="6705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4653119" imgH="5044698" progId="Word.Document.12">
                  <p:embed/>
                </p:oleObj>
              </mc:Choice>
              <mc:Fallback>
                <p:oleObj name="Document" r:id="rId3" imgW="4653119" imgH="504469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"/>
                        <a:ext cx="7848599" cy="6705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04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9A42C-0B93-8F11-2774-73C85101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F1074-80E4-DDAE-586B-CBE41B458B9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5440362"/>
          </a:xfrm>
        </p:spPr>
        <p:txBody>
          <a:bodyPr>
            <a:normAutofit/>
          </a:bodyPr>
          <a:lstStyle/>
          <a:p>
            <a:pPr marL="0" marR="0" algn="just">
              <a:buNone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Novine u sistemima penzijskog osiguranja: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buNone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marR="0" algn="just">
              <a:buNone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sr-Latn-R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korišćenje veštačke inteligencije u procesu definisanja investicionih politika,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buNone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-već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r-Latn-R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zastupljenost unit-linked formi penzijskog osiguranja,</a:t>
            </a:r>
            <a:endParaRPr lang="sr-Latn-R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buNone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-jačanje personalizovanih rešenja i zajedničkog delovanja učesnika u sistemu penzijskog osiguranja,</a:t>
            </a:r>
          </a:p>
          <a:p>
            <a:pPr marL="0" algn="just">
              <a:buNone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-potenciranje važnosti planova za penzionisanje (finansijsko planiranje),</a:t>
            </a:r>
          </a:p>
          <a:p>
            <a:pPr marL="0" algn="just">
              <a:buNone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sl-SI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usled pojavljivanja novih poslova koji mogu biti i neformalni (npr. bloger, influenser itd.) osnaživanje ponude tzv. mikro penzija,</a:t>
            </a:r>
          </a:p>
          <a:p>
            <a:pPr marL="0" algn="just">
              <a:buNone/>
            </a:pPr>
            <a:r>
              <a:rPr lang="sl-SI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korišćenje zajedničkog potencijala i ljudske i veštačke inteligencije za </a:t>
            </a:r>
            <a:r>
              <a:rPr lang="sr-Latn-R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adekvatnije</a:t>
            </a: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administriranje i ostvarenje boljih rezultata u sistemu penzijskog osiguranja itd.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buNone/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3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768EF-7485-8396-C307-317A2457778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Republičkom fondu za penzijsko i zdravstveno osiguranje u 2024. godini:</a:t>
            </a:r>
          </a:p>
          <a:p>
            <a:pPr>
              <a:buFontTx/>
              <a:buChar char="-"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„racio zavisnosti“ je iznosio 1,7:1, a </a:t>
            </a:r>
          </a:p>
          <a:p>
            <a:pPr>
              <a:buFontTx/>
              <a:buChar char="-"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„racio zamene“ 47%,</a:t>
            </a:r>
          </a:p>
          <a:p>
            <a:pPr>
              <a:buFontTx/>
              <a:buChar char="-"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prosečna penzija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46138 dinara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 doprinosa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24% (14% na teret zaposlenog - iz osnovice i 10% na teret poslodavca – na osnovicu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ukupnog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broja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korisnika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penzijskog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osiguranja</a:t>
            </a:r>
            <a:r>
              <a:rPr lang="sr-Latn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66,7% je bilo korisnika penzijskog osiguranja po osnovu starosti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1CF3913-EE11-344E-ADE5-7020B8FF1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5310" y="538361"/>
            <a:ext cx="7851380" cy="61555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REZULTATI I NOVINE U SISTEMU OBAVEZNOG PENZIJSKOG</a:t>
            </a:r>
            <a:br>
              <a:rPr kumimoji="0" lang="sr-Latn-R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sr-Latn-R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OSIGURANJA U REPUBLICI SRBIJI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772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FCCE2-A24B-7091-C01D-1CDE1CF89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6EDFA-0930-F326-F752-D6598966435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 ciljem smanjenja siromaštva korisnika penzijskog osiguranja koristi se:</a:t>
            </a:r>
          </a:p>
          <a:p>
            <a:pPr marL="0" indent="0">
              <a:buNone/>
            </a:pPr>
            <a:r>
              <a:rPr lang="sr-Latn-R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a) definisanje najniže penzije,</a:t>
            </a:r>
          </a:p>
          <a:p>
            <a:pPr marL="0" indent="0">
              <a:buNone/>
            </a:pPr>
            <a:r>
              <a:rPr lang="sr-Latn-R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b)</a:t>
            </a:r>
            <a:r>
              <a:rPr lang="sr-Latn-R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povezivanja kretanja penzija sa ekonomskim kretanjima u zemlji kroz mehanizam indeksacije penzijskih nadoknada,</a:t>
            </a:r>
          </a:p>
          <a:p>
            <a:pPr marL="0" indent="0">
              <a:buNone/>
            </a:pPr>
            <a:r>
              <a:rPr lang="sr-Latn-R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c) </a:t>
            </a:r>
            <a:r>
              <a:rPr lang="sr-Latn-R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jednokratne isplate sredstava korisnicima penzijskog osiguranja, </a:t>
            </a:r>
          </a:p>
          <a:p>
            <a:pPr marL="0" indent="0">
              <a:buNone/>
            </a:pPr>
            <a:r>
              <a:rPr lang="sr-Latn-R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-izmene uslova za ostvarenje prava na starosnu penziju žena,</a:t>
            </a:r>
          </a:p>
          <a:p>
            <a:pPr marL="0" indent="0">
              <a:buNone/>
            </a:pPr>
            <a:r>
              <a:rPr lang="sr-Latn-R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-promena opšteg boda,</a:t>
            </a:r>
          </a:p>
          <a:p>
            <a:pPr marL="0" indent="0">
              <a:buNone/>
            </a:pPr>
            <a:r>
              <a:rPr lang="sr-Latn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-pojačana informatička podrška kroz elektronski servis (e-šalter, e-kalkulator penzija itd.)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*Razmatra se:</a:t>
            </a:r>
          </a:p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-definisanje socijalnih penzija, promena u sistem penzijskog osiguranja poljoprivrednika itd.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2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C19A-B793-3BC0-7EC0-43AD20ADB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>
            <a:normAutofit fontScale="90000"/>
          </a:bodyPr>
          <a:lstStyle/>
          <a:p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PROMENE U SISTEMU DOBROVOLJNOG PENZIJSKOG OSIGURANJA U REPUBLICI SRBIJI</a:t>
            </a:r>
            <a:br>
              <a:rPr 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19D2D-F80D-C656-FC7D-2D0A6531EA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6019800"/>
          </a:xfrm>
        </p:spPr>
        <p:txBody>
          <a:bodyPr>
            <a:normAutofit fontScale="85000" lnSpcReduction="20000"/>
          </a:bodyPr>
          <a:lstStyle/>
          <a:p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Promene na tržištu nisu velike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tržištu posluju 4 društva za upravljanje dobrovoljnim penzijskim fondovima (od 2013. godine)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Upravljaju imovinom sedam fondova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Blagi porast neto imovine dobrovoljnih penzijskih fondova iz godine u godinu (izuzev u 2022. godini)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2023. godini je bilo oko 220000 osiguranika (2015. godine, oko 190500)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Zaključeno je bilo oko 350000 ugovora (2015. godine, oko 258000)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Poreske olakšice do sume doprinosa od 8449 dinara (2007. godine, 3000 dinara)</a:t>
            </a:r>
          </a:p>
          <a:p>
            <a:r>
              <a:rPr lang="sr-Latn-R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uvođenja dobrovoljnog penzijskog osiguranja (2005/2006.) do 2023. godine FONDex je iznosio 7,4 %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Pažnja je usmerena na informatičku podršku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Poslednje izmene zakonske regulative izvšene su 2011. godine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Neophodno je jačanje podsticajnih faktora razvoja dobrovoljnog penzijskog osiguranja (rast životnog standarda stanovništva, razvijenost finansijskog tržišta, jačanje finansijske pismenosti učesnika itd.)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73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13439</TotalTime>
  <Words>625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Document</vt:lpstr>
      <vt:lpstr> INOVACIJE U PENZIJSKOM OSIGURANJU  </vt:lpstr>
      <vt:lpstr>Sadržaj</vt:lpstr>
      <vt:lpstr>1. STANJE I KLJUČNE INOVACIJE U SVETSKIM SISTEMIMA PENZIJSKOG OSIGURANJA </vt:lpstr>
      <vt:lpstr>PowerPoint Presentation</vt:lpstr>
      <vt:lpstr>PowerPoint Presentation</vt:lpstr>
      <vt:lpstr>2. REZULTATI I NOVINE U SISTEMU OBAVEZNOG PENZIJSKOG  OSIGURANJA U REPUBLICI SRBIJI </vt:lpstr>
      <vt:lpstr>PowerPoint Presentation</vt:lpstr>
      <vt:lpstr>                     3. PROMENE U SISTEMU DOBROVOLJNOG PENZIJSKOG OSIGURANJA U REPUBLICI SRBIJI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UTICAJ KATASTROFALNIH RIZIKA NA SEKTOR POLJOPRIVREDE U SRBIJI</dc:title>
  <dc:creator>Tecra</dc:creator>
  <cp:lastModifiedBy>Marija Jovovic Koprivica</cp:lastModifiedBy>
  <cp:revision>178</cp:revision>
  <dcterms:created xsi:type="dcterms:W3CDTF">2015-05-15T08:52:07Z</dcterms:created>
  <dcterms:modified xsi:type="dcterms:W3CDTF">2025-06-02T10:02:32Z</dcterms:modified>
</cp:coreProperties>
</file>