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76" r:id="rId5"/>
    <p:sldId id="261" r:id="rId6"/>
    <p:sldId id="266" r:id="rId7"/>
    <p:sldId id="267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4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34034019908821"/>
          <c:y val="8.0537674898362582E-2"/>
          <c:w val="0.44764116252215713"/>
          <c:h val="0.919462325101637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 prioritet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Unapređenje proizvoda sa visokom profitnom marginom</c:v>
                </c:pt>
                <c:pt idx="1">
                  <c:v>Fokus na modularnim proizvodima sa dodatnim pokrićima i uslugama</c:v>
                </c:pt>
                <c:pt idx="2">
                  <c:v>Stabilnost premije uz pojačanje pokrića</c:v>
                </c:pt>
                <c:pt idx="3">
                  <c:v>Razvoj novih proizvoda osiguranja</c:v>
                </c:pt>
                <c:pt idx="4">
                  <c:v>Simplifikacija proizvoda i pokrića</c:v>
                </c:pt>
                <c:pt idx="5">
                  <c:v>Dizajniranje i razvoj kapitalno "lakih" proizvoda</c:v>
                </c:pt>
                <c:pt idx="6">
                  <c:v>Ukidanje proizvoda sa niskom profitnom marginom ili velikom opterećenošću kapitala</c:v>
                </c:pt>
                <c:pt idx="7">
                  <c:v>Ostalo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0.19</c:v>
                </c:pt>
                <c:pt idx="1">
                  <c:v>0.15</c:v>
                </c:pt>
                <c:pt idx="2">
                  <c:v>0.17</c:v>
                </c:pt>
                <c:pt idx="3">
                  <c:v>0.12</c:v>
                </c:pt>
                <c:pt idx="4">
                  <c:v>0.1</c:v>
                </c:pt>
                <c:pt idx="5">
                  <c:v>0.1</c:v>
                </c:pt>
                <c:pt idx="6">
                  <c:v>7.0000000000000007E-2</c:v>
                </c:pt>
                <c:pt idx="7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BF-4BE0-B444-A7C1B935A8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2. prioritet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Unapređenje proizvoda sa visokom profitnom marginom</c:v>
                </c:pt>
                <c:pt idx="1">
                  <c:v>Fokus na modularnim proizvodima sa dodatnim pokrićima i uslugama</c:v>
                </c:pt>
                <c:pt idx="2">
                  <c:v>Stabilnost premije uz pojačanje pokrića</c:v>
                </c:pt>
                <c:pt idx="3">
                  <c:v>Razvoj novih proizvoda osiguranja</c:v>
                </c:pt>
                <c:pt idx="4">
                  <c:v>Simplifikacija proizvoda i pokrića</c:v>
                </c:pt>
                <c:pt idx="5">
                  <c:v>Dizajniranje i razvoj kapitalno "lakih" proizvoda</c:v>
                </c:pt>
                <c:pt idx="6">
                  <c:v>Ukidanje proizvoda sa niskom profitnom marginom ili velikom opterećenošću kapitala</c:v>
                </c:pt>
                <c:pt idx="7">
                  <c:v>Ostalo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0.17</c:v>
                </c:pt>
                <c:pt idx="1">
                  <c:v>0.14000000000000001</c:v>
                </c:pt>
                <c:pt idx="2">
                  <c:v>0.1</c:v>
                </c:pt>
                <c:pt idx="3">
                  <c:v>0.12</c:v>
                </c:pt>
                <c:pt idx="4">
                  <c:v>0.11</c:v>
                </c:pt>
                <c:pt idx="5">
                  <c:v>0.1</c:v>
                </c:pt>
                <c:pt idx="6">
                  <c:v>7.0000000000000007E-2</c:v>
                </c:pt>
                <c:pt idx="7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BF-4BE0-B444-A7C1B935A83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3. prioritet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Unapređenje proizvoda sa visokom profitnom marginom</c:v>
                </c:pt>
                <c:pt idx="1">
                  <c:v>Fokus na modularnim proizvodima sa dodatnim pokrićima i uslugama</c:v>
                </c:pt>
                <c:pt idx="2">
                  <c:v>Stabilnost premije uz pojačanje pokrića</c:v>
                </c:pt>
                <c:pt idx="3">
                  <c:v>Razvoj novih proizvoda osiguranja</c:v>
                </c:pt>
                <c:pt idx="4">
                  <c:v>Simplifikacija proizvoda i pokrića</c:v>
                </c:pt>
                <c:pt idx="5">
                  <c:v>Dizajniranje i razvoj kapitalno "lakih" proizvoda</c:v>
                </c:pt>
                <c:pt idx="6">
                  <c:v>Ukidanje proizvoda sa niskom profitnom marginom ili velikom opterećenošću kapitala</c:v>
                </c:pt>
                <c:pt idx="7">
                  <c:v>Ostalo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0.15</c:v>
                </c:pt>
                <c:pt idx="1">
                  <c:v>0.08</c:v>
                </c:pt>
                <c:pt idx="2">
                  <c:v>7.0000000000000007E-2</c:v>
                </c:pt>
                <c:pt idx="3">
                  <c:v>0.1</c:v>
                </c:pt>
                <c:pt idx="4">
                  <c:v>0.1</c:v>
                </c:pt>
                <c:pt idx="5">
                  <c:v>0.04</c:v>
                </c:pt>
                <c:pt idx="6">
                  <c:v>0.05</c:v>
                </c:pt>
                <c:pt idx="7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BF-4BE0-B444-A7C1B935A83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63761919"/>
        <c:axId val="1464655199"/>
      </c:barChart>
      <c:catAx>
        <c:axId val="146376191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4655199"/>
        <c:crosses val="autoZero"/>
        <c:auto val="0"/>
        <c:lblAlgn val="ctr"/>
        <c:lblOffset val="100"/>
        <c:noMultiLvlLbl val="0"/>
      </c:catAx>
      <c:valAx>
        <c:axId val="1464655199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alpha val="22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3761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821769808806401"/>
          <c:y val="0.88997614433808359"/>
          <c:w val="0.2850600970672339"/>
          <c:h val="6.89157272578180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3B5A98-28CC-4F47-BD79-48D2239D00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1157A1-37E5-4522-B4B9-2C3116830240}">
      <dgm:prSet phldrT="[Text]" custT="1"/>
      <dgm:spPr>
        <a:noFill/>
      </dgm:spPr>
      <dgm:t>
        <a:bodyPr/>
        <a:lstStyle/>
        <a:p>
          <a:r>
            <a:rPr lang="en-US" sz="2000" b="1" dirty="0"/>
            <a:t>"à la carte" </a:t>
          </a:r>
          <a:r>
            <a:rPr lang="en-US" sz="2000" b="1" dirty="0" err="1"/>
            <a:t>osiguranje</a:t>
          </a:r>
          <a:endParaRPr lang="en-US" sz="2000" b="1" dirty="0"/>
        </a:p>
      </dgm:t>
    </dgm:pt>
    <dgm:pt modelId="{C55FECD7-8BDA-4245-93FE-53CB0422ED89}" type="parTrans" cxnId="{FE7AD2C4-87A5-450C-ABE6-F8BD0C0B7CE0}">
      <dgm:prSet/>
      <dgm:spPr/>
      <dgm:t>
        <a:bodyPr/>
        <a:lstStyle/>
        <a:p>
          <a:endParaRPr lang="en-US" sz="1400"/>
        </a:p>
      </dgm:t>
    </dgm:pt>
    <dgm:pt modelId="{6DC10ED3-5B8C-46F0-A8FA-2C48326204CF}" type="sibTrans" cxnId="{FE7AD2C4-87A5-450C-ABE6-F8BD0C0B7CE0}">
      <dgm:prSet/>
      <dgm:spPr>
        <a:ln>
          <a:noFill/>
        </a:ln>
      </dgm:spPr>
      <dgm:t>
        <a:bodyPr/>
        <a:lstStyle/>
        <a:p>
          <a:endParaRPr lang="en-US" sz="1400"/>
        </a:p>
      </dgm:t>
    </dgm:pt>
    <dgm:pt modelId="{135A1DDF-2EF7-4DCD-9E8C-184CF1D2B6F7}">
      <dgm:prSet phldrT="[Text]" custT="1"/>
      <dgm:spPr>
        <a:noFill/>
      </dgm:spPr>
      <dgm:t>
        <a:bodyPr/>
        <a:lstStyle/>
        <a:p>
          <a:r>
            <a:rPr lang="en-US" sz="2000" b="1" dirty="0"/>
            <a:t>„pay-as-you-live“ </a:t>
          </a:r>
          <a:r>
            <a:rPr lang="en-US" sz="2000" b="1" dirty="0" err="1"/>
            <a:t>osiguranje</a:t>
          </a:r>
          <a:r>
            <a:rPr lang="sr-Latn-RS" sz="2000" b="1" dirty="0"/>
            <a:t> </a:t>
          </a:r>
          <a:r>
            <a:rPr lang="sr-Latn-RS" sz="2000" b="0" dirty="0"/>
            <a:t>(„</a:t>
          </a:r>
          <a:r>
            <a:rPr lang="sr-Latn-RS" sz="2000" dirty="0" err="1"/>
            <a:t>Vitality</a:t>
          </a:r>
          <a:r>
            <a:rPr lang="sr-Latn-RS" sz="2000" dirty="0"/>
            <a:t>“ – John </a:t>
          </a:r>
          <a:r>
            <a:rPr lang="sr-Latn-RS" sz="2000" dirty="0" err="1"/>
            <a:t>Hancock</a:t>
          </a:r>
          <a:r>
            <a:rPr lang="sr-Latn-RS" sz="2000" dirty="0"/>
            <a:t>, UK i SAD)</a:t>
          </a:r>
          <a:r>
            <a:rPr lang="en-US" sz="2000" dirty="0"/>
            <a:t> </a:t>
          </a:r>
        </a:p>
      </dgm:t>
    </dgm:pt>
    <dgm:pt modelId="{96EC5E0D-7B0E-40CE-8084-FFE4A8B1BC2E}" type="parTrans" cxnId="{695EC03C-21C0-491D-8B89-54B6C54A423B}">
      <dgm:prSet/>
      <dgm:spPr/>
      <dgm:t>
        <a:bodyPr/>
        <a:lstStyle/>
        <a:p>
          <a:endParaRPr lang="en-US" sz="1400"/>
        </a:p>
      </dgm:t>
    </dgm:pt>
    <dgm:pt modelId="{FC2CDBFB-2288-4E6C-A847-8F0695FDD21B}" type="sibTrans" cxnId="{695EC03C-21C0-491D-8B89-54B6C54A423B}">
      <dgm:prSet/>
      <dgm:spPr/>
      <dgm:t>
        <a:bodyPr/>
        <a:lstStyle/>
        <a:p>
          <a:endParaRPr lang="en-US" sz="1400"/>
        </a:p>
      </dgm:t>
    </dgm:pt>
    <dgm:pt modelId="{A61A04D0-5926-435B-9378-55948190FA66}">
      <dgm:prSet custT="1"/>
      <dgm:spPr>
        <a:noFill/>
      </dgm:spPr>
      <dgm:t>
        <a:bodyPr/>
        <a:lstStyle/>
        <a:p>
          <a:r>
            <a:rPr lang="en-US" sz="2000" b="1" dirty="0" err="1"/>
            <a:t>osiguranje</a:t>
          </a:r>
          <a:r>
            <a:rPr lang="en-US" sz="2000" b="1" dirty="0"/>
            <a:t> </a:t>
          </a:r>
          <a:r>
            <a:rPr lang="en-US" sz="2000" b="1" dirty="0" err="1"/>
            <a:t>sa</a:t>
          </a:r>
          <a:r>
            <a:rPr lang="en-US" sz="2000" b="1" dirty="0"/>
            <a:t> </a:t>
          </a:r>
          <a:r>
            <a:rPr lang="en-US" sz="2000" b="1" dirty="0" err="1"/>
            <a:t>fleksibilnom</a:t>
          </a:r>
          <a:r>
            <a:rPr lang="en-US" sz="2000" b="1" dirty="0"/>
            <a:t> </a:t>
          </a:r>
          <a:r>
            <a:rPr lang="en-US" sz="2000" b="1" dirty="0" err="1"/>
            <a:t>uplatom</a:t>
          </a:r>
          <a:r>
            <a:rPr lang="en-US" sz="2000" b="1" dirty="0"/>
            <a:t> </a:t>
          </a:r>
          <a:r>
            <a:rPr lang="en-US" sz="2000" b="1" dirty="0" err="1"/>
            <a:t>premije</a:t>
          </a:r>
          <a:r>
            <a:rPr lang="en-US" sz="2000" b="1" dirty="0"/>
            <a:t> </a:t>
          </a:r>
          <a:r>
            <a:rPr lang="en-US" sz="1400" dirty="0"/>
            <a:t>(„Variable Universal Life“, SAD)</a:t>
          </a:r>
          <a:endParaRPr lang="en-US" sz="2000" dirty="0"/>
        </a:p>
      </dgm:t>
    </dgm:pt>
    <dgm:pt modelId="{9878E12B-E73B-4A3B-810E-D1F75E42B6E2}" type="parTrans" cxnId="{4BD6D0C4-95AF-4525-A7C6-09E572F780DE}">
      <dgm:prSet/>
      <dgm:spPr/>
      <dgm:t>
        <a:bodyPr/>
        <a:lstStyle/>
        <a:p>
          <a:endParaRPr lang="en-US" sz="1400"/>
        </a:p>
      </dgm:t>
    </dgm:pt>
    <dgm:pt modelId="{21C19D50-973D-4F2B-824E-C8C573ED87AD}" type="sibTrans" cxnId="{4BD6D0C4-95AF-4525-A7C6-09E572F780DE}">
      <dgm:prSet/>
      <dgm:spPr/>
      <dgm:t>
        <a:bodyPr/>
        <a:lstStyle/>
        <a:p>
          <a:endParaRPr lang="en-US" sz="1400"/>
        </a:p>
      </dgm:t>
    </dgm:pt>
    <dgm:pt modelId="{A3925F38-D990-4226-9A11-3FB7068EAC4E}">
      <dgm:prSet custT="1"/>
      <dgm:spPr>
        <a:noFill/>
      </dgm:spPr>
      <dgm:t>
        <a:bodyPr/>
        <a:lstStyle/>
        <a:p>
          <a:r>
            <a:rPr lang="en-US" sz="2000" b="1" dirty="0" err="1"/>
            <a:t>stepenasto</a:t>
          </a:r>
          <a:r>
            <a:rPr lang="en-US" sz="2000" b="1" dirty="0"/>
            <a:t> </a:t>
          </a:r>
          <a:r>
            <a:rPr lang="en-US" sz="2000" b="1" dirty="0" err="1"/>
            <a:t>osiguranje</a:t>
          </a:r>
          <a:r>
            <a:rPr lang="sr-Latn-RS" sz="2000" b="1" dirty="0"/>
            <a:t> </a:t>
          </a:r>
          <a:r>
            <a:rPr lang="sr-Latn-RS" sz="2000" b="0" dirty="0"/>
            <a:t>(„</a:t>
          </a:r>
          <a:r>
            <a:rPr lang="sr-Latn-RS" sz="2000" b="0" dirty="0" err="1"/>
            <a:t>Ladder</a:t>
          </a:r>
          <a:r>
            <a:rPr lang="sr-Latn-RS" sz="2000" b="0" dirty="0"/>
            <a:t> </a:t>
          </a:r>
          <a:r>
            <a:rPr lang="sr-Latn-RS" sz="2000" b="0" dirty="0" err="1"/>
            <a:t>Life</a:t>
          </a:r>
          <a:r>
            <a:rPr lang="sr-Latn-RS" sz="2000" b="0" dirty="0"/>
            <a:t>“, SAD)</a:t>
          </a:r>
          <a:endParaRPr lang="en-US" sz="2000" b="0" dirty="0"/>
        </a:p>
      </dgm:t>
    </dgm:pt>
    <dgm:pt modelId="{B71D237B-C0AF-4D01-AB3F-1EB58C20234C}" type="parTrans" cxnId="{A401C5EA-3367-4850-9F8C-ADBE95D631A5}">
      <dgm:prSet/>
      <dgm:spPr/>
      <dgm:t>
        <a:bodyPr/>
        <a:lstStyle/>
        <a:p>
          <a:endParaRPr lang="en-US" sz="1400"/>
        </a:p>
      </dgm:t>
    </dgm:pt>
    <dgm:pt modelId="{9CD5DBFA-26E4-46D4-9D94-1A029041363F}" type="sibTrans" cxnId="{A401C5EA-3367-4850-9F8C-ADBE95D631A5}">
      <dgm:prSet/>
      <dgm:spPr/>
      <dgm:t>
        <a:bodyPr/>
        <a:lstStyle/>
        <a:p>
          <a:endParaRPr lang="en-US" sz="1400"/>
        </a:p>
      </dgm:t>
    </dgm:pt>
    <dgm:pt modelId="{6FBDDBC0-59BE-4C7C-9C09-C0C52D091F7A}">
      <dgm:prSet custT="1"/>
      <dgm:spPr>
        <a:noFill/>
      </dgm:spPr>
      <dgm:t>
        <a:bodyPr/>
        <a:lstStyle/>
        <a:p>
          <a:r>
            <a:rPr lang="en-US" sz="2000" b="1" dirty="0" err="1"/>
            <a:t>profesionalno</a:t>
          </a:r>
          <a:r>
            <a:rPr lang="en-US" sz="2000" b="1" dirty="0"/>
            <a:t> </a:t>
          </a:r>
          <a:r>
            <a:rPr lang="en-US" sz="2000" b="1" dirty="0" err="1"/>
            <a:t>orijentisan</a:t>
          </a:r>
          <a:r>
            <a:rPr lang="sr-Latn-RS" sz="2000" b="1" dirty="0"/>
            <a:t>i</a:t>
          </a:r>
          <a:r>
            <a:rPr lang="en-US" sz="2000" b="1" dirty="0"/>
            <a:t> </a:t>
          </a:r>
          <a:r>
            <a:rPr lang="en-US" sz="2000" b="1" dirty="0" err="1"/>
            <a:t>paket</a:t>
          </a:r>
          <a:r>
            <a:rPr lang="sr-Latn-RS" sz="2000" b="1" dirty="0"/>
            <a:t>i</a:t>
          </a:r>
          <a:r>
            <a:rPr lang="en-US" sz="2000" b="1" dirty="0"/>
            <a:t> </a:t>
          </a:r>
          <a:r>
            <a:rPr lang="en-US" sz="2000" b="1" dirty="0" err="1"/>
            <a:t>životnog</a:t>
          </a:r>
          <a:r>
            <a:rPr lang="en-US" sz="2000" b="1" dirty="0"/>
            <a:t> </a:t>
          </a:r>
          <a:r>
            <a:rPr lang="en-US" sz="2000" b="1" dirty="0" err="1"/>
            <a:t>osiguranja</a:t>
          </a:r>
          <a:r>
            <a:rPr lang="sr-Latn-RS" sz="2000" b="1" dirty="0"/>
            <a:t>:</a:t>
          </a:r>
          <a:endParaRPr lang="en-US" sz="2000" dirty="0"/>
        </a:p>
      </dgm:t>
    </dgm:pt>
    <dgm:pt modelId="{1B0B9D17-142E-48E1-B25F-FD7D707EAFD5}" type="parTrans" cxnId="{0B2DA014-DC04-4413-A6C8-E68B31A1BA4C}">
      <dgm:prSet/>
      <dgm:spPr/>
      <dgm:t>
        <a:bodyPr/>
        <a:lstStyle/>
        <a:p>
          <a:endParaRPr lang="en-US" sz="1400"/>
        </a:p>
      </dgm:t>
    </dgm:pt>
    <dgm:pt modelId="{2ED18239-58AE-4C3A-9FF1-D9ACA5A55C1B}" type="sibTrans" cxnId="{0B2DA014-DC04-4413-A6C8-E68B31A1BA4C}">
      <dgm:prSet/>
      <dgm:spPr/>
      <dgm:t>
        <a:bodyPr/>
        <a:lstStyle/>
        <a:p>
          <a:endParaRPr lang="en-US" sz="1400"/>
        </a:p>
      </dgm:t>
    </dgm:pt>
    <dgm:pt modelId="{00BFAB2E-F753-4A71-AD6C-CCBB95BB6380}" type="pres">
      <dgm:prSet presAssocID="{FD3B5A98-28CC-4F47-BD79-48D2239D00AB}" presName="Name0" presStyleCnt="0">
        <dgm:presLayoutVars>
          <dgm:chMax val="7"/>
          <dgm:chPref val="7"/>
          <dgm:dir/>
        </dgm:presLayoutVars>
      </dgm:prSet>
      <dgm:spPr/>
    </dgm:pt>
    <dgm:pt modelId="{D72733E4-C8EF-44FC-B2CB-BFA64366C93B}" type="pres">
      <dgm:prSet presAssocID="{FD3B5A98-28CC-4F47-BD79-48D2239D00AB}" presName="Name1" presStyleCnt="0"/>
      <dgm:spPr/>
    </dgm:pt>
    <dgm:pt modelId="{0D2E45A4-BAA9-4D10-992C-F17D0083BC75}" type="pres">
      <dgm:prSet presAssocID="{FD3B5A98-28CC-4F47-BD79-48D2239D00AB}" presName="cycle" presStyleCnt="0"/>
      <dgm:spPr/>
    </dgm:pt>
    <dgm:pt modelId="{B3F2B289-3CD4-4C0E-8D25-DED594DEE886}" type="pres">
      <dgm:prSet presAssocID="{FD3B5A98-28CC-4F47-BD79-48D2239D00AB}" presName="srcNode" presStyleLbl="node1" presStyleIdx="0" presStyleCnt="5"/>
      <dgm:spPr/>
    </dgm:pt>
    <dgm:pt modelId="{2A207BCA-EFA7-4983-94CE-D618159F7851}" type="pres">
      <dgm:prSet presAssocID="{FD3B5A98-28CC-4F47-BD79-48D2239D00AB}" presName="conn" presStyleLbl="parChTrans1D2" presStyleIdx="0" presStyleCnt="1"/>
      <dgm:spPr/>
    </dgm:pt>
    <dgm:pt modelId="{2F118678-BFF0-4936-B242-D0CB3DC70476}" type="pres">
      <dgm:prSet presAssocID="{FD3B5A98-28CC-4F47-BD79-48D2239D00AB}" presName="extraNode" presStyleLbl="node1" presStyleIdx="0" presStyleCnt="5"/>
      <dgm:spPr/>
    </dgm:pt>
    <dgm:pt modelId="{7C469EFB-D199-43E6-B54A-38C1D41CE1E8}" type="pres">
      <dgm:prSet presAssocID="{FD3B5A98-28CC-4F47-BD79-48D2239D00AB}" presName="dstNode" presStyleLbl="node1" presStyleIdx="0" presStyleCnt="5"/>
      <dgm:spPr/>
    </dgm:pt>
    <dgm:pt modelId="{F9EF4566-4856-43BD-AB64-EE8E36957685}" type="pres">
      <dgm:prSet presAssocID="{4F1157A1-37E5-4522-B4B9-2C3116830240}" presName="text_1" presStyleLbl="node1" presStyleIdx="0" presStyleCnt="5">
        <dgm:presLayoutVars>
          <dgm:bulletEnabled val="1"/>
        </dgm:presLayoutVars>
      </dgm:prSet>
      <dgm:spPr/>
    </dgm:pt>
    <dgm:pt modelId="{A49093B4-C4FC-4A01-93C6-04D60D3B2A06}" type="pres">
      <dgm:prSet presAssocID="{4F1157A1-37E5-4522-B4B9-2C3116830240}" presName="accent_1" presStyleCnt="0"/>
      <dgm:spPr/>
    </dgm:pt>
    <dgm:pt modelId="{3740A1F9-43E0-46BC-8EA9-304A49C13117}" type="pres">
      <dgm:prSet presAssocID="{4F1157A1-37E5-4522-B4B9-2C3116830240}" presName="accentRepeatNode" presStyleLbl="solidFgAcc1" presStyleIdx="0" presStyleCnt="5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F09010"/>
        </a:solidFill>
        <a:ln/>
      </dgm:spPr>
    </dgm:pt>
    <dgm:pt modelId="{7E13C872-6B5C-4706-913B-3066A410DBD8}" type="pres">
      <dgm:prSet presAssocID="{A61A04D0-5926-435B-9378-55948190FA66}" presName="text_2" presStyleLbl="node1" presStyleIdx="1" presStyleCnt="5">
        <dgm:presLayoutVars>
          <dgm:bulletEnabled val="1"/>
        </dgm:presLayoutVars>
      </dgm:prSet>
      <dgm:spPr/>
    </dgm:pt>
    <dgm:pt modelId="{8B0E6A13-7356-4803-B919-9B7A6463603B}" type="pres">
      <dgm:prSet presAssocID="{A61A04D0-5926-435B-9378-55948190FA66}" presName="accent_2" presStyleCnt="0"/>
      <dgm:spPr/>
    </dgm:pt>
    <dgm:pt modelId="{C658E99D-DFDA-4D61-815F-912F3A47E25E}" type="pres">
      <dgm:prSet presAssocID="{A61A04D0-5926-435B-9378-55948190FA66}" presName="accentRepeatNode" presStyleLbl="solidFgAcc1" presStyleIdx="1" presStyleCnt="5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xfrm>
          <a:off x="355256" y="781324"/>
          <a:ext cx="521105" cy="521105"/>
        </a:xfrm>
        <a:prstGeom prst="ellipse">
          <a:avLst/>
        </a:prstGeom>
        <a:solidFill>
          <a:srgbClr val="F09010"/>
        </a:solidFill>
        <a:ln/>
      </dgm:spPr>
    </dgm:pt>
    <dgm:pt modelId="{080EDF38-44F2-47C9-9F44-68C8CB7EE9B7}" type="pres">
      <dgm:prSet presAssocID="{A3925F38-D990-4226-9A11-3FB7068EAC4E}" presName="text_3" presStyleLbl="node1" presStyleIdx="2" presStyleCnt="5">
        <dgm:presLayoutVars>
          <dgm:bulletEnabled val="1"/>
        </dgm:presLayoutVars>
      </dgm:prSet>
      <dgm:spPr/>
    </dgm:pt>
    <dgm:pt modelId="{23D27658-0E62-4821-8DDE-E5403314C350}" type="pres">
      <dgm:prSet presAssocID="{A3925F38-D990-4226-9A11-3FB7068EAC4E}" presName="accent_3" presStyleCnt="0"/>
      <dgm:spPr/>
    </dgm:pt>
    <dgm:pt modelId="{D189A074-EB11-4EBD-A249-A11043513C21}" type="pres">
      <dgm:prSet presAssocID="{A3925F38-D990-4226-9A11-3FB7068EAC4E}" presName="accentRepeatNode" presStyleLbl="solidFgAcc1" presStyleIdx="2" presStyleCnt="5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xfrm>
          <a:off x="446942" y="1406450"/>
          <a:ext cx="521105" cy="521105"/>
        </a:xfrm>
        <a:prstGeom prst="ellipse">
          <a:avLst/>
        </a:prstGeom>
        <a:solidFill>
          <a:srgbClr val="F09010"/>
        </a:solidFill>
        <a:ln/>
      </dgm:spPr>
    </dgm:pt>
    <dgm:pt modelId="{3E4C653C-7549-4FF8-8F0B-85AAC3179326}" type="pres">
      <dgm:prSet presAssocID="{135A1DDF-2EF7-4DCD-9E8C-184CF1D2B6F7}" presName="text_4" presStyleLbl="node1" presStyleIdx="3" presStyleCnt="5">
        <dgm:presLayoutVars>
          <dgm:bulletEnabled val="1"/>
        </dgm:presLayoutVars>
      </dgm:prSet>
      <dgm:spPr/>
    </dgm:pt>
    <dgm:pt modelId="{F670D8B8-8E08-451E-B044-24F16814EE37}" type="pres">
      <dgm:prSet presAssocID="{135A1DDF-2EF7-4DCD-9E8C-184CF1D2B6F7}" presName="accent_4" presStyleCnt="0"/>
      <dgm:spPr/>
    </dgm:pt>
    <dgm:pt modelId="{C29BC0C5-3F38-49B8-AC3B-24F583A6F1D5}" type="pres">
      <dgm:prSet presAssocID="{135A1DDF-2EF7-4DCD-9E8C-184CF1D2B6F7}" presName="accentRepeatNode" presStyleLbl="solidFgAcc1" presStyleIdx="3" presStyleCnt="5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xfrm>
          <a:off x="355256" y="2031577"/>
          <a:ext cx="521105" cy="521105"/>
        </a:xfrm>
        <a:prstGeom prst="ellipse">
          <a:avLst/>
        </a:prstGeom>
        <a:solidFill>
          <a:srgbClr val="F09010"/>
        </a:solidFill>
        <a:ln/>
      </dgm:spPr>
    </dgm:pt>
    <dgm:pt modelId="{9FAD7724-2B5D-4D39-A3E0-608A18174DD2}" type="pres">
      <dgm:prSet presAssocID="{6FBDDBC0-59BE-4C7C-9C09-C0C52D091F7A}" presName="text_5" presStyleLbl="node1" presStyleIdx="4" presStyleCnt="5">
        <dgm:presLayoutVars>
          <dgm:bulletEnabled val="1"/>
        </dgm:presLayoutVars>
      </dgm:prSet>
      <dgm:spPr/>
    </dgm:pt>
    <dgm:pt modelId="{3F971454-0363-4727-85E0-7A3FCD355BC3}" type="pres">
      <dgm:prSet presAssocID="{6FBDDBC0-59BE-4C7C-9C09-C0C52D091F7A}" presName="accent_5" presStyleCnt="0"/>
      <dgm:spPr/>
    </dgm:pt>
    <dgm:pt modelId="{3E6DFC8F-2960-4484-B0CF-5A47226099AF}" type="pres">
      <dgm:prSet presAssocID="{6FBDDBC0-59BE-4C7C-9C09-C0C52D091F7A}" presName="accentRepeatNode" presStyleLbl="solidFgAcc1" presStyleIdx="4" presStyleCnt="5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xfrm>
          <a:off x="56529" y="2656703"/>
          <a:ext cx="521105" cy="521105"/>
        </a:xfrm>
        <a:prstGeom prst="ellipse">
          <a:avLst/>
        </a:prstGeom>
        <a:solidFill>
          <a:srgbClr val="F09010"/>
        </a:solidFill>
        <a:ln/>
      </dgm:spPr>
    </dgm:pt>
  </dgm:ptLst>
  <dgm:cxnLst>
    <dgm:cxn modelId="{2FCCBA0E-D31B-4646-A7D3-C84A002128E2}" type="presOf" srcId="{A61A04D0-5926-435B-9378-55948190FA66}" destId="{7E13C872-6B5C-4706-913B-3066A410DBD8}" srcOrd="0" destOrd="0" presId="urn:microsoft.com/office/officeart/2008/layout/VerticalCurvedList"/>
    <dgm:cxn modelId="{0B2DA014-DC04-4413-A6C8-E68B31A1BA4C}" srcId="{FD3B5A98-28CC-4F47-BD79-48D2239D00AB}" destId="{6FBDDBC0-59BE-4C7C-9C09-C0C52D091F7A}" srcOrd="4" destOrd="0" parTransId="{1B0B9D17-142E-48E1-B25F-FD7D707EAFD5}" sibTransId="{2ED18239-58AE-4C3A-9FF1-D9ACA5A55C1B}"/>
    <dgm:cxn modelId="{C590A715-9FBD-4849-B785-34C077BF4D2C}" type="presOf" srcId="{FD3B5A98-28CC-4F47-BD79-48D2239D00AB}" destId="{00BFAB2E-F753-4A71-AD6C-CCBB95BB6380}" srcOrd="0" destOrd="0" presId="urn:microsoft.com/office/officeart/2008/layout/VerticalCurvedList"/>
    <dgm:cxn modelId="{B37DBE17-D559-4632-9630-9CE3E65ADE1A}" type="presOf" srcId="{6FBDDBC0-59BE-4C7C-9C09-C0C52D091F7A}" destId="{9FAD7724-2B5D-4D39-A3E0-608A18174DD2}" srcOrd="0" destOrd="0" presId="urn:microsoft.com/office/officeart/2008/layout/VerticalCurvedList"/>
    <dgm:cxn modelId="{0AD15D1F-9474-48DF-B8A6-6F40CBF628A6}" type="presOf" srcId="{A3925F38-D990-4226-9A11-3FB7068EAC4E}" destId="{080EDF38-44F2-47C9-9F44-68C8CB7EE9B7}" srcOrd="0" destOrd="0" presId="urn:microsoft.com/office/officeart/2008/layout/VerticalCurvedList"/>
    <dgm:cxn modelId="{695EC03C-21C0-491D-8B89-54B6C54A423B}" srcId="{FD3B5A98-28CC-4F47-BD79-48D2239D00AB}" destId="{135A1DDF-2EF7-4DCD-9E8C-184CF1D2B6F7}" srcOrd="3" destOrd="0" parTransId="{96EC5E0D-7B0E-40CE-8084-FFE4A8B1BC2E}" sibTransId="{FC2CDBFB-2288-4E6C-A847-8F0695FDD21B}"/>
    <dgm:cxn modelId="{BABFCC3C-96CD-480B-9D75-D3B6A0B45841}" type="presOf" srcId="{6DC10ED3-5B8C-46F0-A8FA-2C48326204CF}" destId="{2A207BCA-EFA7-4983-94CE-D618159F7851}" srcOrd="0" destOrd="0" presId="urn:microsoft.com/office/officeart/2008/layout/VerticalCurvedList"/>
    <dgm:cxn modelId="{6865969F-8AED-45F4-89C4-4AB209374DAD}" type="presOf" srcId="{135A1DDF-2EF7-4DCD-9E8C-184CF1D2B6F7}" destId="{3E4C653C-7549-4FF8-8F0B-85AAC3179326}" srcOrd="0" destOrd="0" presId="urn:microsoft.com/office/officeart/2008/layout/VerticalCurvedList"/>
    <dgm:cxn modelId="{4BD6D0C4-95AF-4525-A7C6-09E572F780DE}" srcId="{FD3B5A98-28CC-4F47-BD79-48D2239D00AB}" destId="{A61A04D0-5926-435B-9378-55948190FA66}" srcOrd="1" destOrd="0" parTransId="{9878E12B-E73B-4A3B-810E-D1F75E42B6E2}" sibTransId="{21C19D50-973D-4F2B-824E-C8C573ED87AD}"/>
    <dgm:cxn modelId="{FE7AD2C4-87A5-450C-ABE6-F8BD0C0B7CE0}" srcId="{FD3B5A98-28CC-4F47-BD79-48D2239D00AB}" destId="{4F1157A1-37E5-4522-B4B9-2C3116830240}" srcOrd="0" destOrd="0" parTransId="{C55FECD7-8BDA-4245-93FE-53CB0422ED89}" sibTransId="{6DC10ED3-5B8C-46F0-A8FA-2C48326204CF}"/>
    <dgm:cxn modelId="{A401C5EA-3367-4850-9F8C-ADBE95D631A5}" srcId="{FD3B5A98-28CC-4F47-BD79-48D2239D00AB}" destId="{A3925F38-D990-4226-9A11-3FB7068EAC4E}" srcOrd="2" destOrd="0" parTransId="{B71D237B-C0AF-4D01-AB3F-1EB58C20234C}" sibTransId="{9CD5DBFA-26E4-46D4-9D94-1A029041363F}"/>
    <dgm:cxn modelId="{0CEDF7EA-CA9A-40B1-9F5A-AA93B95315FB}" type="presOf" srcId="{4F1157A1-37E5-4522-B4B9-2C3116830240}" destId="{F9EF4566-4856-43BD-AB64-EE8E36957685}" srcOrd="0" destOrd="0" presId="urn:microsoft.com/office/officeart/2008/layout/VerticalCurvedList"/>
    <dgm:cxn modelId="{04203ED8-F3FA-4465-9639-527996F04FB3}" type="presParOf" srcId="{00BFAB2E-F753-4A71-AD6C-CCBB95BB6380}" destId="{D72733E4-C8EF-44FC-B2CB-BFA64366C93B}" srcOrd="0" destOrd="0" presId="urn:microsoft.com/office/officeart/2008/layout/VerticalCurvedList"/>
    <dgm:cxn modelId="{CAE7B336-8BDA-40A9-B025-0F63C820C011}" type="presParOf" srcId="{D72733E4-C8EF-44FC-B2CB-BFA64366C93B}" destId="{0D2E45A4-BAA9-4D10-992C-F17D0083BC75}" srcOrd="0" destOrd="0" presId="urn:microsoft.com/office/officeart/2008/layout/VerticalCurvedList"/>
    <dgm:cxn modelId="{FB462D42-56CC-4415-A6BF-6562CB3143E2}" type="presParOf" srcId="{0D2E45A4-BAA9-4D10-992C-F17D0083BC75}" destId="{B3F2B289-3CD4-4C0E-8D25-DED594DEE886}" srcOrd="0" destOrd="0" presId="urn:microsoft.com/office/officeart/2008/layout/VerticalCurvedList"/>
    <dgm:cxn modelId="{5B5C1EAA-19C4-42CD-9C3B-805BBA650466}" type="presParOf" srcId="{0D2E45A4-BAA9-4D10-992C-F17D0083BC75}" destId="{2A207BCA-EFA7-4983-94CE-D618159F7851}" srcOrd="1" destOrd="0" presId="urn:microsoft.com/office/officeart/2008/layout/VerticalCurvedList"/>
    <dgm:cxn modelId="{0A466C3A-92CF-44C3-B515-8457C1DF7DAE}" type="presParOf" srcId="{0D2E45A4-BAA9-4D10-992C-F17D0083BC75}" destId="{2F118678-BFF0-4936-B242-D0CB3DC70476}" srcOrd="2" destOrd="0" presId="urn:microsoft.com/office/officeart/2008/layout/VerticalCurvedList"/>
    <dgm:cxn modelId="{6B8FC5A5-0698-4408-81D7-CF853D1C256C}" type="presParOf" srcId="{0D2E45A4-BAA9-4D10-992C-F17D0083BC75}" destId="{7C469EFB-D199-43E6-B54A-38C1D41CE1E8}" srcOrd="3" destOrd="0" presId="urn:microsoft.com/office/officeart/2008/layout/VerticalCurvedList"/>
    <dgm:cxn modelId="{1314F83E-0E1F-48BA-A472-F313A22B3191}" type="presParOf" srcId="{D72733E4-C8EF-44FC-B2CB-BFA64366C93B}" destId="{F9EF4566-4856-43BD-AB64-EE8E36957685}" srcOrd="1" destOrd="0" presId="urn:microsoft.com/office/officeart/2008/layout/VerticalCurvedList"/>
    <dgm:cxn modelId="{ADBB9392-906B-44D2-B555-AC90502EFCAB}" type="presParOf" srcId="{D72733E4-C8EF-44FC-B2CB-BFA64366C93B}" destId="{A49093B4-C4FC-4A01-93C6-04D60D3B2A06}" srcOrd="2" destOrd="0" presId="urn:microsoft.com/office/officeart/2008/layout/VerticalCurvedList"/>
    <dgm:cxn modelId="{7C4400EC-3479-45A6-9A03-B1EE5FF2E835}" type="presParOf" srcId="{A49093B4-C4FC-4A01-93C6-04D60D3B2A06}" destId="{3740A1F9-43E0-46BC-8EA9-304A49C13117}" srcOrd="0" destOrd="0" presId="urn:microsoft.com/office/officeart/2008/layout/VerticalCurvedList"/>
    <dgm:cxn modelId="{F4275DE7-1E72-49E9-84D6-A268E5644C6D}" type="presParOf" srcId="{D72733E4-C8EF-44FC-B2CB-BFA64366C93B}" destId="{7E13C872-6B5C-4706-913B-3066A410DBD8}" srcOrd="3" destOrd="0" presId="urn:microsoft.com/office/officeart/2008/layout/VerticalCurvedList"/>
    <dgm:cxn modelId="{298DBFD6-6FFC-472E-96E8-F0432D4B015D}" type="presParOf" srcId="{D72733E4-C8EF-44FC-B2CB-BFA64366C93B}" destId="{8B0E6A13-7356-4803-B919-9B7A6463603B}" srcOrd="4" destOrd="0" presId="urn:microsoft.com/office/officeart/2008/layout/VerticalCurvedList"/>
    <dgm:cxn modelId="{7208E115-B9D0-48FF-B42C-552625EA857B}" type="presParOf" srcId="{8B0E6A13-7356-4803-B919-9B7A6463603B}" destId="{C658E99D-DFDA-4D61-815F-912F3A47E25E}" srcOrd="0" destOrd="0" presId="urn:microsoft.com/office/officeart/2008/layout/VerticalCurvedList"/>
    <dgm:cxn modelId="{296207FD-2013-4BC0-B86F-4386426EEC7B}" type="presParOf" srcId="{D72733E4-C8EF-44FC-B2CB-BFA64366C93B}" destId="{080EDF38-44F2-47C9-9F44-68C8CB7EE9B7}" srcOrd="5" destOrd="0" presId="urn:microsoft.com/office/officeart/2008/layout/VerticalCurvedList"/>
    <dgm:cxn modelId="{9ACD8C62-20F2-43C0-8ADC-A32F67E31103}" type="presParOf" srcId="{D72733E4-C8EF-44FC-B2CB-BFA64366C93B}" destId="{23D27658-0E62-4821-8DDE-E5403314C350}" srcOrd="6" destOrd="0" presId="urn:microsoft.com/office/officeart/2008/layout/VerticalCurvedList"/>
    <dgm:cxn modelId="{779016A6-858E-432C-9D9D-08484A86C650}" type="presParOf" srcId="{23D27658-0E62-4821-8DDE-E5403314C350}" destId="{D189A074-EB11-4EBD-A249-A11043513C21}" srcOrd="0" destOrd="0" presId="urn:microsoft.com/office/officeart/2008/layout/VerticalCurvedList"/>
    <dgm:cxn modelId="{4224A5CA-CCF1-482C-819E-B01856C5C2F9}" type="presParOf" srcId="{D72733E4-C8EF-44FC-B2CB-BFA64366C93B}" destId="{3E4C653C-7549-4FF8-8F0B-85AAC3179326}" srcOrd="7" destOrd="0" presId="urn:microsoft.com/office/officeart/2008/layout/VerticalCurvedList"/>
    <dgm:cxn modelId="{BA5136F3-F5CA-4D82-98B4-9D92A702042F}" type="presParOf" srcId="{D72733E4-C8EF-44FC-B2CB-BFA64366C93B}" destId="{F670D8B8-8E08-451E-B044-24F16814EE37}" srcOrd="8" destOrd="0" presId="urn:microsoft.com/office/officeart/2008/layout/VerticalCurvedList"/>
    <dgm:cxn modelId="{C8342C9F-ECA7-4220-8285-807257155BEC}" type="presParOf" srcId="{F670D8B8-8E08-451E-B044-24F16814EE37}" destId="{C29BC0C5-3F38-49B8-AC3B-24F583A6F1D5}" srcOrd="0" destOrd="0" presId="urn:microsoft.com/office/officeart/2008/layout/VerticalCurvedList"/>
    <dgm:cxn modelId="{494C5654-B42E-4D15-812C-2737341FF9DA}" type="presParOf" srcId="{D72733E4-C8EF-44FC-B2CB-BFA64366C93B}" destId="{9FAD7724-2B5D-4D39-A3E0-608A18174DD2}" srcOrd="9" destOrd="0" presId="urn:microsoft.com/office/officeart/2008/layout/VerticalCurvedList"/>
    <dgm:cxn modelId="{5FE62C3C-9F23-4E4A-A65E-648ED41E79A9}" type="presParOf" srcId="{D72733E4-C8EF-44FC-B2CB-BFA64366C93B}" destId="{3F971454-0363-4727-85E0-7A3FCD355BC3}" srcOrd="10" destOrd="0" presId="urn:microsoft.com/office/officeart/2008/layout/VerticalCurvedList"/>
    <dgm:cxn modelId="{56C4EE43-B13C-4BBF-BA1D-E94B20E079DE}" type="presParOf" srcId="{3F971454-0363-4727-85E0-7A3FCD355BC3}" destId="{3E6DFC8F-2960-4484-B0CF-5A47226099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4E177D-174D-4F8B-BB30-953DBFE3A9D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536C19-D532-4A69-989C-F8BAC96B834B}">
      <dgm:prSet phldrT="[Text]" custT="1"/>
      <dgm:spPr>
        <a:noFill/>
        <a:ln>
          <a:noFill/>
        </a:ln>
      </dgm:spPr>
      <dgm:t>
        <a:bodyPr/>
        <a:lstStyle/>
        <a:p>
          <a:r>
            <a:rPr lang="sr-Latn-RS" sz="1800" dirty="0" err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Allianz</a:t>
          </a:r>
          <a:r>
            <a:rPr lang="sr-Latn-R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– „Office </a:t>
          </a:r>
          <a:r>
            <a:rPr lang="sr-Latn-RS" sz="1800" dirty="0" err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Worker</a:t>
          </a:r>
          <a:r>
            <a:rPr lang="sr-Latn-R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sr-Latn-RS" sz="1800" dirty="0" err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Protection</a:t>
          </a:r>
          <a:r>
            <a:rPr lang="sr-Latn-R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“ (Nemačka)</a:t>
          </a:r>
          <a:endParaRPr lang="en-US" sz="1800" dirty="0"/>
        </a:p>
      </dgm:t>
    </dgm:pt>
    <dgm:pt modelId="{FC614D43-E811-4195-AF48-54BCFEC24C68}" type="parTrans" cxnId="{E97891D9-56F9-490C-B6FD-7C85C4FA6F3E}">
      <dgm:prSet/>
      <dgm:spPr/>
      <dgm:t>
        <a:bodyPr/>
        <a:lstStyle/>
        <a:p>
          <a:endParaRPr lang="en-US"/>
        </a:p>
      </dgm:t>
    </dgm:pt>
    <dgm:pt modelId="{1E90E7DD-3D67-4A7F-AF39-DA278F3B1DDF}" type="sibTrans" cxnId="{E97891D9-56F9-490C-B6FD-7C85C4FA6F3E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EACC1D1A-E154-4720-B314-9FCE65475224}">
      <dgm:prSet phldrT="[Text]" custT="1"/>
      <dgm:spPr>
        <a:noFill/>
        <a:ln>
          <a:noFill/>
        </a:ln>
      </dgm:spPr>
      <dgm:t>
        <a:bodyPr/>
        <a:lstStyle/>
        <a:p>
          <a:r>
            <a:rPr lang="sr-Latn-R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Generali – „</a:t>
          </a:r>
          <a:r>
            <a:rPr lang="sr-Latn-RS" sz="1800" dirty="0" err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Driver’s</a:t>
          </a:r>
          <a:r>
            <a:rPr lang="sr-Latn-R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sr-Latn-RS" sz="1800" dirty="0" err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Safety</a:t>
          </a:r>
          <a:r>
            <a:rPr lang="sr-Latn-R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Plan“ (Italija)</a:t>
          </a:r>
          <a:endParaRPr lang="en-US" sz="1800" dirty="0"/>
        </a:p>
      </dgm:t>
    </dgm:pt>
    <dgm:pt modelId="{8C390A50-1119-4A08-9B01-24D49536472D}" type="parTrans" cxnId="{2BBFAF04-1EEE-42FC-9B66-DD914D25354F}">
      <dgm:prSet/>
      <dgm:spPr/>
      <dgm:t>
        <a:bodyPr/>
        <a:lstStyle/>
        <a:p>
          <a:endParaRPr lang="en-US"/>
        </a:p>
      </dgm:t>
    </dgm:pt>
    <dgm:pt modelId="{DD460871-1F19-4BBC-9756-F156A73C344E}" type="sibTrans" cxnId="{2BBFAF04-1EEE-42FC-9B66-DD914D25354F}">
      <dgm:prSet/>
      <dgm:spPr/>
      <dgm:t>
        <a:bodyPr/>
        <a:lstStyle/>
        <a:p>
          <a:endParaRPr lang="en-US"/>
        </a:p>
      </dgm:t>
    </dgm:pt>
    <dgm:pt modelId="{47FFD998-295D-4CB5-BECD-1BA85D0F213E}">
      <dgm:prSet custT="1"/>
      <dgm:spPr>
        <a:noFill/>
        <a:ln>
          <a:noFill/>
        </a:ln>
      </dgm:spPr>
      <dgm:t>
        <a:bodyPr/>
        <a:lstStyle/>
        <a:p>
          <a:r>
            <a:rPr lang="sr-Latn-R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NN – „</a:t>
          </a:r>
          <a:r>
            <a:rPr lang="sr-Latn-RS" sz="1800" dirty="0" err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Freelancer</a:t>
          </a:r>
          <a:r>
            <a:rPr lang="sr-Latn-R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sr-Latn-RS" sz="1800" dirty="0" err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Life</a:t>
          </a:r>
          <a:r>
            <a:rPr lang="sr-Latn-R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sr-Latn-RS" sz="1800" dirty="0" err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Pack</a:t>
          </a:r>
          <a:r>
            <a:rPr lang="sr-Latn-R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“ (Holandija)</a:t>
          </a:r>
          <a:endParaRPr lang="sr-Latn-RS" sz="1800" dirty="0">
            <a:latin typeface="+mn-lt"/>
          </a:endParaRPr>
        </a:p>
      </dgm:t>
    </dgm:pt>
    <dgm:pt modelId="{49769F63-BC10-4F0A-8868-F4828DC5BC34}" type="parTrans" cxnId="{07075DCC-B101-49F9-9AF8-B859E41FBB5A}">
      <dgm:prSet/>
      <dgm:spPr/>
      <dgm:t>
        <a:bodyPr/>
        <a:lstStyle/>
        <a:p>
          <a:endParaRPr lang="en-US"/>
        </a:p>
      </dgm:t>
    </dgm:pt>
    <dgm:pt modelId="{381838FD-65FC-4E47-A468-94E8CB674ABE}" type="sibTrans" cxnId="{07075DCC-B101-49F9-9AF8-B859E41FBB5A}">
      <dgm:prSet/>
      <dgm:spPr/>
      <dgm:t>
        <a:bodyPr/>
        <a:lstStyle/>
        <a:p>
          <a:endParaRPr lang="en-US"/>
        </a:p>
      </dgm:t>
    </dgm:pt>
    <dgm:pt modelId="{FC0DA73F-FEF5-48F6-8F64-8A2E429B638D}">
      <dgm:prSet phldrT="[Text]" custT="1"/>
      <dgm:spPr>
        <a:noFill/>
        <a:ln>
          <a:noFill/>
        </a:ln>
      </dgm:spPr>
      <dgm:t>
        <a:bodyPr/>
        <a:lstStyle/>
        <a:p>
          <a:r>
            <a:rPr lang="sr-Latn-R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AXA – „</a:t>
          </a:r>
          <a:r>
            <a:rPr lang="sr-Latn-RS" sz="1800" dirty="0" err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Doctor’s</a:t>
          </a:r>
          <a:r>
            <a:rPr lang="sr-Latn-R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sr-Latn-RS" sz="1800" dirty="0" err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Life</a:t>
          </a:r>
          <a:r>
            <a:rPr lang="sr-Latn-R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sr-Latn-RS" sz="1800" dirty="0" err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Cover</a:t>
          </a:r>
          <a:r>
            <a:rPr lang="sr-Latn-R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“ (Francuska)</a:t>
          </a:r>
          <a:endParaRPr lang="en-US" sz="1800" dirty="0"/>
        </a:p>
      </dgm:t>
    </dgm:pt>
    <dgm:pt modelId="{19662229-CB2C-4E3A-94A2-464E16141623}" type="parTrans" cxnId="{6A75A97A-F97D-4C3B-86A5-E4DC22C83D5E}">
      <dgm:prSet/>
      <dgm:spPr/>
      <dgm:t>
        <a:bodyPr/>
        <a:lstStyle/>
        <a:p>
          <a:endParaRPr lang="en-US"/>
        </a:p>
      </dgm:t>
    </dgm:pt>
    <dgm:pt modelId="{A1DD7E3C-B16B-4D89-AE0E-7E107A775BBB}" type="sibTrans" cxnId="{6A75A97A-F97D-4C3B-86A5-E4DC22C83D5E}">
      <dgm:prSet/>
      <dgm:spPr/>
      <dgm:t>
        <a:bodyPr/>
        <a:lstStyle/>
        <a:p>
          <a:endParaRPr lang="en-US"/>
        </a:p>
      </dgm:t>
    </dgm:pt>
    <dgm:pt modelId="{1289783A-19DC-45AC-AAB2-21348919C645}" type="pres">
      <dgm:prSet presAssocID="{894E177D-174D-4F8B-BB30-953DBFE3A9D7}" presName="Name0" presStyleCnt="0">
        <dgm:presLayoutVars>
          <dgm:chMax val="7"/>
          <dgm:chPref val="7"/>
          <dgm:dir/>
        </dgm:presLayoutVars>
      </dgm:prSet>
      <dgm:spPr/>
    </dgm:pt>
    <dgm:pt modelId="{8F36D6D4-4273-4492-9C10-A74894FCCA47}" type="pres">
      <dgm:prSet presAssocID="{894E177D-174D-4F8B-BB30-953DBFE3A9D7}" presName="Name1" presStyleCnt="0"/>
      <dgm:spPr/>
    </dgm:pt>
    <dgm:pt modelId="{691EF40F-B87B-48FF-8EDF-8EFBD920CD5E}" type="pres">
      <dgm:prSet presAssocID="{894E177D-174D-4F8B-BB30-953DBFE3A9D7}" presName="cycle" presStyleCnt="0"/>
      <dgm:spPr/>
    </dgm:pt>
    <dgm:pt modelId="{4B675106-B893-4356-86E3-F77A207B2B27}" type="pres">
      <dgm:prSet presAssocID="{894E177D-174D-4F8B-BB30-953DBFE3A9D7}" presName="srcNode" presStyleLbl="node1" presStyleIdx="0" presStyleCnt="4"/>
      <dgm:spPr/>
    </dgm:pt>
    <dgm:pt modelId="{81C3BE77-B219-4C82-9C66-2F767DFCA5FA}" type="pres">
      <dgm:prSet presAssocID="{894E177D-174D-4F8B-BB30-953DBFE3A9D7}" presName="conn" presStyleLbl="parChTrans1D2" presStyleIdx="0" presStyleCnt="1"/>
      <dgm:spPr/>
    </dgm:pt>
    <dgm:pt modelId="{FD6B8138-3F02-48F3-928F-8FD4C0FFBEBC}" type="pres">
      <dgm:prSet presAssocID="{894E177D-174D-4F8B-BB30-953DBFE3A9D7}" presName="extraNode" presStyleLbl="node1" presStyleIdx="0" presStyleCnt="4"/>
      <dgm:spPr/>
    </dgm:pt>
    <dgm:pt modelId="{AAFF3426-D5A1-4085-9A8D-274501BA849E}" type="pres">
      <dgm:prSet presAssocID="{894E177D-174D-4F8B-BB30-953DBFE3A9D7}" presName="dstNode" presStyleLbl="node1" presStyleIdx="0" presStyleCnt="4"/>
      <dgm:spPr/>
    </dgm:pt>
    <dgm:pt modelId="{608B471F-96ED-4743-98E2-904CFC3EBDF9}" type="pres">
      <dgm:prSet presAssocID="{AF536C19-D532-4A69-989C-F8BAC96B834B}" presName="text_1" presStyleLbl="node1" presStyleIdx="0" presStyleCnt="4" custScaleX="99637" custScaleY="84609" custLinFactNeighborX="19" custLinFactNeighborY="17738">
        <dgm:presLayoutVars>
          <dgm:bulletEnabled val="1"/>
        </dgm:presLayoutVars>
      </dgm:prSet>
      <dgm:spPr/>
    </dgm:pt>
    <dgm:pt modelId="{BB69C2C1-DD9C-42B4-9D54-557036CA8343}" type="pres">
      <dgm:prSet presAssocID="{AF536C19-D532-4A69-989C-F8BAC96B834B}" presName="accent_1" presStyleCnt="0"/>
      <dgm:spPr/>
    </dgm:pt>
    <dgm:pt modelId="{05006255-714F-41DE-9087-1DB02841A30A}" type="pres">
      <dgm:prSet presAssocID="{AF536C19-D532-4A69-989C-F8BAC96B834B}" presName="accentRepeatNode" presStyleLbl="solidFgAcc1" presStyleIdx="0" presStyleCnt="4" custScaleX="68302" custScaleY="68302" custLinFactNeighborX="18792" custLinFactNeighborY="12764"/>
      <dgm:spPr>
        <a:noFill/>
        <a:ln w="28575">
          <a:solidFill>
            <a:srgbClr val="F09010"/>
          </a:solidFill>
        </a:ln>
      </dgm:spPr>
    </dgm:pt>
    <dgm:pt modelId="{F242EC9D-99F2-42CA-BBF9-90C56564E9C7}" type="pres">
      <dgm:prSet presAssocID="{FC0DA73F-FEF5-48F6-8F64-8A2E429B638D}" presName="text_2" presStyleLbl="node1" presStyleIdx="1" presStyleCnt="4" custScaleX="103165" custScaleY="85092" custLinFactNeighborX="-1810" custLinFactNeighborY="17738">
        <dgm:presLayoutVars>
          <dgm:bulletEnabled val="1"/>
        </dgm:presLayoutVars>
      </dgm:prSet>
      <dgm:spPr/>
    </dgm:pt>
    <dgm:pt modelId="{4CC6879E-A31D-44F7-A643-6B716E142FAC}" type="pres">
      <dgm:prSet presAssocID="{FC0DA73F-FEF5-48F6-8F64-8A2E429B638D}" presName="accent_2" presStyleCnt="0"/>
      <dgm:spPr/>
    </dgm:pt>
    <dgm:pt modelId="{5B77A447-B7A4-4ABA-9EC3-B778345E9299}" type="pres">
      <dgm:prSet presAssocID="{FC0DA73F-FEF5-48F6-8F64-8A2E429B638D}" presName="accentRepeatNode" presStyleLbl="solidFgAcc1" presStyleIdx="1" presStyleCnt="4" custScaleX="68074" custScaleY="68074" custLinFactNeighborX="-26673" custLinFactNeighborY="13739"/>
      <dgm:spPr>
        <a:noFill/>
        <a:ln w="28575">
          <a:solidFill>
            <a:srgbClr val="F09010"/>
          </a:solidFill>
        </a:ln>
      </dgm:spPr>
    </dgm:pt>
    <dgm:pt modelId="{4E2428DC-FF27-43E0-9EB6-80A808F8A07A}" type="pres">
      <dgm:prSet presAssocID="{EACC1D1A-E154-4720-B314-9FCE65475224}" presName="text_3" presStyleLbl="node1" presStyleIdx="2" presStyleCnt="4" custScaleX="103165" custScaleY="85092" custLinFactNeighborX="-1629" custLinFactNeighborY="14685">
        <dgm:presLayoutVars>
          <dgm:bulletEnabled val="1"/>
        </dgm:presLayoutVars>
      </dgm:prSet>
      <dgm:spPr/>
    </dgm:pt>
    <dgm:pt modelId="{A8031279-746C-41B5-BEBD-0A1AC4917E88}" type="pres">
      <dgm:prSet presAssocID="{EACC1D1A-E154-4720-B314-9FCE65475224}" presName="accent_3" presStyleCnt="0"/>
      <dgm:spPr/>
    </dgm:pt>
    <dgm:pt modelId="{B66C67E4-F6D9-4679-A2A3-4A8E240568DF}" type="pres">
      <dgm:prSet presAssocID="{EACC1D1A-E154-4720-B314-9FCE65475224}" presName="accentRepeatNode" presStyleLbl="solidFgAcc1" presStyleIdx="2" presStyleCnt="4" custScaleX="68302" custScaleY="68302" custLinFactNeighborX="-26076" custLinFactNeighborY="8069"/>
      <dgm:spPr>
        <a:noFill/>
        <a:ln w="28575">
          <a:solidFill>
            <a:srgbClr val="F09010"/>
          </a:solidFill>
        </a:ln>
      </dgm:spPr>
    </dgm:pt>
    <dgm:pt modelId="{BB6C6F5D-7B78-4B4D-934F-39938C93A4BE}" type="pres">
      <dgm:prSet presAssocID="{47FFD998-295D-4CB5-BECD-1BA85D0F213E}" presName="text_4" presStyleLbl="node1" presStyleIdx="3" presStyleCnt="4" custScaleX="99638" custScaleY="85092" custLinFactNeighborX="175" custLinFactNeighborY="5874">
        <dgm:presLayoutVars>
          <dgm:bulletEnabled val="1"/>
        </dgm:presLayoutVars>
      </dgm:prSet>
      <dgm:spPr/>
    </dgm:pt>
    <dgm:pt modelId="{44B6F858-BAF9-4E9F-8F90-16AB75244376}" type="pres">
      <dgm:prSet presAssocID="{47FFD998-295D-4CB5-BECD-1BA85D0F213E}" presName="accent_4" presStyleCnt="0"/>
      <dgm:spPr/>
    </dgm:pt>
    <dgm:pt modelId="{1E676BC3-EFA3-48C4-A5C4-274701D7C833}" type="pres">
      <dgm:prSet presAssocID="{47FFD998-295D-4CB5-BECD-1BA85D0F213E}" presName="accentRepeatNode" presStyleLbl="solidFgAcc1" presStyleIdx="3" presStyleCnt="4" custScaleX="68302" custScaleY="68302" custLinFactNeighborX="19786" custLinFactNeighborY="3535"/>
      <dgm:spPr>
        <a:noFill/>
        <a:ln w="28575">
          <a:solidFill>
            <a:srgbClr val="F09010"/>
          </a:solidFill>
        </a:ln>
      </dgm:spPr>
    </dgm:pt>
  </dgm:ptLst>
  <dgm:cxnLst>
    <dgm:cxn modelId="{B30C4001-9BD8-46F3-A528-0080355911F6}" type="presOf" srcId="{EACC1D1A-E154-4720-B314-9FCE65475224}" destId="{4E2428DC-FF27-43E0-9EB6-80A808F8A07A}" srcOrd="0" destOrd="0" presId="urn:microsoft.com/office/officeart/2008/layout/VerticalCurvedList"/>
    <dgm:cxn modelId="{2BBFAF04-1EEE-42FC-9B66-DD914D25354F}" srcId="{894E177D-174D-4F8B-BB30-953DBFE3A9D7}" destId="{EACC1D1A-E154-4720-B314-9FCE65475224}" srcOrd="2" destOrd="0" parTransId="{8C390A50-1119-4A08-9B01-24D49536472D}" sibTransId="{DD460871-1F19-4BBC-9756-F156A73C344E}"/>
    <dgm:cxn modelId="{7FC7B942-B35C-40BE-AEB6-6EB7A5C96208}" type="presOf" srcId="{894E177D-174D-4F8B-BB30-953DBFE3A9D7}" destId="{1289783A-19DC-45AC-AAB2-21348919C645}" srcOrd="0" destOrd="0" presId="urn:microsoft.com/office/officeart/2008/layout/VerticalCurvedList"/>
    <dgm:cxn modelId="{D35BB473-6346-42C4-9243-CAFF1400205B}" type="presOf" srcId="{47FFD998-295D-4CB5-BECD-1BA85D0F213E}" destId="{BB6C6F5D-7B78-4B4D-934F-39938C93A4BE}" srcOrd="0" destOrd="0" presId="urn:microsoft.com/office/officeart/2008/layout/VerticalCurvedList"/>
    <dgm:cxn modelId="{67CBE773-5714-40D3-9547-6B3C04B90A01}" type="presOf" srcId="{1E90E7DD-3D67-4A7F-AF39-DA278F3B1DDF}" destId="{81C3BE77-B219-4C82-9C66-2F767DFCA5FA}" srcOrd="0" destOrd="0" presId="urn:microsoft.com/office/officeart/2008/layout/VerticalCurvedList"/>
    <dgm:cxn modelId="{6A75A97A-F97D-4C3B-86A5-E4DC22C83D5E}" srcId="{894E177D-174D-4F8B-BB30-953DBFE3A9D7}" destId="{FC0DA73F-FEF5-48F6-8F64-8A2E429B638D}" srcOrd="1" destOrd="0" parTransId="{19662229-CB2C-4E3A-94A2-464E16141623}" sibTransId="{A1DD7E3C-B16B-4D89-AE0E-7E107A775BBB}"/>
    <dgm:cxn modelId="{94CB5B93-8D5B-429F-97FC-A039EAF87BF5}" type="presOf" srcId="{AF536C19-D532-4A69-989C-F8BAC96B834B}" destId="{608B471F-96ED-4743-98E2-904CFC3EBDF9}" srcOrd="0" destOrd="0" presId="urn:microsoft.com/office/officeart/2008/layout/VerticalCurvedList"/>
    <dgm:cxn modelId="{B90AA0A6-06AA-4156-9CE3-4319C7D3810C}" type="presOf" srcId="{FC0DA73F-FEF5-48F6-8F64-8A2E429B638D}" destId="{F242EC9D-99F2-42CA-BBF9-90C56564E9C7}" srcOrd="0" destOrd="0" presId="urn:microsoft.com/office/officeart/2008/layout/VerticalCurvedList"/>
    <dgm:cxn modelId="{07075DCC-B101-49F9-9AF8-B859E41FBB5A}" srcId="{894E177D-174D-4F8B-BB30-953DBFE3A9D7}" destId="{47FFD998-295D-4CB5-BECD-1BA85D0F213E}" srcOrd="3" destOrd="0" parTransId="{49769F63-BC10-4F0A-8868-F4828DC5BC34}" sibTransId="{381838FD-65FC-4E47-A468-94E8CB674ABE}"/>
    <dgm:cxn modelId="{E97891D9-56F9-490C-B6FD-7C85C4FA6F3E}" srcId="{894E177D-174D-4F8B-BB30-953DBFE3A9D7}" destId="{AF536C19-D532-4A69-989C-F8BAC96B834B}" srcOrd="0" destOrd="0" parTransId="{FC614D43-E811-4195-AF48-54BCFEC24C68}" sibTransId="{1E90E7DD-3D67-4A7F-AF39-DA278F3B1DDF}"/>
    <dgm:cxn modelId="{B8B144D0-1670-4D1E-B57E-7C1B34500A0C}" type="presParOf" srcId="{1289783A-19DC-45AC-AAB2-21348919C645}" destId="{8F36D6D4-4273-4492-9C10-A74894FCCA47}" srcOrd="0" destOrd="0" presId="urn:microsoft.com/office/officeart/2008/layout/VerticalCurvedList"/>
    <dgm:cxn modelId="{4635940A-D4DA-40AF-95FB-AAFD49B5489B}" type="presParOf" srcId="{8F36D6D4-4273-4492-9C10-A74894FCCA47}" destId="{691EF40F-B87B-48FF-8EDF-8EFBD920CD5E}" srcOrd="0" destOrd="0" presId="urn:microsoft.com/office/officeart/2008/layout/VerticalCurvedList"/>
    <dgm:cxn modelId="{7E5CE924-3771-4C45-9C7F-51A408A3E523}" type="presParOf" srcId="{691EF40F-B87B-48FF-8EDF-8EFBD920CD5E}" destId="{4B675106-B893-4356-86E3-F77A207B2B27}" srcOrd="0" destOrd="0" presId="urn:microsoft.com/office/officeart/2008/layout/VerticalCurvedList"/>
    <dgm:cxn modelId="{4BEBB504-B71D-4857-BDB2-91D168514106}" type="presParOf" srcId="{691EF40F-B87B-48FF-8EDF-8EFBD920CD5E}" destId="{81C3BE77-B219-4C82-9C66-2F767DFCA5FA}" srcOrd="1" destOrd="0" presId="urn:microsoft.com/office/officeart/2008/layout/VerticalCurvedList"/>
    <dgm:cxn modelId="{1CE8C3D9-6517-4E81-AFDC-FCA4F470C03F}" type="presParOf" srcId="{691EF40F-B87B-48FF-8EDF-8EFBD920CD5E}" destId="{FD6B8138-3F02-48F3-928F-8FD4C0FFBEBC}" srcOrd="2" destOrd="0" presId="urn:microsoft.com/office/officeart/2008/layout/VerticalCurvedList"/>
    <dgm:cxn modelId="{73654F13-4278-46CD-802C-7B2D62DAD193}" type="presParOf" srcId="{691EF40F-B87B-48FF-8EDF-8EFBD920CD5E}" destId="{AAFF3426-D5A1-4085-9A8D-274501BA849E}" srcOrd="3" destOrd="0" presId="urn:microsoft.com/office/officeart/2008/layout/VerticalCurvedList"/>
    <dgm:cxn modelId="{1ADF4F71-B06A-46FC-8508-C208582859E1}" type="presParOf" srcId="{8F36D6D4-4273-4492-9C10-A74894FCCA47}" destId="{608B471F-96ED-4743-98E2-904CFC3EBDF9}" srcOrd="1" destOrd="0" presId="urn:microsoft.com/office/officeart/2008/layout/VerticalCurvedList"/>
    <dgm:cxn modelId="{4061E40C-602E-46BE-826B-82AD7A0C92FE}" type="presParOf" srcId="{8F36D6D4-4273-4492-9C10-A74894FCCA47}" destId="{BB69C2C1-DD9C-42B4-9D54-557036CA8343}" srcOrd="2" destOrd="0" presId="urn:microsoft.com/office/officeart/2008/layout/VerticalCurvedList"/>
    <dgm:cxn modelId="{97480499-A575-42E1-9F2F-F7FE1A2D4C2C}" type="presParOf" srcId="{BB69C2C1-DD9C-42B4-9D54-557036CA8343}" destId="{05006255-714F-41DE-9087-1DB02841A30A}" srcOrd="0" destOrd="0" presId="urn:microsoft.com/office/officeart/2008/layout/VerticalCurvedList"/>
    <dgm:cxn modelId="{D1DBD870-7851-474E-8976-7F54C9A8E6D6}" type="presParOf" srcId="{8F36D6D4-4273-4492-9C10-A74894FCCA47}" destId="{F242EC9D-99F2-42CA-BBF9-90C56564E9C7}" srcOrd="3" destOrd="0" presId="urn:microsoft.com/office/officeart/2008/layout/VerticalCurvedList"/>
    <dgm:cxn modelId="{84752800-FD89-48FD-97FB-2C43AEA01BC1}" type="presParOf" srcId="{8F36D6D4-4273-4492-9C10-A74894FCCA47}" destId="{4CC6879E-A31D-44F7-A643-6B716E142FAC}" srcOrd="4" destOrd="0" presId="urn:microsoft.com/office/officeart/2008/layout/VerticalCurvedList"/>
    <dgm:cxn modelId="{8B7C2FBD-432B-4F0A-92DE-054FCEEF6B6E}" type="presParOf" srcId="{4CC6879E-A31D-44F7-A643-6B716E142FAC}" destId="{5B77A447-B7A4-4ABA-9EC3-B778345E9299}" srcOrd="0" destOrd="0" presId="urn:microsoft.com/office/officeart/2008/layout/VerticalCurvedList"/>
    <dgm:cxn modelId="{AE895B6B-A8EA-4E62-AEFB-F3B6B0D8E540}" type="presParOf" srcId="{8F36D6D4-4273-4492-9C10-A74894FCCA47}" destId="{4E2428DC-FF27-43E0-9EB6-80A808F8A07A}" srcOrd="5" destOrd="0" presId="urn:microsoft.com/office/officeart/2008/layout/VerticalCurvedList"/>
    <dgm:cxn modelId="{B37BAFDC-83FD-4FD9-9F7F-CE0812BC5A90}" type="presParOf" srcId="{8F36D6D4-4273-4492-9C10-A74894FCCA47}" destId="{A8031279-746C-41B5-BEBD-0A1AC4917E88}" srcOrd="6" destOrd="0" presId="urn:microsoft.com/office/officeart/2008/layout/VerticalCurvedList"/>
    <dgm:cxn modelId="{054B73E1-F290-4D0F-A597-D0B755FBEB18}" type="presParOf" srcId="{A8031279-746C-41B5-BEBD-0A1AC4917E88}" destId="{B66C67E4-F6D9-4679-A2A3-4A8E240568DF}" srcOrd="0" destOrd="0" presId="urn:microsoft.com/office/officeart/2008/layout/VerticalCurvedList"/>
    <dgm:cxn modelId="{3AC50191-2952-45E8-B3AE-0D87C469CE58}" type="presParOf" srcId="{8F36D6D4-4273-4492-9C10-A74894FCCA47}" destId="{BB6C6F5D-7B78-4B4D-934F-39938C93A4BE}" srcOrd="7" destOrd="0" presId="urn:microsoft.com/office/officeart/2008/layout/VerticalCurvedList"/>
    <dgm:cxn modelId="{2DAC07F9-77FA-45C3-A782-698775F3D736}" type="presParOf" srcId="{8F36D6D4-4273-4492-9C10-A74894FCCA47}" destId="{44B6F858-BAF9-4E9F-8F90-16AB75244376}" srcOrd="8" destOrd="0" presId="urn:microsoft.com/office/officeart/2008/layout/VerticalCurvedList"/>
    <dgm:cxn modelId="{E939ECE2-5E66-4C65-A41F-52C16530CDA1}" type="presParOf" srcId="{44B6F858-BAF9-4E9F-8F90-16AB75244376}" destId="{1E676BC3-EFA3-48C4-A5C4-274701D7C8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4A610C-FE0A-4ADF-B257-A90548B47866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E7FDE1-79F2-47FC-B733-101459B2574F}">
      <dgm:prSet phldrT="[Text]" custT="1"/>
      <dgm:spPr>
        <a:noFill/>
        <a:ln>
          <a:solidFill>
            <a:srgbClr val="F09010"/>
          </a:solidFill>
        </a:ln>
      </dgm:spPr>
      <dgm:t>
        <a:bodyPr/>
        <a:lstStyle/>
        <a:p>
          <a:r>
            <a:rPr lang="sr-Latn-RS" sz="1800" dirty="0"/>
            <a:t>Za mlade</a:t>
          </a:r>
          <a:endParaRPr lang="en-US" sz="1800" dirty="0"/>
        </a:p>
      </dgm:t>
    </dgm:pt>
    <dgm:pt modelId="{94A12DA0-892F-4EA3-AE75-3CC079635106}" type="parTrans" cxnId="{D5B99E84-D378-447A-B744-52586F4D6720}">
      <dgm:prSet/>
      <dgm:spPr/>
      <dgm:t>
        <a:bodyPr/>
        <a:lstStyle/>
        <a:p>
          <a:endParaRPr lang="en-US"/>
        </a:p>
      </dgm:t>
    </dgm:pt>
    <dgm:pt modelId="{47670696-F79D-44EB-BDE2-B874EE28B8A1}" type="sibTrans" cxnId="{D5B99E84-D378-447A-B744-52586F4D6720}">
      <dgm:prSet/>
      <dgm:spPr>
        <a:ln>
          <a:solidFill>
            <a:srgbClr val="F09010"/>
          </a:solidFill>
        </a:ln>
      </dgm:spPr>
      <dgm:t>
        <a:bodyPr/>
        <a:lstStyle/>
        <a:p>
          <a:endParaRPr lang="en-US"/>
        </a:p>
      </dgm:t>
    </dgm:pt>
    <dgm:pt modelId="{3B94F200-B0F7-4568-9836-FDD85A182453}">
      <dgm:prSet phldrT="[Text]" custT="1"/>
      <dgm:spPr>
        <a:noFill/>
        <a:ln>
          <a:solidFill>
            <a:srgbClr val="F09010"/>
          </a:solidFill>
        </a:ln>
      </dgm:spPr>
      <dgm:t>
        <a:bodyPr/>
        <a:lstStyle/>
        <a:p>
          <a:r>
            <a:rPr lang="sr-Latn-RS" sz="2000" dirty="0"/>
            <a:t>Za stare</a:t>
          </a:r>
          <a:endParaRPr lang="en-US" sz="2000" dirty="0"/>
        </a:p>
      </dgm:t>
    </dgm:pt>
    <dgm:pt modelId="{E198B7B8-E9F8-4E0B-9466-709747874D70}" type="parTrans" cxnId="{E2110AD7-C7B3-422B-8DD6-469CB44B4CEE}">
      <dgm:prSet/>
      <dgm:spPr/>
      <dgm:t>
        <a:bodyPr/>
        <a:lstStyle/>
        <a:p>
          <a:endParaRPr lang="en-US"/>
        </a:p>
      </dgm:t>
    </dgm:pt>
    <dgm:pt modelId="{94E5C3D1-EAE6-4F37-A593-164CA87AFA4B}" type="sibTrans" cxnId="{E2110AD7-C7B3-422B-8DD6-469CB44B4CEE}">
      <dgm:prSet/>
      <dgm:spPr>
        <a:ln>
          <a:solidFill>
            <a:srgbClr val="F09010"/>
          </a:solidFill>
        </a:ln>
      </dgm:spPr>
      <dgm:t>
        <a:bodyPr/>
        <a:lstStyle/>
        <a:p>
          <a:endParaRPr lang="en-US"/>
        </a:p>
      </dgm:t>
    </dgm:pt>
    <dgm:pt modelId="{CAC2C9FA-784D-4038-8E0E-DD12E681699B}">
      <dgm:prSet phldrT="[Text]" custT="1"/>
      <dgm:spPr>
        <a:noFill/>
        <a:ln>
          <a:solidFill>
            <a:srgbClr val="F09010"/>
          </a:solidFill>
        </a:ln>
      </dgm:spPr>
      <dgm:t>
        <a:bodyPr/>
        <a:lstStyle/>
        <a:p>
          <a:r>
            <a:rPr lang="sr-Latn-RS" sz="1600" dirty="0"/>
            <a:t>Za žene </a:t>
          </a:r>
          <a:r>
            <a:rPr lang="sr-Latn-RS" sz="1600" dirty="0" err="1"/>
            <a:t>preduzetnice</a:t>
          </a:r>
          <a:endParaRPr lang="en-US" sz="1600" dirty="0"/>
        </a:p>
      </dgm:t>
    </dgm:pt>
    <dgm:pt modelId="{7CB1ACF2-E317-4D41-B554-836D6435C18F}" type="parTrans" cxnId="{E9C19434-1927-4DDA-9680-DAA945C72031}">
      <dgm:prSet/>
      <dgm:spPr/>
      <dgm:t>
        <a:bodyPr/>
        <a:lstStyle/>
        <a:p>
          <a:endParaRPr lang="en-US"/>
        </a:p>
      </dgm:t>
    </dgm:pt>
    <dgm:pt modelId="{37DC85D1-6640-49E6-8FBA-1DA62322D1C6}" type="sibTrans" cxnId="{E9C19434-1927-4DDA-9680-DAA945C72031}">
      <dgm:prSet/>
      <dgm:spPr>
        <a:ln>
          <a:solidFill>
            <a:srgbClr val="F09010"/>
          </a:solidFill>
        </a:ln>
      </dgm:spPr>
      <dgm:t>
        <a:bodyPr/>
        <a:lstStyle/>
        <a:p>
          <a:endParaRPr lang="en-US"/>
        </a:p>
      </dgm:t>
    </dgm:pt>
    <dgm:pt modelId="{61DA684B-8794-46E4-B6E4-CAE89FA3FCA1}">
      <dgm:prSet phldrT="[Text]" custT="1"/>
      <dgm:spPr>
        <a:noFill/>
        <a:ln>
          <a:solidFill>
            <a:srgbClr val="F09010"/>
          </a:solidFill>
        </a:ln>
      </dgm:spPr>
      <dgm:t>
        <a:bodyPr/>
        <a:lstStyle/>
        <a:p>
          <a:r>
            <a:rPr lang="sr-Latn-RS" sz="1800" dirty="0"/>
            <a:t>Za invalide</a:t>
          </a:r>
          <a:endParaRPr lang="en-US" sz="1800" dirty="0"/>
        </a:p>
      </dgm:t>
    </dgm:pt>
    <dgm:pt modelId="{F67211DC-890E-4B20-AD14-2CA467A94F8F}" type="parTrans" cxnId="{968987A7-7DB3-461C-99DA-0A7F1F9BAAAE}">
      <dgm:prSet/>
      <dgm:spPr/>
      <dgm:t>
        <a:bodyPr/>
        <a:lstStyle/>
        <a:p>
          <a:endParaRPr lang="en-US"/>
        </a:p>
      </dgm:t>
    </dgm:pt>
    <dgm:pt modelId="{D02E7D04-C405-4DAF-A7D3-E9EF44A794C6}" type="sibTrans" cxnId="{968987A7-7DB3-461C-99DA-0A7F1F9BAAAE}">
      <dgm:prSet/>
      <dgm:spPr>
        <a:ln>
          <a:solidFill>
            <a:srgbClr val="F09010"/>
          </a:solidFill>
        </a:ln>
      </dgm:spPr>
      <dgm:t>
        <a:bodyPr/>
        <a:lstStyle/>
        <a:p>
          <a:endParaRPr lang="en-US"/>
        </a:p>
      </dgm:t>
    </dgm:pt>
    <dgm:pt modelId="{77657DB6-C289-4A7D-A6F4-0D4DA3411D69}">
      <dgm:prSet phldrT="[Text]" custT="1"/>
      <dgm:spPr>
        <a:noFill/>
        <a:ln>
          <a:solidFill>
            <a:srgbClr val="F09010"/>
          </a:solidFill>
        </a:ln>
      </dgm:spPr>
      <dgm:t>
        <a:bodyPr/>
        <a:lstStyle/>
        <a:p>
          <a:r>
            <a:rPr lang="sr-Latn-RS" sz="1800" dirty="0"/>
            <a:t>Za migrante</a:t>
          </a:r>
          <a:endParaRPr lang="en-US" sz="1800" dirty="0"/>
        </a:p>
      </dgm:t>
    </dgm:pt>
    <dgm:pt modelId="{33295EA2-4AF6-4FFB-A619-DED3E3DA4C24}" type="parTrans" cxnId="{A4F30FDF-A816-408A-B66C-335D39338220}">
      <dgm:prSet/>
      <dgm:spPr/>
      <dgm:t>
        <a:bodyPr/>
        <a:lstStyle/>
        <a:p>
          <a:endParaRPr lang="en-US"/>
        </a:p>
      </dgm:t>
    </dgm:pt>
    <dgm:pt modelId="{2BCA3340-036C-402B-9EA3-9EB485F64121}" type="sibTrans" cxnId="{A4F30FDF-A816-408A-B66C-335D39338220}">
      <dgm:prSet/>
      <dgm:spPr>
        <a:ln>
          <a:solidFill>
            <a:srgbClr val="F09010"/>
          </a:solidFill>
        </a:ln>
      </dgm:spPr>
      <dgm:t>
        <a:bodyPr/>
        <a:lstStyle/>
        <a:p>
          <a:endParaRPr lang="en-US"/>
        </a:p>
      </dgm:t>
    </dgm:pt>
    <dgm:pt modelId="{0F8DDEE4-2ED2-455D-9208-C400630CC5D5}" type="pres">
      <dgm:prSet presAssocID="{CF4A610C-FE0A-4ADF-B257-A90548B47866}" presName="cycle" presStyleCnt="0">
        <dgm:presLayoutVars>
          <dgm:dir/>
          <dgm:resizeHandles val="exact"/>
        </dgm:presLayoutVars>
      </dgm:prSet>
      <dgm:spPr/>
    </dgm:pt>
    <dgm:pt modelId="{BDF5CB9D-CE5D-4987-8845-9C0D6BCB6FA5}" type="pres">
      <dgm:prSet presAssocID="{4AE7FDE1-79F2-47FC-B733-101459B2574F}" presName="node" presStyleLbl="node1" presStyleIdx="0" presStyleCnt="5" custScaleY="64857" custRadScaleRad="99012">
        <dgm:presLayoutVars>
          <dgm:bulletEnabled val="1"/>
        </dgm:presLayoutVars>
      </dgm:prSet>
      <dgm:spPr/>
    </dgm:pt>
    <dgm:pt modelId="{49EB8F50-4EEF-43CF-A873-B01F4AAD4B20}" type="pres">
      <dgm:prSet presAssocID="{4AE7FDE1-79F2-47FC-B733-101459B2574F}" presName="spNode" presStyleCnt="0"/>
      <dgm:spPr/>
    </dgm:pt>
    <dgm:pt modelId="{3F51994D-46EA-469C-82E2-387824914D48}" type="pres">
      <dgm:prSet presAssocID="{47670696-F79D-44EB-BDE2-B874EE28B8A1}" presName="sibTrans" presStyleLbl="sibTrans1D1" presStyleIdx="0" presStyleCnt="5"/>
      <dgm:spPr/>
    </dgm:pt>
    <dgm:pt modelId="{6BF265F2-807E-41E5-83DB-01DBE6FF0668}" type="pres">
      <dgm:prSet presAssocID="{3B94F200-B0F7-4568-9836-FDD85A182453}" presName="node" presStyleLbl="node1" presStyleIdx="1" presStyleCnt="5" custScaleY="65014" custRadScaleRad="99381" custRadScaleInc="4721">
        <dgm:presLayoutVars>
          <dgm:bulletEnabled val="1"/>
        </dgm:presLayoutVars>
      </dgm:prSet>
      <dgm:spPr/>
    </dgm:pt>
    <dgm:pt modelId="{C7F8A61E-9DCB-4F99-B251-9930767CE355}" type="pres">
      <dgm:prSet presAssocID="{3B94F200-B0F7-4568-9836-FDD85A182453}" presName="spNode" presStyleCnt="0"/>
      <dgm:spPr/>
    </dgm:pt>
    <dgm:pt modelId="{45DC3429-2EA7-425F-A25A-C1BF13A1EA44}" type="pres">
      <dgm:prSet presAssocID="{94E5C3D1-EAE6-4F37-A593-164CA87AFA4B}" presName="sibTrans" presStyleLbl="sibTrans1D1" presStyleIdx="1" presStyleCnt="5"/>
      <dgm:spPr/>
    </dgm:pt>
    <dgm:pt modelId="{35132335-14E7-4CBA-B94F-92C0827B7922}" type="pres">
      <dgm:prSet presAssocID="{CAC2C9FA-784D-4038-8E0E-DD12E681699B}" presName="node" presStyleLbl="node1" presStyleIdx="2" presStyleCnt="5" custScaleY="65014" custRadScaleRad="96770" custRadScaleInc="11345">
        <dgm:presLayoutVars>
          <dgm:bulletEnabled val="1"/>
        </dgm:presLayoutVars>
      </dgm:prSet>
      <dgm:spPr/>
    </dgm:pt>
    <dgm:pt modelId="{80B67D04-9E81-476F-A7A6-9BE547592854}" type="pres">
      <dgm:prSet presAssocID="{CAC2C9FA-784D-4038-8E0E-DD12E681699B}" presName="spNode" presStyleCnt="0"/>
      <dgm:spPr/>
    </dgm:pt>
    <dgm:pt modelId="{39721DFC-0F1F-486C-A3C2-C2F2A0CCAA3F}" type="pres">
      <dgm:prSet presAssocID="{37DC85D1-6640-49E6-8FBA-1DA62322D1C6}" presName="sibTrans" presStyleLbl="sibTrans1D1" presStyleIdx="2" presStyleCnt="5"/>
      <dgm:spPr/>
    </dgm:pt>
    <dgm:pt modelId="{ABF04439-8923-4CE9-8467-41E711B41D07}" type="pres">
      <dgm:prSet presAssocID="{61DA684B-8794-46E4-B6E4-CAE89FA3FCA1}" presName="node" presStyleLbl="node1" presStyleIdx="3" presStyleCnt="5" custScaleY="65014" custRadScaleRad="102396" custRadScaleInc="9476">
        <dgm:presLayoutVars>
          <dgm:bulletEnabled val="1"/>
        </dgm:presLayoutVars>
      </dgm:prSet>
      <dgm:spPr/>
    </dgm:pt>
    <dgm:pt modelId="{9E051A42-C373-460C-AAA6-DF4B8B6094D0}" type="pres">
      <dgm:prSet presAssocID="{61DA684B-8794-46E4-B6E4-CAE89FA3FCA1}" presName="spNode" presStyleCnt="0"/>
      <dgm:spPr/>
    </dgm:pt>
    <dgm:pt modelId="{B7D5A363-6634-4D5F-AABC-09E98C13CB4D}" type="pres">
      <dgm:prSet presAssocID="{D02E7D04-C405-4DAF-A7D3-E9EF44A794C6}" presName="sibTrans" presStyleLbl="sibTrans1D1" presStyleIdx="3" presStyleCnt="5"/>
      <dgm:spPr/>
    </dgm:pt>
    <dgm:pt modelId="{F5ED283D-5496-4309-A486-096A1E86A91A}" type="pres">
      <dgm:prSet presAssocID="{77657DB6-C289-4A7D-A6F4-0D4DA3411D69}" presName="node" presStyleLbl="node1" presStyleIdx="4" presStyleCnt="5" custScaleY="65014">
        <dgm:presLayoutVars>
          <dgm:bulletEnabled val="1"/>
        </dgm:presLayoutVars>
      </dgm:prSet>
      <dgm:spPr/>
    </dgm:pt>
    <dgm:pt modelId="{568A6FB4-FB71-4836-B110-DB035DDA327B}" type="pres">
      <dgm:prSet presAssocID="{77657DB6-C289-4A7D-A6F4-0D4DA3411D69}" presName="spNode" presStyleCnt="0"/>
      <dgm:spPr/>
    </dgm:pt>
    <dgm:pt modelId="{E27E4FC0-A63F-42A3-9922-BEA023066D60}" type="pres">
      <dgm:prSet presAssocID="{2BCA3340-036C-402B-9EA3-9EB485F64121}" presName="sibTrans" presStyleLbl="sibTrans1D1" presStyleIdx="4" presStyleCnt="5"/>
      <dgm:spPr/>
    </dgm:pt>
  </dgm:ptLst>
  <dgm:cxnLst>
    <dgm:cxn modelId="{655BE10F-B68C-4851-A98A-0D4CC956CBD9}" type="presOf" srcId="{2BCA3340-036C-402B-9EA3-9EB485F64121}" destId="{E27E4FC0-A63F-42A3-9922-BEA023066D60}" srcOrd="0" destOrd="0" presId="urn:microsoft.com/office/officeart/2005/8/layout/cycle6"/>
    <dgm:cxn modelId="{A16A662B-CB6D-445C-8DB6-A6EBE4A21295}" type="presOf" srcId="{37DC85D1-6640-49E6-8FBA-1DA62322D1C6}" destId="{39721DFC-0F1F-486C-A3C2-C2F2A0CCAA3F}" srcOrd="0" destOrd="0" presId="urn:microsoft.com/office/officeart/2005/8/layout/cycle6"/>
    <dgm:cxn modelId="{5A3A8734-C26C-438A-B737-46A9D987F23D}" type="presOf" srcId="{77657DB6-C289-4A7D-A6F4-0D4DA3411D69}" destId="{F5ED283D-5496-4309-A486-096A1E86A91A}" srcOrd="0" destOrd="0" presId="urn:microsoft.com/office/officeart/2005/8/layout/cycle6"/>
    <dgm:cxn modelId="{E9C19434-1927-4DDA-9680-DAA945C72031}" srcId="{CF4A610C-FE0A-4ADF-B257-A90548B47866}" destId="{CAC2C9FA-784D-4038-8E0E-DD12E681699B}" srcOrd="2" destOrd="0" parTransId="{7CB1ACF2-E317-4D41-B554-836D6435C18F}" sibTransId="{37DC85D1-6640-49E6-8FBA-1DA62322D1C6}"/>
    <dgm:cxn modelId="{E2E3F839-467E-469B-900A-DFE43DDD5F6A}" type="presOf" srcId="{D02E7D04-C405-4DAF-A7D3-E9EF44A794C6}" destId="{B7D5A363-6634-4D5F-AABC-09E98C13CB4D}" srcOrd="0" destOrd="0" presId="urn:microsoft.com/office/officeart/2005/8/layout/cycle6"/>
    <dgm:cxn modelId="{062F3F6F-E8DA-4847-8440-16D526EDEE74}" type="presOf" srcId="{CF4A610C-FE0A-4ADF-B257-A90548B47866}" destId="{0F8DDEE4-2ED2-455D-9208-C400630CC5D5}" srcOrd="0" destOrd="0" presId="urn:microsoft.com/office/officeart/2005/8/layout/cycle6"/>
    <dgm:cxn modelId="{8F661E71-8A6D-45C1-ABC7-968769F96009}" type="presOf" srcId="{4AE7FDE1-79F2-47FC-B733-101459B2574F}" destId="{BDF5CB9D-CE5D-4987-8845-9C0D6BCB6FA5}" srcOrd="0" destOrd="0" presId="urn:microsoft.com/office/officeart/2005/8/layout/cycle6"/>
    <dgm:cxn modelId="{37151452-AA17-4379-BB84-F57E76911A8A}" type="presOf" srcId="{94E5C3D1-EAE6-4F37-A593-164CA87AFA4B}" destId="{45DC3429-2EA7-425F-A25A-C1BF13A1EA44}" srcOrd="0" destOrd="0" presId="urn:microsoft.com/office/officeart/2005/8/layout/cycle6"/>
    <dgm:cxn modelId="{D5B99E84-D378-447A-B744-52586F4D6720}" srcId="{CF4A610C-FE0A-4ADF-B257-A90548B47866}" destId="{4AE7FDE1-79F2-47FC-B733-101459B2574F}" srcOrd="0" destOrd="0" parTransId="{94A12DA0-892F-4EA3-AE75-3CC079635106}" sibTransId="{47670696-F79D-44EB-BDE2-B874EE28B8A1}"/>
    <dgm:cxn modelId="{ACCD6A9D-E8D1-489F-920D-C3F393E465D8}" type="presOf" srcId="{61DA684B-8794-46E4-B6E4-CAE89FA3FCA1}" destId="{ABF04439-8923-4CE9-8467-41E711B41D07}" srcOrd="0" destOrd="0" presId="urn:microsoft.com/office/officeart/2005/8/layout/cycle6"/>
    <dgm:cxn modelId="{F4E2DA9D-EEA5-4BC4-8AB1-D0A5C7F907F3}" type="presOf" srcId="{CAC2C9FA-784D-4038-8E0E-DD12E681699B}" destId="{35132335-14E7-4CBA-B94F-92C0827B7922}" srcOrd="0" destOrd="0" presId="urn:microsoft.com/office/officeart/2005/8/layout/cycle6"/>
    <dgm:cxn modelId="{968987A7-7DB3-461C-99DA-0A7F1F9BAAAE}" srcId="{CF4A610C-FE0A-4ADF-B257-A90548B47866}" destId="{61DA684B-8794-46E4-B6E4-CAE89FA3FCA1}" srcOrd="3" destOrd="0" parTransId="{F67211DC-890E-4B20-AD14-2CA467A94F8F}" sibTransId="{D02E7D04-C405-4DAF-A7D3-E9EF44A794C6}"/>
    <dgm:cxn modelId="{E2110AD7-C7B3-422B-8DD6-469CB44B4CEE}" srcId="{CF4A610C-FE0A-4ADF-B257-A90548B47866}" destId="{3B94F200-B0F7-4568-9836-FDD85A182453}" srcOrd="1" destOrd="0" parTransId="{E198B7B8-E9F8-4E0B-9466-709747874D70}" sibTransId="{94E5C3D1-EAE6-4F37-A593-164CA87AFA4B}"/>
    <dgm:cxn modelId="{A4F30FDF-A816-408A-B66C-335D39338220}" srcId="{CF4A610C-FE0A-4ADF-B257-A90548B47866}" destId="{77657DB6-C289-4A7D-A6F4-0D4DA3411D69}" srcOrd="4" destOrd="0" parTransId="{33295EA2-4AF6-4FFB-A619-DED3E3DA4C24}" sibTransId="{2BCA3340-036C-402B-9EA3-9EB485F64121}"/>
    <dgm:cxn modelId="{E2F5DFE2-FEBB-4570-B0F5-E866395B749E}" type="presOf" srcId="{3B94F200-B0F7-4568-9836-FDD85A182453}" destId="{6BF265F2-807E-41E5-83DB-01DBE6FF0668}" srcOrd="0" destOrd="0" presId="urn:microsoft.com/office/officeart/2005/8/layout/cycle6"/>
    <dgm:cxn modelId="{F56AB0E3-CAB7-4F9E-AA66-2C7980741183}" type="presOf" srcId="{47670696-F79D-44EB-BDE2-B874EE28B8A1}" destId="{3F51994D-46EA-469C-82E2-387824914D48}" srcOrd="0" destOrd="0" presId="urn:microsoft.com/office/officeart/2005/8/layout/cycle6"/>
    <dgm:cxn modelId="{E77286C8-3829-4DC5-A824-3A6E264B7819}" type="presParOf" srcId="{0F8DDEE4-2ED2-455D-9208-C400630CC5D5}" destId="{BDF5CB9D-CE5D-4987-8845-9C0D6BCB6FA5}" srcOrd="0" destOrd="0" presId="urn:microsoft.com/office/officeart/2005/8/layout/cycle6"/>
    <dgm:cxn modelId="{BBF51908-7C07-4673-81BB-1F3BB55AC138}" type="presParOf" srcId="{0F8DDEE4-2ED2-455D-9208-C400630CC5D5}" destId="{49EB8F50-4EEF-43CF-A873-B01F4AAD4B20}" srcOrd="1" destOrd="0" presId="urn:microsoft.com/office/officeart/2005/8/layout/cycle6"/>
    <dgm:cxn modelId="{60671A52-A25B-4140-9DB4-5375349793DE}" type="presParOf" srcId="{0F8DDEE4-2ED2-455D-9208-C400630CC5D5}" destId="{3F51994D-46EA-469C-82E2-387824914D48}" srcOrd="2" destOrd="0" presId="urn:microsoft.com/office/officeart/2005/8/layout/cycle6"/>
    <dgm:cxn modelId="{E28F6A70-4DF0-48A0-8B63-56A5068B5330}" type="presParOf" srcId="{0F8DDEE4-2ED2-455D-9208-C400630CC5D5}" destId="{6BF265F2-807E-41E5-83DB-01DBE6FF0668}" srcOrd="3" destOrd="0" presId="urn:microsoft.com/office/officeart/2005/8/layout/cycle6"/>
    <dgm:cxn modelId="{A7A83259-43E5-4708-9AAD-A0C83FD14EDB}" type="presParOf" srcId="{0F8DDEE4-2ED2-455D-9208-C400630CC5D5}" destId="{C7F8A61E-9DCB-4F99-B251-9930767CE355}" srcOrd="4" destOrd="0" presId="urn:microsoft.com/office/officeart/2005/8/layout/cycle6"/>
    <dgm:cxn modelId="{E92C795D-6917-4B8F-B5B2-01513565ADCD}" type="presParOf" srcId="{0F8DDEE4-2ED2-455D-9208-C400630CC5D5}" destId="{45DC3429-2EA7-425F-A25A-C1BF13A1EA44}" srcOrd="5" destOrd="0" presId="urn:microsoft.com/office/officeart/2005/8/layout/cycle6"/>
    <dgm:cxn modelId="{CBC97CE7-40BF-4D30-80F0-8EC0D31E9833}" type="presParOf" srcId="{0F8DDEE4-2ED2-455D-9208-C400630CC5D5}" destId="{35132335-14E7-4CBA-B94F-92C0827B7922}" srcOrd="6" destOrd="0" presId="urn:microsoft.com/office/officeart/2005/8/layout/cycle6"/>
    <dgm:cxn modelId="{CF72E1F6-E9F2-4876-BD54-2D5CF30F1B5C}" type="presParOf" srcId="{0F8DDEE4-2ED2-455D-9208-C400630CC5D5}" destId="{80B67D04-9E81-476F-A7A6-9BE547592854}" srcOrd="7" destOrd="0" presId="urn:microsoft.com/office/officeart/2005/8/layout/cycle6"/>
    <dgm:cxn modelId="{A99EC196-8197-48E0-8E54-0B26466A0633}" type="presParOf" srcId="{0F8DDEE4-2ED2-455D-9208-C400630CC5D5}" destId="{39721DFC-0F1F-486C-A3C2-C2F2A0CCAA3F}" srcOrd="8" destOrd="0" presId="urn:microsoft.com/office/officeart/2005/8/layout/cycle6"/>
    <dgm:cxn modelId="{70C42DCB-46EC-452F-9804-82C4299EC12C}" type="presParOf" srcId="{0F8DDEE4-2ED2-455D-9208-C400630CC5D5}" destId="{ABF04439-8923-4CE9-8467-41E711B41D07}" srcOrd="9" destOrd="0" presId="urn:microsoft.com/office/officeart/2005/8/layout/cycle6"/>
    <dgm:cxn modelId="{CA6A696D-7FA0-4C11-AF3D-757EBB94D4FE}" type="presParOf" srcId="{0F8DDEE4-2ED2-455D-9208-C400630CC5D5}" destId="{9E051A42-C373-460C-AAA6-DF4B8B6094D0}" srcOrd="10" destOrd="0" presId="urn:microsoft.com/office/officeart/2005/8/layout/cycle6"/>
    <dgm:cxn modelId="{CD70FDB4-4870-4CFE-B5AB-5F968A22DEB6}" type="presParOf" srcId="{0F8DDEE4-2ED2-455D-9208-C400630CC5D5}" destId="{B7D5A363-6634-4D5F-AABC-09E98C13CB4D}" srcOrd="11" destOrd="0" presId="urn:microsoft.com/office/officeart/2005/8/layout/cycle6"/>
    <dgm:cxn modelId="{8A8F703D-DED4-4C5A-AECC-C8F6B220A20E}" type="presParOf" srcId="{0F8DDEE4-2ED2-455D-9208-C400630CC5D5}" destId="{F5ED283D-5496-4309-A486-096A1E86A91A}" srcOrd="12" destOrd="0" presId="urn:microsoft.com/office/officeart/2005/8/layout/cycle6"/>
    <dgm:cxn modelId="{40D2387A-7C9D-4CE4-9B6A-4CA743D30354}" type="presParOf" srcId="{0F8DDEE4-2ED2-455D-9208-C400630CC5D5}" destId="{568A6FB4-FB71-4836-B110-DB035DDA327B}" srcOrd="13" destOrd="0" presId="urn:microsoft.com/office/officeart/2005/8/layout/cycle6"/>
    <dgm:cxn modelId="{B585CD7E-1830-4333-99B0-31D3793E2689}" type="presParOf" srcId="{0F8DDEE4-2ED2-455D-9208-C400630CC5D5}" destId="{E27E4FC0-A63F-42A3-9922-BEA023066D6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4E177D-174D-4F8B-BB30-953DBFE3A9D7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2C92B8-4BA8-498B-85E0-C635C0F80BEE}" type="pres">
      <dgm:prSet presAssocID="{894E177D-174D-4F8B-BB30-953DBFE3A9D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0987E263-64A8-47D3-9829-06683A159683}" type="presOf" srcId="{894E177D-174D-4F8B-BB30-953DBFE3A9D7}" destId="{522C92B8-4BA8-498B-85E0-C635C0F80BEE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07BCA-EFA7-4983-94CE-D618159F7851}">
      <dsp:nvSpPr>
        <dsp:cNvPr id="0" name=""/>
        <dsp:cNvSpPr/>
      </dsp:nvSpPr>
      <dsp:spPr>
        <a:xfrm>
          <a:off x="-3768434" y="-578849"/>
          <a:ext cx="4491705" cy="4491705"/>
        </a:xfrm>
        <a:prstGeom prst="blockArc">
          <a:avLst>
            <a:gd name="adj1" fmla="val 18900000"/>
            <a:gd name="adj2" fmla="val 2700000"/>
            <a:gd name="adj3" fmla="val 481"/>
          </a:avLst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EF4566-4856-43BD-AB64-EE8E36957685}">
      <dsp:nvSpPr>
        <dsp:cNvPr id="0" name=""/>
        <dsp:cNvSpPr/>
      </dsp:nvSpPr>
      <dsp:spPr>
        <a:xfrm>
          <a:off x="317082" y="208308"/>
          <a:ext cx="8882651" cy="416884"/>
        </a:xfrm>
        <a:prstGeom prst="rect">
          <a:avLst/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90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"à la carte" </a:t>
          </a:r>
          <a:r>
            <a:rPr lang="en-US" sz="2000" b="1" kern="1200" dirty="0" err="1"/>
            <a:t>osiguranje</a:t>
          </a:r>
          <a:endParaRPr lang="en-US" sz="2000" b="1" kern="1200" dirty="0"/>
        </a:p>
      </dsp:txBody>
      <dsp:txXfrm>
        <a:off x="317082" y="208308"/>
        <a:ext cx="8882651" cy="416884"/>
      </dsp:txXfrm>
    </dsp:sp>
    <dsp:sp modelId="{3740A1F9-43E0-46BC-8EA9-304A49C13117}">
      <dsp:nvSpPr>
        <dsp:cNvPr id="0" name=""/>
        <dsp:cNvSpPr/>
      </dsp:nvSpPr>
      <dsp:spPr>
        <a:xfrm>
          <a:off x="56529" y="156198"/>
          <a:ext cx="521105" cy="521105"/>
        </a:xfrm>
        <a:prstGeom prst="ellipse">
          <a:avLst/>
        </a:prstGeom>
        <a:solidFill>
          <a:srgbClr val="F09010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7E13C872-6B5C-4706-913B-3066A410DBD8}">
      <dsp:nvSpPr>
        <dsp:cNvPr id="0" name=""/>
        <dsp:cNvSpPr/>
      </dsp:nvSpPr>
      <dsp:spPr>
        <a:xfrm>
          <a:off x="615809" y="833435"/>
          <a:ext cx="8583924" cy="416884"/>
        </a:xfrm>
        <a:prstGeom prst="rect">
          <a:avLst/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90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osiguranje</a:t>
          </a:r>
          <a:r>
            <a:rPr lang="en-US" sz="2000" b="1" kern="1200" dirty="0"/>
            <a:t> </a:t>
          </a:r>
          <a:r>
            <a:rPr lang="en-US" sz="2000" b="1" kern="1200" dirty="0" err="1"/>
            <a:t>sa</a:t>
          </a:r>
          <a:r>
            <a:rPr lang="en-US" sz="2000" b="1" kern="1200" dirty="0"/>
            <a:t> </a:t>
          </a:r>
          <a:r>
            <a:rPr lang="en-US" sz="2000" b="1" kern="1200" dirty="0" err="1"/>
            <a:t>fleksibilnom</a:t>
          </a:r>
          <a:r>
            <a:rPr lang="en-US" sz="2000" b="1" kern="1200" dirty="0"/>
            <a:t> </a:t>
          </a:r>
          <a:r>
            <a:rPr lang="en-US" sz="2000" b="1" kern="1200" dirty="0" err="1"/>
            <a:t>uplatom</a:t>
          </a:r>
          <a:r>
            <a:rPr lang="en-US" sz="2000" b="1" kern="1200" dirty="0"/>
            <a:t> </a:t>
          </a:r>
          <a:r>
            <a:rPr lang="en-US" sz="2000" b="1" kern="1200" dirty="0" err="1"/>
            <a:t>premije</a:t>
          </a:r>
          <a:r>
            <a:rPr lang="en-US" sz="2000" b="1" kern="1200" dirty="0"/>
            <a:t> </a:t>
          </a:r>
          <a:r>
            <a:rPr lang="en-US" sz="1400" kern="1200" dirty="0"/>
            <a:t>(„Variable Universal Life“, SAD)</a:t>
          </a:r>
          <a:endParaRPr lang="en-US" sz="2000" kern="1200" dirty="0"/>
        </a:p>
      </dsp:txBody>
      <dsp:txXfrm>
        <a:off x="615809" y="833435"/>
        <a:ext cx="8583924" cy="416884"/>
      </dsp:txXfrm>
    </dsp:sp>
    <dsp:sp modelId="{C658E99D-DFDA-4D61-815F-912F3A47E25E}">
      <dsp:nvSpPr>
        <dsp:cNvPr id="0" name=""/>
        <dsp:cNvSpPr/>
      </dsp:nvSpPr>
      <dsp:spPr>
        <a:xfrm>
          <a:off x="355256" y="781324"/>
          <a:ext cx="521105" cy="521105"/>
        </a:xfrm>
        <a:prstGeom prst="ellipse">
          <a:avLst/>
        </a:prstGeom>
        <a:solidFill>
          <a:srgbClr val="F09010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080EDF38-44F2-47C9-9F44-68C8CB7EE9B7}">
      <dsp:nvSpPr>
        <dsp:cNvPr id="0" name=""/>
        <dsp:cNvSpPr/>
      </dsp:nvSpPr>
      <dsp:spPr>
        <a:xfrm>
          <a:off x="707494" y="1458561"/>
          <a:ext cx="8492239" cy="416884"/>
        </a:xfrm>
        <a:prstGeom prst="rect">
          <a:avLst/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90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stepenasto</a:t>
          </a:r>
          <a:r>
            <a:rPr lang="en-US" sz="2000" b="1" kern="1200" dirty="0"/>
            <a:t> </a:t>
          </a:r>
          <a:r>
            <a:rPr lang="en-US" sz="2000" b="1" kern="1200" dirty="0" err="1"/>
            <a:t>osiguranje</a:t>
          </a:r>
          <a:r>
            <a:rPr lang="sr-Latn-RS" sz="2000" b="1" kern="1200" dirty="0"/>
            <a:t> </a:t>
          </a:r>
          <a:r>
            <a:rPr lang="sr-Latn-RS" sz="2000" b="0" kern="1200" dirty="0"/>
            <a:t>(„</a:t>
          </a:r>
          <a:r>
            <a:rPr lang="sr-Latn-RS" sz="2000" b="0" kern="1200" dirty="0" err="1"/>
            <a:t>Ladder</a:t>
          </a:r>
          <a:r>
            <a:rPr lang="sr-Latn-RS" sz="2000" b="0" kern="1200" dirty="0"/>
            <a:t> </a:t>
          </a:r>
          <a:r>
            <a:rPr lang="sr-Latn-RS" sz="2000" b="0" kern="1200" dirty="0" err="1"/>
            <a:t>Life</a:t>
          </a:r>
          <a:r>
            <a:rPr lang="sr-Latn-RS" sz="2000" b="0" kern="1200" dirty="0"/>
            <a:t>“, SAD)</a:t>
          </a:r>
          <a:endParaRPr lang="en-US" sz="2000" b="0" kern="1200" dirty="0"/>
        </a:p>
      </dsp:txBody>
      <dsp:txXfrm>
        <a:off x="707494" y="1458561"/>
        <a:ext cx="8492239" cy="416884"/>
      </dsp:txXfrm>
    </dsp:sp>
    <dsp:sp modelId="{D189A074-EB11-4EBD-A249-A11043513C21}">
      <dsp:nvSpPr>
        <dsp:cNvPr id="0" name=""/>
        <dsp:cNvSpPr/>
      </dsp:nvSpPr>
      <dsp:spPr>
        <a:xfrm>
          <a:off x="446942" y="1406450"/>
          <a:ext cx="521105" cy="521105"/>
        </a:xfrm>
        <a:prstGeom prst="ellipse">
          <a:avLst/>
        </a:prstGeom>
        <a:solidFill>
          <a:srgbClr val="F09010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3E4C653C-7549-4FF8-8F0B-85AAC3179326}">
      <dsp:nvSpPr>
        <dsp:cNvPr id="0" name=""/>
        <dsp:cNvSpPr/>
      </dsp:nvSpPr>
      <dsp:spPr>
        <a:xfrm>
          <a:off x="615809" y="2083687"/>
          <a:ext cx="8583924" cy="416884"/>
        </a:xfrm>
        <a:prstGeom prst="rect">
          <a:avLst/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90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„pay-as-you-live“ </a:t>
          </a:r>
          <a:r>
            <a:rPr lang="en-US" sz="2000" b="1" kern="1200" dirty="0" err="1"/>
            <a:t>osiguranje</a:t>
          </a:r>
          <a:r>
            <a:rPr lang="sr-Latn-RS" sz="2000" b="1" kern="1200" dirty="0"/>
            <a:t> </a:t>
          </a:r>
          <a:r>
            <a:rPr lang="sr-Latn-RS" sz="2000" b="0" kern="1200" dirty="0"/>
            <a:t>(„</a:t>
          </a:r>
          <a:r>
            <a:rPr lang="sr-Latn-RS" sz="2000" kern="1200" dirty="0" err="1"/>
            <a:t>Vitality</a:t>
          </a:r>
          <a:r>
            <a:rPr lang="sr-Latn-RS" sz="2000" kern="1200" dirty="0"/>
            <a:t>“ – John </a:t>
          </a:r>
          <a:r>
            <a:rPr lang="sr-Latn-RS" sz="2000" kern="1200" dirty="0" err="1"/>
            <a:t>Hancock</a:t>
          </a:r>
          <a:r>
            <a:rPr lang="sr-Latn-RS" sz="2000" kern="1200" dirty="0"/>
            <a:t>, UK i SAD)</a:t>
          </a:r>
          <a:r>
            <a:rPr lang="en-US" sz="2000" kern="1200" dirty="0"/>
            <a:t> </a:t>
          </a:r>
        </a:p>
      </dsp:txBody>
      <dsp:txXfrm>
        <a:off x="615809" y="2083687"/>
        <a:ext cx="8583924" cy="416884"/>
      </dsp:txXfrm>
    </dsp:sp>
    <dsp:sp modelId="{C29BC0C5-3F38-49B8-AC3B-24F583A6F1D5}">
      <dsp:nvSpPr>
        <dsp:cNvPr id="0" name=""/>
        <dsp:cNvSpPr/>
      </dsp:nvSpPr>
      <dsp:spPr>
        <a:xfrm>
          <a:off x="355256" y="2031577"/>
          <a:ext cx="521105" cy="521105"/>
        </a:xfrm>
        <a:prstGeom prst="ellipse">
          <a:avLst/>
        </a:prstGeom>
        <a:solidFill>
          <a:srgbClr val="F09010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9FAD7724-2B5D-4D39-A3E0-608A18174DD2}">
      <dsp:nvSpPr>
        <dsp:cNvPr id="0" name=""/>
        <dsp:cNvSpPr/>
      </dsp:nvSpPr>
      <dsp:spPr>
        <a:xfrm>
          <a:off x="317082" y="2708814"/>
          <a:ext cx="8882651" cy="416884"/>
        </a:xfrm>
        <a:prstGeom prst="rect">
          <a:avLst/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90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profesionalno</a:t>
          </a:r>
          <a:r>
            <a:rPr lang="en-US" sz="2000" b="1" kern="1200" dirty="0"/>
            <a:t> </a:t>
          </a:r>
          <a:r>
            <a:rPr lang="en-US" sz="2000" b="1" kern="1200" dirty="0" err="1"/>
            <a:t>orijentisan</a:t>
          </a:r>
          <a:r>
            <a:rPr lang="sr-Latn-RS" sz="2000" b="1" kern="1200" dirty="0"/>
            <a:t>i</a:t>
          </a:r>
          <a:r>
            <a:rPr lang="en-US" sz="2000" b="1" kern="1200" dirty="0"/>
            <a:t> </a:t>
          </a:r>
          <a:r>
            <a:rPr lang="en-US" sz="2000" b="1" kern="1200" dirty="0" err="1"/>
            <a:t>paket</a:t>
          </a:r>
          <a:r>
            <a:rPr lang="sr-Latn-RS" sz="2000" b="1" kern="1200" dirty="0"/>
            <a:t>i</a:t>
          </a:r>
          <a:r>
            <a:rPr lang="en-US" sz="2000" b="1" kern="1200" dirty="0"/>
            <a:t> </a:t>
          </a:r>
          <a:r>
            <a:rPr lang="en-US" sz="2000" b="1" kern="1200" dirty="0" err="1"/>
            <a:t>životnog</a:t>
          </a:r>
          <a:r>
            <a:rPr lang="en-US" sz="2000" b="1" kern="1200" dirty="0"/>
            <a:t> </a:t>
          </a:r>
          <a:r>
            <a:rPr lang="en-US" sz="2000" b="1" kern="1200" dirty="0" err="1"/>
            <a:t>osiguranja</a:t>
          </a:r>
          <a:r>
            <a:rPr lang="sr-Latn-RS" sz="2000" b="1" kern="1200" dirty="0"/>
            <a:t>:</a:t>
          </a:r>
          <a:endParaRPr lang="en-US" sz="2000" kern="1200" dirty="0"/>
        </a:p>
      </dsp:txBody>
      <dsp:txXfrm>
        <a:off x="317082" y="2708814"/>
        <a:ext cx="8882651" cy="416884"/>
      </dsp:txXfrm>
    </dsp:sp>
    <dsp:sp modelId="{3E6DFC8F-2960-4484-B0CF-5A47226099AF}">
      <dsp:nvSpPr>
        <dsp:cNvPr id="0" name=""/>
        <dsp:cNvSpPr/>
      </dsp:nvSpPr>
      <dsp:spPr>
        <a:xfrm>
          <a:off x="56529" y="2656703"/>
          <a:ext cx="521105" cy="521105"/>
        </a:xfrm>
        <a:prstGeom prst="ellipse">
          <a:avLst/>
        </a:prstGeom>
        <a:solidFill>
          <a:srgbClr val="F09010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3BE77-B219-4C82-9C66-2F767DFCA5FA}">
      <dsp:nvSpPr>
        <dsp:cNvPr id="0" name=""/>
        <dsp:cNvSpPr/>
      </dsp:nvSpPr>
      <dsp:spPr>
        <a:xfrm>
          <a:off x="-2528884" y="-383810"/>
          <a:ext cx="2967680" cy="2967680"/>
        </a:xfrm>
        <a:prstGeom prst="blockArc">
          <a:avLst>
            <a:gd name="adj1" fmla="val 18900000"/>
            <a:gd name="adj2" fmla="val 2700000"/>
            <a:gd name="adj3" fmla="val 728"/>
          </a:avLst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B471F-96ED-4743-98E2-904CFC3EBDF9}">
      <dsp:nvSpPr>
        <dsp:cNvPr id="0" name=""/>
        <dsp:cNvSpPr/>
      </dsp:nvSpPr>
      <dsp:spPr>
        <a:xfrm>
          <a:off x="221223" y="255222"/>
          <a:ext cx="5655519" cy="286365"/>
        </a:xfrm>
        <a:prstGeom prst="rect">
          <a:avLst/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65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 err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Allianz</a:t>
          </a:r>
          <a:r>
            <a:rPr lang="sr-Latn-RS" sz="1800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– „Office </a:t>
          </a:r>
          <a:r>
            <a:rPr lang="sr-Latn-RS" sz="1800" kern="1200" dirty="0" err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Worker</a:t>
          </a:r>
          <a:r>
            <a:rPr lang="sr-Latn-RS" sz="1800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sr-Latn-RS" sz="1800" kern="1200" dirty="0" err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Protection</a:t>
          </a:r>
          <a:r>
            <a:rPr lang="sr-Latn-RS" sz="1800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“ (Nemačka)</a:t>
          </a:r>
          <a:endParaRPr lang="en-US" sz="1800" kern="1200" dirty="0"/>
        </a:p>
      </dsp:txBody>
      <dsp:txXfrm>
        <a:off x="221223" y="255222"/>
        <a:ext cx="5655519" cy="286365"/>
      </dsp:txXfrm>
    </dsp:sp>
    <dsp:sp modelId="{05006255-714F-41DE-9087-1DB02841A30A}">
      <dsp:nvSpPr>
        <dsp:cNvPr id="0" name=""/>
        <dsp:cNvSpPr/>
      </dsp:nvSpPr>
      <dsp:spPr>
        <a:xfrm>
          <a:off x="144863" y="247886"/>
          <a:ext cx="288966" cy="288966"/>
        </a:xfrm>
        <a:prstGeom prst="ellipse">
          <a:avLst/>
        </a:prstGeom>
        <a:noFill/>
        <a:ln w="28575" cap="rnd" cmpd="sng" algn="ctr">
          <a:solidFill>
            <a:srgbClr val="F090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42EC9D-99F2-42CA-BBF9-90C56564E9C7}">
      <dsp:nvSpPr>
        <dsp:cNvPr id="0" name=""/>
        <dsp:cNvSpPr/>
      </dsp:nvSpPr>
      <dsp:spPr>
        <a:xfrm>
          <a:off x="217908" y="762178"/>
          <a:ext cx="5655585" cy="288000"/>
        </a:xfrm>
        <a:prstGeom prst="rect">
          <a:avLst/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65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AXA – „</a:t>
          </a:r>
          <a:r>
            <a:rPr lang="sr-Latn-RS" sz="1800" kern="1200" dirty="0" err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Doctor’s</a:t>
          </a:r>
          <a:r>
            <a:rPr lang="sr-Latn-RS" sz="1800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sr-Latn-RS" sz="1800" kern="1200" dirty="0" err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Life</a:t>
          </a:r>
          <a:r>
            <a:rPr lang="sr-Latn-RS" sz="1800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sr-Latn-RS" sz="1800" kern="1200" dirty="0" err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Cover</a:t>
          </a:r>
          <a:r>
            <a:rPr lang="sr-Latn-RS" sz="1800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“ (Francuska)</a:t>
          </a:r>
          <a:endParaRPr lang="en-US" sz="1800" kern="1200" dirty="0"/>
        </a:p>
      </dsp:txBody>
      <dsp:txXfrm>
        <a:off x="217908" y="762178"/>
        <a:ext cx="5655585" cy="288000"/>
      </dsp:txXfrm>
    </dsp:sp>
    <dsp:sp modelId="{5B77A447-B7A4-4ABA-9EC3-B778345E9299}">
      <dsp:nvSpPr>
        <dsp:cNvPr id="0" name=""/>
        <dsp:cNvSpPr/>
      </dsp:nvSpPr>
      <dsp:spPr>
        <a:xfrm>
          <a:off x="147041" y="760268"/>
          <a:ext cx="288001" cy="288001"/>
        </a:xfrm>
        <a:prstGeom prst="ellipse">
          <a:avLst/>
        </a:prstGeom>
        <a:noFill/>
        <a:ln w="28575" cap="rnd" cmpd="sng" algn="ctr">
          <a:solidFill>
            <a:srgbClr val="F090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428DC-FF27-43E0-9EB6-80A808F8A07A}">
      <dsp:nvSpPr>
        <dsp:cNvPr id="0" name=""/>
        <dsp:cNvSpPr/>
      </dsp:nvSpPr>
      <dsp:spPr>
        <a:xfrm>
          <a:off x="227831" y="1259619"/>
          <a:ext cx="5655585" cy="288000"/>
        </a:xfrm>
        <a:prstGeom prst="rect">
          <a:avLst/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65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Generali – „</a:t>
          </a:r>
          <a:r>
            <a:rPr lang="sr-Latn-RS" sz="1800" kern="1200" dirty="0" err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Driver’s</a:t>
          </a:r>
          <a:r>
            <a:rPr lang="sr-Latn-RS" sz="1800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sr-Latn-RS" sz="1800" kern="1200" dirty="0" err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Safety</a:t>
          </a:r>
          <a:r>
            <a:rPr lang="sr-Latn-RS" sz="1800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Plan“ (Italija)</a:t>
          </a:r>
          <a:endParaRPr lang="en-US" sz="1800" kern="1200" dirty="0"/>
        </a:p>
      </dsp:txBody>
      <dsp:txXfrm>
        <a:off x="227831" y="1259619"/>
        <a:ext cx="5655585" cy="288000"/>
      </dsp:txXfrm>
    </dsp:sp>
    <dsp:sp modelId="{B66C67E4-F6D9-4679-A2A3-4A8E240568DF}">
      <dsp:nvSpPr>
        <dsp:cNvPr id="0" name=""/>
        <dsp:cNvSpPr/>
      </dsp:nvSpPr>
      <dsp:spPr>
        <a:xfrm>
          <a:off x="149085" y="1243571"/>
          <a:ext cx="288966" cy="288966"/>
        </a:xfrm>
        <a:prstGeom prst="ellipse">
          <a:avLst/>
        </a:prstGeom>
        <a:noFill/>
        <a:ln w="28575" cap="rnd" cmpd="sng" algn="ctr">
          <a:solidFill>
            <a:srgbClr val="F090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C6F5D-7B78-4B4D-934F-39938C93A4BE}">
      <dsp:nvSpPr>
        <dsp:cNvPr id="0" name=""/>
        <dsp:cNvSpPr/>
      </dsp:nvSpPr>
      <dsp:spPr>
        <a:xfrm>
          <a:off x="230050" y="1737571"/>
          <a:ext cx="5655575" cy="288000"/>
        </a:xfrm>
        <a:prstGeom prst="rect">
          <a:avLst/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65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NN – „</a:t>
          </a:r>
          <a:r>
            <a:rPr lang="sr-Latn-RS" sz="1800" kern="1200" dirty="0" err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Freelancer</a:t>
          </a:r>
          <a:r>
            <a:rPr lang="sr-Latn-RS" sz="1800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sr-Latn-RS" sz="1800" kern="1200" dirty="0" err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Life</a:t>
          </a:r>
          <a:r>
            <a:rPr lang="sr-Latn-RS" sz="1800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sr-Latn-RS" sz="1800" kern="1200" dirty="0" err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Pack</a:t>
          </a:r>
          <a:r>
            <a:rPr lang="sr-Latn-RS" sz="1800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“ (Holandija)</a:t>
          </a:r>
          <a:endParaRPr lang="sr-Latn-RS" sz="1800" kern="1200" dirty="0">
            <a:latin typeface="+mn-lt"/>
          </a:endParaRPr>
        </a:p>
      </dsp:txBody>
      <dsp:txXfrm>
        <a:off x="230050" y="1737571"/>
        <a:ext cx="5655575" cy="288000"/>
      </dsp:txXfrm>
    </dsp:sp>
    <dsp:sp modelId="{1E676BC3-EFA3-48C4-A5C4-274701D7C833}">
      <dsp:nvSpPr>
        <dsp:cNvPr id="0" name=""/>
        <dsp:cNvSpPr/>
      </dsp:nvSpPr>
      <dsp:spPr>
        <a:xfrm>
          <a:off x="149068" y="1732163"/>
          <a:ext cx="288966" cy="288966"/>
        </a:xfrm>
        <a:prstGeom prst="ellipse">
          <a:avLst/>
        </a:prstGeom>
        <a:noFill/>
        <a:ln w="28575" cap="rnd" cmpd="sng" algn="ctr">
          <a:solidFill>
            <a:srgbClr val="F090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5CB9D-CE5D-4987-8845-9C0D6BCB6FA5}">
      <dsp:nvSpPr>
        <dsp:cNvPr id="0" name=""/>
        <dsp:cNvSpPr/>
      </dsp:nvSpPr>
      <dsp:spPr>
        <a:xfrm>
          <a:off x="3022989" y="110116"/>
          <a:ext cx="1550441" cy="653620"/>
        </a:xfrm>
        <a:prstGeom prst="roundRect">
          <a:avLst/>
        </a:prstGeom>
        <a:noFill/>
        <a:ln w="19050" cap="rnd" cmpd="sng" algn="ctr">
          <a:solidFill>
            <a:srgbClr val="F090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/>
            <a:t>Za mlade</a:t>
          </a:r>
          <a:endParaRPr lang="en-US" sz="1800" kern="1200" dirty="0"/>
        </a:p>
      </dsp:txBody>
      <dsp:txXfrm>
        <a:off x="3054896" y="142023"/>
        <a:ext cx="1486627" cy="589806"/>
      </dsp:txXfrm>
    </dsp:sp>
    <dsp:sp modelId="{3F51994D-46EA-469C-82E2-387824914D48}">
      <dsp:nvSpPr>
        <dsp:cNvPr id="0" name=""/>
        <dsp:cNvSpPr/>
      </dsp:nvSpPr>
      <dsp:spPr>
        <a:xfrm>
          <a:off x="1782652" y="437055"/>
          <a:ext cx="4023694" cy="4023694"/>
        </a:xfrm>
        <a:custGeom>
          <a:avLst/>
          <a:gdLst/>
          <a:ahLst/>
          <a:cxnLst/>
          <a:rect l="0" t="0" r="0" b="0"/>
          <a:pathLst>
            <a:path>
              <a:moveTo>
                <a:pt x="2803376" y="162249"/>
              </a:moveTo>
              <a:arcTo wR="2011847" hR="2011847" stAng="17590100" swAng="2338900"/>
            </a:path>
          </a:pathLst>
        </a:custGeom>
        <a:noFill/>
        <a:ln w="9525" cap="rnd" cmpd="sng" algn="ctr">
          <a:solidFill>
            <a:srgbClr val="F0901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F265F2-807E-41E5-83DB-01DBE6FF0668}">
      <dsp:nvSpPr>
        <dsp:cNvPr id="0" name=""/>
        <dsp:cNvSpPr/>
      </dsp:nvSpPr>
      <dsp:spPr>
        <a:xfrm>
          <a:off x="4936371" y="1521170"/>
          <a:ext cx="1550441" cy="655202"/>
        </a:xfrm>
        <a:prstGeom prst="roundRect">
          <a:avLst/>
        </a:prstGeom>
        <a:noFill/>
        <a:ln w="19050" cap="rnd" cmpd="sng" algn="ctr">
          <a:solidFill>
            <a:srgbClr val="F090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Za stare</a:t>
          </a:r>
          <a:endParaRPr lang="en-US" sz="2000" kern="1200" dirty="0"/>
        </a:p>
      </dsp:txBody>
      <dsp:txXfrm>
        <a:off x="4968355" y="1553154"/>
        <a:ext cx="1486473" cy="591234"/>
      </dsp:txXfrm>
    </dsp:sp>
    <dsp:sp modelId="{45DC3429-2EA7-425F-A25A-C1BF13A1EA44}">
      <dsp:nvSpPr>
        <dsp:cNvPr id="0" name=""/>
        <dsp:cNvSpPr/>
      </dsp:nvSpPr>
      <dsp:spPr>
        <a:xfrm>
          <a:off x="1765851" y="343233"/>
          <a:ext cx="4023694" cy="4023694"/>
        </a:xfrm>
        <a:custGeom>
          <a:avLst/>
          <a:gdLst/>
          <a:ahLst/>
          <a:cxnLst/>
          <a:rect l="0" t="0" r="0" b="0"/>
          <a:pathLst>
            <a:path>
              <a:moveTo>
                <a:pt x="4017133" y="1849499"/>
              </a:moveTo>
              <a:arcTo wR="2011847" hR="2011847" stAng="21322286" swAng="2833790"/>
            </a:path>
          </a:pathLst>
        </a:custGeom>
        <a:noFill/>
        <a:ln w="9525" cap="rnd" cmpd="sng" algn="ctr">
          <a:solidFill>
            <a:srgbClr val="F0901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32335-14E7-4CBA-B94F-92C0827B7922}">
      <dsp:nvSpPr>
        <dsp:cNvPr id="0" name=""/>
        <dsp:cNvSpPr/>
      </dsp:nvSpPr>
      <dsp:spPr>
        <a:xfrm>
          <a:off x="4091215" y="3728924"/>
          <a:ext cx="1550441" cy="655202"/>
        </a:xfrm>
        <a:prstGeom prst="roundRect">
          <a:avLst/>
        </a:prstGeom>
        <a:noFill/>
        <a:ln w="19050" cap="rnd" cmpd="sng" algn="ctr">
          <a:solidFill>
            <a:srgbClr val="F090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Za žene </a:t>
          </a:r>
          <a:r>
            <a:rPr lang="sr-Latn-RS" sz="1600" kern="1200" dirty="0" err="1"/>
            <a:t>preduzetnice</a:t>
          </a:r>
          <a:endParaRPr lang="en-US" sz="1600" kern="1200" dirty="0"/>
        </a:p>
      </dsp:txBody>
      <dsp:txXfrm>
        <a:off x="4123199" y="3760908"/>
        <a:ext cx="1486473" cy="591234"/>
      </dsp:txXfrm>
    </dsp:sp>
    <dsp:sp modelId="{39721DFC-0F1F-486C-A3C2-C2F2A0CCAA3F}">
      <dsp:nvSpPr>
        <dsp:cNvPr id="0" name=""/>
        <dsp:cNvSpPr/>
      </dsp:nvSpPr>
      <dsp:spPr>
        <a:xfrm>
          <a:off x="1552769" y="400033"/>
          <a:ext cx="4023694" cy="4023694"/>
        </a:xfrm>
        <a:custGeom>
          <a:avLst/>
          <a:gdLst/>
          <a:ahLst/>
          <a:cxnLst/>
          <a:rect l="0" t="0" r="0" b="0"/>
          <a:pathLst>
            <a:path>
              <a:moveTo>
                <a:pt x="2529054" y="3956076"/>
              </a:moveTo>
              <a:arcTo wR="2011847" hR="2011847" stAng="4506185" swAng="1645045"/>
            </a:path>
          </a:pathLst>
        </a:custGeom>
        <a:noFill/>
        <a:ln w="9525" cap="rnd" cmpd="sng" algn="ctr">
          <a:solidFill>
            <a:srgbClr val="F0901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F04439-8923-4CE9-8467-41E711B41D07}">
      <dsp:nvSpPr>
        <dsp:cNvPr id="0" name=""/>
        <dsp:cNvSpPr/>
      </dsp:nvSpPr>
      <dsp:spPr>
        <a:xfrm>
          <a:off x="1746940" y="3718549"/>
          <a:ext cx="1550441" cy="655202"/>
        </a:xfrm>
        <a:prstGeom prst="roundRect">
          <a:avLst/>
        </a:prstGeom>
        <a:noFill/>
        <a:ln w="19050" cap="rnd" cmpd="sng" algn="ctr">
          <a:solidFill>
            <a:srgbClr val="F090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/>
            <a:t>Za invalide</a:t>
          </a:r>
          <a:endParaRPr lang="en-US" sz="1800" kern="1200" dirty="0"/>
        </a:p>
      </dsp:txBody>
      <dsp:txXfrm>
        <a:off x="1778924" y="3750533"/>
        <a:ext cx="1486473" cy="591234"/>
      </dsp:txXfrm>
    </dsp:sp>
    <dsp:sp modelId="{B7D5A363-6634-4D5F-AABC-09E98C13CB4D}">
      <dsp:nvSpPr>
        <dsp:cNvPr id="0" name=""/>
        <dsp:cNvSpPr/>
      </dsp:nvSpPr>
      <dsp:spPr>
        <a:xfrm>
          <a:off x="1775751" y="481588"/>
          <a:ext cx="4023694" cy="4023694"/>
        </a:xfrm>
        <a:custGeom>
          <a:avLst/>
          <a:gdLst/>
          <a:ahLst/>
          <a:cxnLst/>
          <a:rect l="0" t="0" r="0" b="0"/>
          <a:pathLst>
            <a:path>
              <a:moveTo>
                <a:pt x="406160" y="3223994"/>
              </a:moveTo>
              <a:arcTo wR="2011847" hR="2011847" stAng="8577031" swAng="2811230"/>
            </a:path>
          </a:pathLst>
        </a:custGeom>
        <a:noFill/>
        <a:ln w="9525" cap="rnd" cmpd="sng" algn="ctr">
          <a:solidFill>
            <a:srgbClr val="F0901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ED283D-5496-4309-A486-096A1E86A91A}">
      <dsp:nvSpPr>
        <dsp:cNvPr id="0" name=""/>
        <dsp:cNvSpPr/>
      </dsp:nvSpPr>
      <dsp:spPr>
        <a:xfrm>
          <a:off x="1109609" y="1479600"/>
          <a:ext cx="1550441" cy="655202"/>
        </a:xfrm>
        <a:prstGeom prst="roundRect">
          <a:avLst/>
        </a:prstGeom>
        <a:noFill/>
        <a:ln w="19050" cap="rnd" cmpd="sng" algn="ctr">
          <a:solidFill>
            <a:srgbClr val="F090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/>
            <a:t>Za migrante</a:t>
          </a:r>
          <a:endParaRPr lang="en-US" sz="1800" kern="1200" dirty="0"/>
        </a:p>
      </dsp:txBody>
      <dsp:txXfrm>
        <a:off x="1141593" y="1511584"/>
        <a:ext cx="1486473" cy="591234"/>
      </dsp:txXfrm>
    </dsp:sp>
    <dsp:sp modelId="{E27E4FC0-A63F-42A3-9922-BEA023066D60}">
      <dsp:nvSpPr>
        <dsp:cNvPr id="0" name=""/>
        <dsp:cNvSpPr/>
      </dsp:nvSpPr>
      <dsp:spPr>
        <a:xfrm>
          <a:off x="1771190" y="444872"/>
          <a:ext cx="4023694" cy="4023694"/>
        </a:xfrm>
        <a:custGeom>
          <a:avLst/>
          <a:gdLst/>
          <a:ahLst/>
          <a:cxnLst/>
          <a:rect l="0" t="0" r="0" b="0"/>
          <a:pathLst>
            <a:path>
              <a:moveTo>
                <a:pt x="259741" y="1023082"/>
              </a:moveTo>
              <a:arcTo wR="2011847" hR="2011847" stAng="12566239" swAng="2279158"/>
            </a:path>
          </a:pathLst>
        </a:custGeom>
        <a:noFill/>
        <a:ln w="9525" cap="rnd" cmpd="sng" algn="ctr">
          <a:solidFill>
            <a:srgbClr val="F0901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3F5DD-72B0-4BD1-9DA9-287A5E8D910D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077B4-6FBC-42FF-9E96-DB367BB0E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2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077B4-6FBC-42FF-9E96-DB367BB0E7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71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sz="1200" dirty="0"/>
              <a:t>Osiguranje života je vođeno promenama u ponašanju potrošača i sve većim zahtevima za društveno odgovornim poslovanjem. </a:t>
            </a:r>
          </a:p>
          <a:p>
            <a:pPr marL="0" indent="0">
              <a:buNone/>
            </a:pPr>
            <a:r>
              <a:rPr lang="sr-Latn-RS" sz="1200" dirty="0"/>
              <a:t>Savremeni proizvodi više nisu samo instrumenti finansijske zaštite, već i alati za unapređenje kvaliteta života, promociju zdravih navika, ekološke svesti i socijalne uključenosti.</a:t>
            </a:r>
          </a:p>
          <a:p>
            <a:pPr marL="0" indent="0">
              <a:buNone/>
            </a:pPr>
            <a:r>
              <a:rPr lang="sr-Latn-RS" sz="1200" dirty="0"/>
              <a:t>Personalizacija, fleksibilnost i digitalizacija omogućavaju osiguranicima da dobiju proizvode koji su u skladu sa njihovim životnim stilom i vrednostima. </a:t>
            </a:r>
          </a:p>
          <a:p>
            <a:pPr marL="0" indent="0">
              <a:buNone/>
            </a:pPr>
            <a:r>
              <a:rPr lang="sr-Latn-RS" sz="1200" dirty="0"/>
              <a:t>Međutim, kompleksni proizvodi zahtevaju i veliko angažovanje IT resursa, pa će uspešnost ovih proizvoda zavisiti od spremnosti osiguravača za tehnološkim promenama. </a:t>
            </a:r>
          </a:p>
          <a:p>
            <a:pPr marL="0" indent="0">
              <a:buNone/>
            </a:pPr>
            <a:r>
              <a:rPr lang="sr-Latn-RS" sz="1200" dirty="0"/>
              <a:t>Integracija ESG principa i razvoj proizvoda sa ekološkom i socijalnom komponentom pokazuju da osiguranje može igrati ključnu ulogu u rešavanju globalnih izazova – od klimatskih promena do socijalne nejednakosti.</a:t>
            </a:r>
          </a:p>
          <a:p>
            <a:pPr marL="0" indent="0">
              <a:buNone/>
            </a:pPr>
            <a:r>
              <a:rPr lang="sr-Latn-RS" sz="1200" dirty="0"/>
              <a:t>Upravo u toj </a:t>
            </a:r>
            <a:r>
              <a:rPr lang="sr-Latn-RS" sz="1200" dirty="0" err="1"/>
              <a:t>sinergiji</a:t>
            </a:r>
            <a:r>
              <a:rPr lang="sr-Latn-RS" sz="1200" dirty="0"/>
              <a:t> inovacija i odgovornosti leži budućnost životnog osiguranja – kao sektora koji ne samo da štiti, već i aktivno doprinosi održivom i pravednijem društvu.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077B4-6FBC-42FF-9E96-DB367BB0E7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92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C4D2-D8D8-4132-AD80-1B038FA1515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4043-7B5D-4238-A328-E5972EC7C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8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C4D2-D8D8-4132-AD80-1B038FA1515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4043-7B5D-4238-A328-E5972EC7C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2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C4D2-D8D8-4132-AD80-1B038FA1515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4043-7B5D-4238-A328-E5972EC7C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88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C4D2-D8D8-4132-AD80-1B038FA1515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4043-7B5D-4238-A328-E5972EC7CC1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3777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C4D2-D8D8-4132-AD80-1B038FA1515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4043-7B5D-4238-A328-E5972EC7C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3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C4D2-D8D8-4132-AD80-1B038FA1515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4043-7B5D-4238-A328-E5972EC7C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50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C4D2-D8D8-4132-AD80-1B038FA1515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4043-7B5D-4238-A328-E5972EC7C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64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C4D2-D8D8-4132-AD80-1B038FA1515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4043-7B5D-4238-A328-E5972EC7C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85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C4D2-D8D8-4132-AD80-1B038FA1515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4043-7B5D-4238-A328-E5972EC7C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0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C4D2-D8D8-4132-AD80-1B038FA1515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4043-7B5D-4238-A328-E5972EC7C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99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C4D2-D8D8-4132-AD80-1B038FA1515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4043-7B5D-4238-A328-E5972EC7C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0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C4D2-D8D8-4132-AD80-1B038FA1515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4043-7B5D-4238-A328-E5972EC7C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85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C4D2-D8D8-4132-AD80-1B038FA1515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4043-7B5D-4238-A328-E5972EC7C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2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C4D2-D8D8-4132-AD80-1B038FA1515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4043-7B5D-4238-A328-E5972EC7C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4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C4D2-D8D8-4132-AD80-1B038FA1515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4043-7B5D-4238-A328-E5972EC7C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0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C4D2-D8D8-4132-AD80-1B038FA1515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4043-7B5D-4238-A328-E5972EC7C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6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C4D2-D8D8-4132-AD80-1B038FA1515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4043-7B5D-4238-A328-E5972EC7C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86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769C4D2-D8D8-4132-AD80-1B038FA1515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24043-7B5D-4238-A328-E5972EC7C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083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ma.org/en/news/marketfacts/2024/product-innovation-global-trends-in-life-insurance2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6A222EB-A81E-4238-B08D-AAB1828C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014676C-074B-475A-8346-9C901C86C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79C4C8E-197B-4679-AE96-B5147F971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>
                <a:alpha val="7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5192E031-A0A8-CC21-C6FC-CD6CA6C40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211" y="1266958"/>
            <a:ext cx="4227476" cy="4528457"/>
          </a:xfrm>
        </p:spPr>
        <p:txBody>
          <a:bodyPr anchor="ctr">
            <a:normAutofit/>
          </a:bodyPr>
          <a:lstStyle/>
          <a:p>
            <a:pPr algn="r"/>
            <a:r>
              <a:rPr lang="sr-Latn-RS" sz="2500" dirty="0">
                <a:solidFill>
                  <a:schemeClr val="tx2"/>
                </a:solidFill>
              </a:rPr>
              <a:t>Aleksandar Perišić</a:t>
            </a:r>
          </a:p>
          <a:p>
            <a:pPr algn="r"/>
            <a:r>
              <a:rPr lang="sr-Latn-RS" sz="1600" dirty="0">
                <a:solidFill>
                  <a:schemeClr val="tx2"/>
                </a:solidFill>
              </a:rPr>
              <a:t>Direktor </a:t>
            </a:r>
            <a:r>
              <a:rPr lang="sr-Latn-RS" sz="1600" dirty="0" err="1">
                <a:solidFill>
                  <a:schemeClr val="tx2"/>
                </a:solidFill>
              </a:rPr>
              <a:t>aktuarske</a:t>
            </a:r>
            <a:r>
              <a:rPr lang="sr-Latn-RS" sz="1600" dirty="0">
                <a:solidFill>
                  <a:schemeClr val="tx2"/>
                </a:solidFill>
              </a:rPr>
              <a:t> funkcije</a:t>
            </a:r>
          </a:p>
          <a:p>
            <a:pPr algn="r"/>
            <a:endParaRPr lang="sr-Latn-RS" sz="1600" dirty="0">
              <a:solidFill>
                <a:schemeClr val="tx2"/>
              </a:solidFill>
            </a:endParaRPr>
          </a:p>
          <a:p>
            <a:pPr algn="r"/>
            <a:r>
              <a:rPr lang="sr-Latn-RS" sz="2400" dirty="0">
                <a:solidFill>
                  <a:schemeClr val="tx2"/>
                </a:solidFill>
              </a:rPr>
              <a:t>Aleksandar Despotović</a:t>
            </a:r>
          </a:p>
          <a:p>
            <a:pPr algn="r"/>
            <a:r>
              <a:rPr lang="sr-Latn-RS" sz="1600" dirty="0">
                <a:solidFill>
                  <a:schemeClr val="tx2"/>
                </a:solidFill>
              </a:rPr>
              <a:t>Direktor za analitiku i unapređenje tehnike </a:t>
            </a:r>
            <a:r>
              <a:rPr lang="sr-Latn-RS" sz="1600" dirty="0" err="1">
                <a:solidFill>
                  <a:schemeClr val="tx2"/>
                </a:solidFill>
              </a:rPr>
              <a:t>osiguranjA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8F906-227F-D668-5B57-3A6642C71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1696" y="1266957"/>
            <a:ext cx="7285821" cy="4528457"/>
          </a:xfrm>
        </p:spPr>
        <p:txBody>
          <a:bodyPr anchor="ctr">
            <a:normAutofit/>
          </a:bodyPr>
          <a:lstStyle/>
          <a:p>
            <a:r>
              <a:rPr lang="sr-Latn-RS" dirty="0"/>
              <a:t>INOVACIJE U ŽIVOTNOM OSIGURANJU</a:t>
            </a:r>
            <a:endParaRPr lang="en-US" dirty="0"/>
          </a:p>
        </p:txBody>
      </p:sp>
      <p:pic>
        <p:nvPicPr>
          <p:cNvPr id="7" name="Picture 6" descr="A red logo with a lion and wings&#10;&#10;Description automatically generated">
            <a:extLst>
              <a:ext uri="{FF2B5EF4-FFF2-40B4-BE49-F238E27FC236}">
                <a16:creationId xmlns:a16="http://schemas.microsoft.com/office/drawing/2014/main" id="{23EB8DFA-DC56-8BA2-D35C-64EFAF0FDAE0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714" y="5304157"/>
            <a:ext cx="1671193" cy="135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4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1CBD0D5-5E26-71F7-7438-C28DB9B078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837063"/>
              </p:ext>
            </p:extLst>
          </p:nvPr>
        </p:nvGraphicFramePr>
        <p:xfrm>
          <a:off x="89452" y="1585084"/>
          <a:ext cx="11572459" cy="4611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8DC4AB-4B82-4A9D-D580-24D6F4E0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83" y="365126"/>
            <a:ext cx="10515600" cy="807692"/>
          </a:xfrm>
        </p:spPr>
        <p:txBody>
          <a:bodyPr/>
          <a:lstStyle/>
          <a:p>
            <a:r>
              <a:rPr lang="sr-Latn-RS" dirty="0"/>
              <a:t>UVOD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C6633-2BE1-FB19-0C33-8DA251133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182" y="1172817"/>
            <a:ext cx="11396869" cy="1570383"/>
          </a:xfrm>
        </p:spPr>
        <p:txBody>
          <a:bodyPr>
            <a:normAutofit/>
          </a:bodyPr>
          <a:lstStyle/>
          <a:p>
            <a:r>
              <a:rPr lang="sr-Latn-RS" dirty="0"/>
              <a:t>Istraživanje:</a:t>
            </a:r>
            <a:r>
              <a:rPr lang="sr-Latn-RS" baseline="0" dirty="0"/>
              <a:t> prioriteti osiguravajućih kompanija u strategiji razvoja proizvoda</a:t>
            </a:r>
            <a:r>
              <a:rPr lang="sr-Latn-RS" sz="2000" dirty="0"/>
              <a:t>		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2F778D-4B24-5FBA-C1A9-973D301B9A4F}"/>
              </a:ext>
            </a:extLst>
          </p:cNvPr>
          <p:cNvSpPr txBox="1"/>
          <p:nvPr/>
        </p:nvSpPr>
        <p:spPr>
          <a:xfrm>
            <a:off x="838199" y="6176963"/>
            <a:ext cx="9319592" cy="640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1400" kern="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Izvor</a:t>
            </a:r>
            <a:r>
              <a:rPr lang="en-US" sz="1400" kern="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BCG Executive </a:t>
            </a:r>
            <a:r>
              <a:rPr lang="en-US" sz="1400" kern="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Surve</a:t>
            </a:r>
            <a:r>
              <a:rPr lang="sr-Latn-RS" sz="1400" kern="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R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www.loma.org/en/news/marketfacts/2024/product-innovation-global-trends-in-life-insurance2/</a:t>
            </a:r>
            <a:endParaRPr lang="en-US" sz="1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0AD4C72-02C7-CE5A-5E6B-E041FA84CDAF}"/>
              </a:ext>
            </a:extLst>
          </p:cNvPr>
          <p:cNvSpPr/>
          <p:nvPr/>
        </p:nvSpPr>
        <p:spPr>
          <a:xfrm>
            <a:off x="2494722" y="3493798"/>
            <a:ext cx="3747052" cy="64088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9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5ABC7B3-371F-21E8-E802-D0A4EFF60413}"/>
              </a:ext>
            </a:extLst>
          </p:cNvPr>
          <p:cNvGrpSpPr/>
          <p:nvPr/>
        </p:nvGrpSpPr>
        <p:grpSpPr>
          <a:xfrm>
            <a:off x="447261" y="1647983"/>
            <a:ext cx="10992678" cy="1751199"/>
            <a:chOff x="356633" y="880929"/>
            <a:chExt cx="9507941" cy="1358256"/>
          </a:xfrm>
        </p:grpSpPr>
        <p:pic>
          <p:nvPicPr>
            <p:cNvPr id="5" name="Picture 4" descr="A logo of a person in a circle with arrows&#10;&#10;Description automatically generated">
              <a:extLst>
                <a:ext uri="{FF2B5EF4-FFF2-40B4-BE49-F238E27FC236}">
                  <a16:creationId xmlns:a16="http://schemas.microsoft.com/office/drawing/2014/main" id="{664EC06A-9695-1E17-2AEF-A52619C6E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633" y="880929"/>
              <a:ext cx="933444" cy="85343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4B7FD7-2AE0-81D6-9791-3BA9321C6414}"/>
                </a:ext>
              </a:extLst>
            </p:cNvPr>
            <p:cNvSpPr txBox="1"/>
            <p:nvPr/>
          </p:nvSpPr>
          <p:spPr>
            <a:xfrm>
              <a:off x="1290077" y="1038856"/>
              <a:ext cx="85744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3600" dirty="0"/>
                <a:t>PERSONALIZACIJA I FLEKSIBILNI PROIZVODI</a:t>
              </a:r>
              <a:endParaRPr lang="en-US" sz="36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A337A61-1113-DA9F-6A99-A2EE5C4C8609}"/>
              </a:ext>
            </a:extLst>
          </p:cNvPr>
          <p:cNvSpPr txBox="1"/>
          <p:nvPr/>
        </p:nvSpPr>
        <p:spPr>
          <a:xfrm>
            <a:off x="2336490" y="4363107"/>
            <a:ext cx="813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/>
              <a:t>PROIZVODI SA </a:t>
            </a:r>
            <a:r>
              <a:rPr lang="sr-Latn-RS" sz="3600" i="1" dirty="0"/>
              <a:t>ESG</a:t>
            </a:r>
            <a:r>
              <a:rPr lang="sr-Latn-RS" sz="3600" dirty="0"/>
              <a:t> KOMPONENTOM</a:t>
            </a:r>
            <a:endParaRPr lang="en-US" sz="3600" dirty="0"/>
          </a:p>
        </p:txBody>
      </p:sp>
      <p:pic>
        <p:nvPicPr>
          <p:cNvPr id="3" name="Picture 2" descr="A hands holding a globe&#10;&#10;Description automatically generated">
            <a:extLst>
              <a:ext uri="{FF2B5EF4-FFF2-40B4-BE49-F238E27FC236}">
                <a16:creationId xmlns:a16="http://schemas.microsoft.com/office/drawing/2014/main" id="{5310D156-2277-1644-EC26-EE11593FC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311" y="5009438"/>
            <a:ext cx="1152885" cy="1152885"/>
          </a:xfrm>
          <a:prstGeom prst="rect">
            <a:avLst/>
          </a:prstGeom>
        </p:spPr>
      </p:pic>
      <p:pic>
        <p:nvPicPr>
          <p:cNvPr id="9" name="Picture 8" descr="A group of people under a umbrella&#10;&#10;Description automatically generated">
            <a:extLst>
              <a:ext uri="{FF2B5EF4-FFF2-40B4-BE49-F238E27FC236}">
                <a16:creationId xmlns:a16="http://schemas.microsoft.com/office/drawing/2014/main" id="{69013C57-4FDA-0B52-D816-54F1A3F497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182" y="3859354"/>
            <a:ext cx="1007506" cy="100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63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D622217-F310-7E56-6D8F-C64C052D0B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69173" y="1053548"/>
            <a:ext cx="4376928" cy="44540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F29264-8BDC-B7F9-7A05-44297F961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607" y="133777"/>
            <a:ext cx="10843592" cy="1400530"/>
          </a:xfrm>
        </p:spPr>
        <p:txBody>
          <a:bodyPr/>
          <a:lstStyle/>
          <a:p>
            <a:r>
              <a:rPr lang="sr-Latn-RS" sz="4400" dirty="0"/>
              <a:t>PERSONALIZACIJA I FLEKSIBILNI PROIZVODI</a:t>
            </a:r>
            <a:br>
              <a:rPr lang="en-US" sz="4400" dirty="0"/>
            </a:br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DF493DC-6965-BA7D-092C-6555D60CCF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6717049"/>
              </p:ext>
            </p:extLst>
          </p:nvPr>
        </p:nvGraphicFramePr>
        <p:xfrm>
          <a:off x="2604053" y="1567805"/>
          <a:ext cx="9243391" cy="3334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BABB207-F666-ECB2-D34D-EB6778E08B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2119939"/>
              </p:ext>
            </p:extLst>
          </p:nvPr>
        </p:nvGraphicFramePr>
        <p:xfrm>
          <a:off x="3895363" y="4657940"/>
          <a:ext cx="5955091" cy="2200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1073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207BCA-EFA7-4983-94CE-D618159F7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40A1F9-43E0-46BC-8EA9-304A49C131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EF4566-4856-43BD-AB64-EE8E36957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58E99D-DFDA-4D61-815F-912F3A47E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13C872-6B5C-4706-913B-3066A410D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89A074-EB11-4EBD-A249-A11043513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0EDF38-44F2-47C9-9F44-68C8CB7EE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9BC0C5-3F38-49B8-AC3B-24F583A6F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4C653C-7549-4FF8-8F0B-85AAC3179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6DFC8F-2960-4484-B0CF-5A4722609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AD7724-2B5D-4D39-A3E0-608A18174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C3BE77-B219-4C82-9C66-2F767DFCA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>
                                            <p:graphicEl>
                                              <a:dgm id="{81C3BE77-B219-4C82-9C66-2F767DFCA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>
                                            <p:graphicEl>
                                              <a:dgm id="{81C3BE77-B219-4C82-9C66-2F767DFCA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5006255-714F-41DE-9087-1DB02841A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>
                                            <p:graphicEl>
                                              <a:dgm id="{05006255-714F-41DE-9087-1DB02841A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>
                                            <p:graphicEl>
                                              <a:dgm id="{05006255-714F-41DE-9087-1DB02841A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08B471F-96ED-4743-98E2-904CFC3EB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>
                                            <p:graphicEl>
                                              <a:dgm id="{608B471F-96ED-4743-98E2-904CFC3EB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">
                                            <p:graphicEl>
                                              <a:dgm id="{608B471F-96ED-4743-98E2-904CFC3EB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B77A447-B7A4-4ABA-9EC3-B778345E9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">
                                            <p:graphicEl>
                                              <a:dgm id="{5B77A447-B7A4-4ABA-9EC3-B778345E9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">
                                            <p:graphicEl>
                                              <a:dgm id="{5B77A447-B7A4-4ABA-9EC3-B778345E9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242EC9D-99F2-42CA-BBF9-90C56564E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">
                                            <p:graphicEl>
                                              <a:dgm id="{F242EC9D-99F2-42CA-BBF9-90C56564E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0">
                                            <p:graphicEl>
                                              <a:dgm id="{F242EC9D-99F2-42CA-BBF9-90C56564E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66C67E4-F6D9-4679-A2A3-4A8E24056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0">
                                            <p:graphicEl>
                                              <a:dgm id="{B66C67E4-F6D9-4679-A2A3-4A8E24056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0">
                                            <p:graphicEl>
                                              <a:dgm id="{B66C67E4-F6D9-4679-A2A3-4A8E24056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E2428DC-FF27-43E0-9EB6-80A808F8A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0">
                                            <p:graphicEl>
                                              <a:dgm id="{4E2428DC-FF27-43E0-9EB6-80A808F8A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0">
                                            <p:graphicEl>
                                              <a:dgm id="{4E2428DC-FF27-43E0-9EB6-80A808F8A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E676BC3-EFA3-48C4-A5C4-274701D7C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0">
                                            <p:graphicEl>
                                              <a:dgm id="{1E676BC3-EFA3-48C4-A5C4-274701D7C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0">
                                            <p:graphicEl>
                                              <a:dgm id="{1E676BC3-EFA3-48C4-A5C4-274701D7C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B6C6F5D-7B78-4B4D-934F-39938C93A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0">
                                            <p:graphicEl>
                                              <a:dgm id="{BB6C6F5D-7B78-4B4D-934F-39938C93A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0">
                                            <p:graphicEl>
                                              <a:dgm id="{BB6C6F5D-7B78-4B4D-934F-39938C93A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10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C188A5-F097-65D8-71F0-26B1F8506453}"/>
              </a:ext>
            </a:extLst>
          </p:cNvPr>
          <p:cNvSpPr txBox="1">
            <a:spLocks/>
          </p:cNvSpPr>
          <p:nvPr/>
        </p:nvSpPr>
        <p:spPr>
          <a:xfrm>
            <a:off x="5049078" y="2126974"/>
            <a:ext cx="6798365" cy="4383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b="1" dirty="0"/>
              <a:t>proizvodi sa ekološkom komponentom</a:t>
            </a:r>
          </a:p>
          <a:p>
            <a:pPr lvl="2"/>
            <a:r>
              <a:rPr lang="en-US" sz="2000" dirty="0"/>
              <a:t>Allianz – „Green Life Insurance“ (Nemačka) - </a:t>
            </a:r>
            <a:r>
              <a:rPr lang="en-US" sz="2000" b="1" dirty="0"/>
              <a:t>unit-linked osiguranje sa ulaganjem u fondove akcija kompanija sa visokim ESG </a:t>
            </a:r>
            <a:r>
              <a:rPr lang="en-US" sz="2000" b="1" dirty="0" err="1"/>
              <a:t>rejtingom</a:t>
            </a:r>
            <a:r>
              <a:rPr lang="en-US" sz="2000" b="1" dirty="0"/>
              <a:t> </a:t>
            </a:r>
            <a:endParaRPr lang="sr-Latn-RS" sz="2000" b="1" dirty="0"/>
          </a:p>
          <a:p>
            <a:pPr lvl="2"/>
            <a:r>
              <a:rPr lang="en-US" sz="2000" dirty="0"/>
              <a:t>Aviva – „Sustainable Future Fund“ </a:t>
            </a:r>
            <a:r>
              <a:rPr lang="sr-Latn-RS" sz="2000" dirty="0"/>
              <a:t>(</a:t>
            </a:r>
            <a:r>
              <a:rPr lang="en-US" sz="2000" dirty="0"/>
              <a:t>U</a:t>
            </a:r>
            <a:r>
              <a:rPr lang="sr-Latn-RS" sz="2000" dirty="0"/>
              <a:t>K)</a:t>
            </a:r>
            <a:r>
              <a:rPr lang="en-US" sz="2000" b="1" dirty="0"/>
              <a:t> </a:t>
            </a:r>
            <a:r>
              <a:rPr lang="sr-Latn-RS" sz="2000" b="1" dirty="0"/>
              <a:t>- </a:t>
            </a:r>
            <a:r>
              <a:rPr lang="sr-Latn-RS" sz="2000" b="1" dirty="0" err="1"/>
              <a:t>unit-linked</a:t>
            </a:r>
            <a:r>
              <a:rPr lang="sr-Latn-RS" sz="2000" b="1" dirty="0"/>
              <a:t> osiguranje sa ulaganjem u </a:t>
            </a:r>
            <a:r>
              <a:rPr lang="en-US" sz="2000" b="1" dirty="0"/>
              <a:t>„zelene </a:t>
            </a:r>
            <a:r>
              <a:rPr lang="en-US" sz="2000" b="1" dirty="0" err="1"/>
              <a:t>fondove</a:t>
            </a:r>
            <a:r>
              <a:rPr lang="en-US" sz="2000" b="1" dirty="0"/>
              <a:t>“</a:t>
            </a:r>
            <a:r>
              <a:rPr lang="en-US" sz="2000" dirty="0"/>
              <a:t>;</a:t>
            </a:r>
          </a:p>
          <a:p>
            <a:pPr lvl="2"/>
            <a:r>
              <a:rPr lang="en-US" sz="2000" dirty="0"/>
              <a:t>Discovery Life - „Vitality Green“ (Južna Afrika) - nagrađuje osiguranike koji imaju izražene </a:t>
            </a:r>
            <a:r>
              <a:rPr lang="en-US" sz="2000" dirty="0" err="1"/>
              <a:t>ekološke</a:t>
            </a:r>
            <a:r>
              <a:rPr lang="en-US" sz="2000" dirty="0"/>
              <a:t> </a:t>
            </a:r>
            <a:r>
              <a:rPr lang="en-US" sz="2000" dirty="0" err="1"/>
              <a:t>navike</a:t>
            </a:r>
            <a:r>
              <a:rPr lang="sr-Latn-RS" sz="2000" dirty="0"/>
              <a:t> (tzv. </a:t>
            </a:r>
            <a:r>
              <a:rPr lang="sr-Latn-RS" sz="2000" b="1" dirty="0"/>
              <a:t>„</a:t>
            </a:r>
            <a:r>
              <a:rPr lang="sr-Latn-RS" sz="2000" b="1" dirty="0" err="1"/>
              <a:t>pay</a:t>
            </a:r>
            <a:r>
              <a:rPr lang="sr-Latn-RS" sz="2000" b="1" dirty="0"/>
              <a:t>-as-</a:t>
            </a:r>
            <a:r>
              <a:rPr lang="sr-Latn-RS" sz="2000" b="1" dirty="0" err="1"/>
              <a:t>you</a:t>
            </a:r>
            <a:r>
              <a:rPr lang="sr-Latn-RS" sz="2000" b="1" dirty="0"/>
              <a:t>-</a:t>
            </a:r>
            <a:r>
              <a:rPr lang="sr-Latn-RS" sz="2000" b="1" dirty="0" err="1"/>
              <a:t>recycle</a:t>
            </a:r>
            <a:r>
              <a:rPr lang="sr-Latn-RS" sz="2000" b="1" dirty="0"/>
              <a:t>“ osiguranje</a:t>
            </a:r>
            <a:r>
              <a:rPr lang="sr-Latn-RS" sz="2000" dirty="0"/>
              <a:t>).</a:t>
            </a:r>
            <a:endParaRPr lang="en-US" sz="1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F80941-B43C-A9CF-3FFD-81FCCA152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40" y="452718"/>
            <a:ext cx="10843592" cy="1400530"/>
          </a:xfrm>
        </p:spPr>
        <p:txBody>
          <a:bodyPr/>
          <a:lstStyle/>
          <a:p>
            <a:r>
              <a:rPr lang="sr-Latn-RS" sz="4400" dirty="0"/>
              <a:t>PROIZVODI SA </a:t>
            </a:r>
            <a:r>
              <a:rPr lang="sr-Latn-RS" sz="4400" i="1" dirty="0"/>
              <a:t>ESG</a:t>
            </a:r>
            <a:r>
              <a:rPr lang="sr-Latn-RS" sz="4400" dirty="0"/>
              <a:t> KOMPONENTOM</a:t>
            </a:r>
            <a:br>
              <a:rPr lang="en-US" sz="4400" dirty="0"/>
            </a:br>
            <a:endParaRPr lang="en-US" dirty="0"/>
          </a:p>
        </p:txBody>
      </p:sp>
      <p:pic>
        <p:nvPicPr>
          <p:cNvPr id="3" name="Picture 2" descr="A hands holding a globe&#10;&#10;Description automatically generated">
            <a:extLst>
              <a:ext uri="{FF2B5EF4-FFF2-40B4-BE49-F238E27FC236}">
                <a16:creationId xmlns:a16="http://schemas.microsoft.com/office/drawing/2014/main" id="{4652D92C-EBD1-365C-50B3-709E2636C9B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1527801"/>
            <a:ext cx="4877481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2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65F3A701-D87A-F103-50C4-B67F00DD4D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3564821"/>
              </p:ext>
            </p:extLst>
          </p:nvPr>
        </p:nvGraphicFramePr>
        <p:xfrm>
          <a:off x="-629091" y="2236304"/>
          <a:ext cx="7596421" cy="4717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8F29264-8BDC-B7F9-7A05-44297F961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40" y="452718"/>
            <a:ext cx="10843592" cy="1400530"/>
          </a:xfrm>
        </p:spPr>
        <p:txBody>
          <a:bodyPr/>
          <a:lstStyle/>
          <a:p>
            <a:r>
              <a:rPr lang="sr-Latn-RS" sz="4400" dirty="0"/>
              <a:t>PROIZVODI SA </a:t>
            </a:r>
            <a:r>
              <a:rPr lang="sr-Latn-RS" sz="4400" i="1" dirty="0"/>
              <a:t>ESG</a:t>
            </a:r>
            <a:r>
              <a:rPr lang="sr-Latn-RS" sz="4400" dirty="0"/>
              <a:t> KOMPONENTOM</a:t>
            </a:r>
            <a:br>
              <a:rPr lang="en-US" sz="4400" dirty="0"/>
            </a:b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C188A5-F097-65D8-71F0-26B1F8506453}"/>
              </a:ext>
            </a:extLst>
          </p:cNvPr>
          <p:cNvSpPr txBox="1">
            <a:spLocks/>
          </p:cNvSpPr>
          <p:nvPr/>
        </p:nvSpPr>
        <p:spPr>
          <a:xfrm>
            <a:off x="333066" y="1425931"/>
            <a:ext cx="11623708" cy="956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sr-Latn-RS" b="1" dirty="0"/>
              <a:t>proizvodi sa socijalnom komponentom</a:t>
            </a:r>
          </a:p>
          <a:p>
            <a:pPr lvl="1"/>
            <a:r>
              <a:rPr lang="sr-Latn-RS" sz="2000" dirty="0"/>
              <a:t>Proizvodi namenjeni nedovoljno zaštićenom (</a:t>
            </a:r>
            <a:r>
              <a:rPr lang="sr-Latn-RS" sz="2000" i="1" dirty="0" err="1"/>
              <a:t>underserved</a:t>
            </a:r>
            <a:r>
              <a:rPr lang="sr-Latn-RS" sz="2000" dirty="0"/>
              <a:t>) segmentu stanovništva:</a:t>
            </a:r>
          </a:p>
        </p:txBody>
      </p:sp>
      <p:pic>
        <p:nvPicPr>
          <p:cNvPr id="5" name="Picture 4" descr="A group of people under a umbrella&#10;&#10;Description automatically generated">
            <a:extLst>
              <a:ext uri="{FF2B5EF4-FFF2-40B4-BE49-F238E27FC236}">
                <a16:creationId xmlns:a16="http://schemas.microsoft.com/office/drawing/2014/main" id="{87566000-2F50-0125-0850-37B1E42493D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10" y="3429000"/>
            <a:ext cx="2333817" cy="247754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91E4F851-D667-912A-AA2C-3A5487F34CEB}"/>
              </a:ext>
            </a:extLst>
          </p:cNvPr>
          <p:cNvGrpSpPr/>
          <p:nvPr/>
        </p:nvGrpSpPr>
        <p:grpSpPr>
          <a:xfrm>
            <a:off x="2393897" y="2336811"/>
            <a:ext cx="1550441" cy="653620"/>
            <a:chOff x="3022989" y="110116"/>
            <a:chExt cx="1550441" cy="65362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489DA271-1C6B-7C05-54C7-6E950666BB41}"/>
                </a:ext>
              </a:extLst>
            </p:cNvPr>
            <p:cNvSpPr/>
            <p:nvPr/>
          </p:nvSpPr>
          <p:spPr>
            <a:xfrm>
              <a:off x="3022989" y="110116"/>
              <a:ext cx="1550441" cy="653620"/>
            </a:xfrm>
            <a:prstGeom prst="roundRect">
              <a:avLst/>
            </a:prstGeom>
            <a:noFill/>
            <a:ln w="38100">
              <a:solidFill>
                <a:srgbClr val="F0901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ctangle: Rounded Corners 4">
              <a:extLst>
                <a:ext uri="{FF2B5EF4-FFF2-40B4-BE49-F238E27FC236}">
                  <a16:creationId xmlns:a16="http://schemas.microsoft.com/office/drawing/2014/main" id="{8D72022F-3AA2-FD52-DD6E-819E554B7419}"/>
                </a:ext>
              </a:extLst>
            </p:cNvPr>
            <p:cNvSpPr txBox="1"/>
            <p:nvPr/>
          </p:nvSpPr>
          <p:spPr>
            <a:xfrm>
              <a:off x="3054896" y="142023"/>
              <a:ext cx="1486627" cy="589806"/>
            </a:xfrm>
            <a:prstGeom prst="rect">
              <a:avLst/>
            </a:prstGeom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1800" b="1" kern="1200" dirty="0"/>
                <a:t>Za mlade</a:t>
              </a:r>
              <a:endParaRPr lang="en-US" sz="1800" b="1" kern="12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E420D2-5E05-E8B7-0F45-C4D117CAA745}"/>
              </a:ext>
            </a:extLst>
          </p:cNvPr>
          <p:cNvGrpSpPr/>
          <p:nvPr/>
        </p:nvGrpSpPr>
        <p:grpSpPr>
          <a:xfrm>
            <a:off x="6610270" y="2382205"/>
            <a:ext cx="5505530" cy="2740514"/>
            <a:chOff x="7106478" y="2725710"/>
            <a:chExt cx="4572000" cy="3679572"/>
          </a:xfrm>
        </p:grpSpPr>
        <p:sp>
          <p:nvSpPr>
            <p:cNvPr id="34" name="Speech Bubble: Rectangle 33">
              <a:extLst>
                <a:ext uri="{FF2B5EF4-FFF2-40B4-BE49-F238E27FC236}">
                  <a16:creationId xmlns:a16="http://schemas.microsoft.com/office/drawing/2014/main" id="{EB4DCA74-7328-2AA1-F063-55C31E22A21D}"/>
                </a:ext>
              </a:extLst>
            </p:cNvPr>
            <p:cNvSpPr/>
            <p:nvPr/>
          </p:nvSpPr>
          <p:spPr>
            <a:xfrm>
              <a:off x="7106478" y="2725710"/>
              <a:ext cx="4572000" cy="3679572"/>
            </a:xfrm>
            <a:prstGeom prst="wedgeRectCallout">
              <a:avLst>
                <a:gd name="adj1" fmla="val -97969"/>
                <a:gd name="adj2" fmla="val -44768"/>
              </a:avLst>
            </a:prstGeom>
            <a:noFill/>
            <a:ln>
              <a:solidFill>
                <a:srgbClr val="F0901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3493F7B-BAD9-CBA5-92AB-285127647AA4}"/>
                </a:ext>
              </a:extLst>
            </p:cNvPr>
            <p:cNvSpPr txBox="1"/>
            <p:nvPr/>
          </p:nvSpPr>
          <p:spPr>
            <a:xfrm>
              <a:off x="7255565" y="2862470"/>
              <a:ext cx="4253948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sr-Latn-RS" dirty="0"/>
                <a:t>AXA – „</a:t>
              </a:r>
              <a:r>
                <a:rPr lang="sr-Latn-RS" dirty="0" err="1"/>
                <a:t>Mind</a:t>
              </a:r>
              <a:r>
                <a:rPr lang="sr-Latn-RS" dirty="0"/>
                <a:t> </a:t>
              </a:r>
              <a:r>
                <a:rPr lang="sr-Latn-RS" dirty="0" err="1"/>
                <a:t>Health</a:t>
              </a:r>
              <a:r>
                <a:rPr lang="sr-Latn-RS" dirty="0"/>
                <a:t>“ (Francuska, Španija) – životno osiguranje sa dodatnim pokrićem za psihoterapiju i krizne situacije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sr-Latn-RS" dirty="0"/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sr-Latn-RS" dirty="0"/>
                <a:t>BIMA – „</a:t>
              </a:r>
              <a:r>
                <a:rPr lang="sr-Latn-RS" dirty="0" err="1"/>
                <a:t>Youth</a:t>
              </a:r>
              <a:r>
                <a:rPr lang="sr-Latn-RS" dirty="0"/>
                <a:t> </a:t>
              </a:r>
              <a:r>
                <a:rPr lang="sr-Latn-RS" dirty="0" err="1"/>
                <a:t>Cover</a:t>
              </a:r>
              <a:r>
                <a:rPr lang="sr-Latn-RS" dirty="0"/>
                <a:t>“ (Indonezija) – osiguranje od 0,5$ preko mobilnog operatera uz pokriće preventivnih pregleda</a:t>
              </a:r>
            </a:p>
            <a:p>
              <a:endParaRPr lang="sr-Latn-RS" dirty="0"/>
            </a:p>
            <a:p>
              <a:endParaRPr lang="sr-Latn-RS" dirty="0"/>
            </a:p>
            <a:p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C3ED20A-FBF2-C08A-F586-512452205548}"/>
              </a:ext>
            </a:extLst>
          </p:cNvPr>
          <p:cNvGrpSpPr/>
          <p:nvPr/>
        </p:nvGrpSpPr>
        <p:grpSpPr>
          <a:xfrm>
            <a:off x="4312027" y="3768621"/>
            <a:ext cx="1550441" cy="655202"/>
            <a:chOff x="4936371" y="1521170"/>
            <a:chExt cx="1550441" cy="65520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A9435CAD-1DC3-83E9-DA77-63AA98CC8E14}"/>
                </a:ext>
              </a:extLst>
            </p:cNvPr>
            <p:cNvSpPr/>
            <p:nvPr/>
          </p:nvSpPr>
          <p:spPr>
            <a:xfrm>
              <a:off x="4936371" y="1521170"/>
              <a:ext cx="1550441" cy="655202"/>
            </a:xfrm>
            <a:prstGeom prst="roundRect">
              <a:avLst/>
            </a:prstGeom>
            <a:noFill/>
            <a:ln w="38100">
              <a:solidFill>
                <a:srgbClr val="F0901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ectangle: Rounded Corners 4">
              <a:extLst>
                <a:ext uri="{FF2B5EF4-FFF2-40B4-BE49-F238E27FC236}">
                  <a16:creationId xmlns:a16="http://schemas.microsoft.com/office/drawing/2014/main" id="{4D47EAAD-E19E-831A-B459-30DDCBC2EE6D}"/>
                </a:ext>
              </a:extLst>
            </p:cNvPr>
            <p:cNvSpPr txBox="1"/>
            <p:nvPr/>
          </p:nvSpPr>
          <p:spPr>
            <a:xfrm>
              <a:off x="4968355" y="1553154"/>
              <a:ext cx="1486473" cy="591234"/>
            </a:xfrm>
            <a:prstGeom prst="rect">
              <a:avLst/>
            </a:prstGeom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2000" b="1" kern="1200" dirty="0"/>
                <a:t>Za stare</a:t>
              </a:r>
              <a:endParaRPr lang="en-US" sz="2000" b="1" kern="1200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BF304F1-6B98-1026-F41D-8BD5E11F3D1B}"/>
              </a:ext>
            </a:extLst>
          </p:cNvPr>
          <p:cNvGrpSpPr/>
          <p:nvPr/>
        </p:nvGrpSpPr>
        <p:grpSpPr>
          <a:xfrm>
            <a:off x="6578286" y="2707195"/>
            <a:ext cx="5494972" cy="3201234"/>
            <a:chOff x="7106478" y="-1259878"/>
            <a:chExt cx="4572000" cy="477212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99EE5C6-A3BA-D232-583F-D63392D3FF59}"/>
                </a:ext>
              </a:extLst>
            </p:cNvPr>
            <p:cNvSpPr txBox="1"/>
            <p:nvPr/>
          </p:nvSpPr>
          <p:spPr>
            <a:xfrm>
              <a:off x="7255565" y="-1167571"/>
              <a:ext cx="4253948" cy="4679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sr-Latn-RS" dirty="0" err="1"/>
                <a:t>Allianz</a:t>
              </a:r>
              <a:r>
                <a:rPr lang="sr-Latn-RS" dirty="0"/>
                <a:t> – „Care Plus“ (Nemačka) osiguranje života uz pokriće kućne i bolničke nege (</a:t>
              </a:r>
              <a:r>
                <a:rPr lang="sr-Latn-RS" b="1" dirty="0"/>
                <a:t>„</a:t>
              </a:r>
              <a:r>
                <a:rPr lang="sr-Latn-RS" b="1" dirty="0" err="1"/>
                <a:t>elder</a:t>
              </a:r>
              <a:r>
                <a:rPr lang="sr-Latn-RS" b="1" dirty="0"/>
                <a:t> care“ osiguranje</a:t>
              </a:r>
              <a:r>
                <a:rPr lang="sr-Latn-RS" dirty="0"/>
                <a:t>) 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sr-Latn-RS" dirty="0"/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sr-Latn-RS" dirty="0" err="1"/>
                <a:t>Aegon</a:t>
              </a:r>
              <a:r>
                <a:rPr lang="sr-Latn-RS" dirty="0"/>
                <a:t> – „Silver </a:t>
              </a:r>
              <a:r>
                <a:rPr lang="sr-Latn-RS" dirty="0" err="1"/>
                <a:t>Protection</a:t>
              </a:r>
              <a:r>
                <a:rPr lang="sr-Latn-RS" dirty="0"/>
                <a:t>“ (Holandija) i </a:t>
              </a:r>
              <a:r>
                <a:rPr lang="sr-Latn-RS" dirty="0" err="1"/>
                <a:t>Uniqa</a:t>
              </a:r>
              <a:r>
                <a:rPr lang="sr-Latn-RS" dirty="0"/>
                <a:t> – „Senior </a:t>
              </a:r>
              <a:r>
                <a:rPr lang="sr-Latn-RS" dirty="0" err="1"/>
                <a:t>Health</a:t>
              </a:r>
              <a:r>
                <a:rPr lang="sr-Latn-RS" dirty="0"/>
                <a:t> </a:t>
              </a:r>
              <a:r>
                <a:rPr lang="sr-Latn-RS" dirty="0" err="1"/>
                <a:t>Guard</a:t>
              </a:r>
              <a:r>
                <a:rPr lang="sr-Latn-RS" dirty="0"/>
                <a:t>“ (Austrija) pruža osiguranje starije populacije sa pokrićem kritičnih bolesti </a:t>
              </a:r>
            </a:p>
            <a:p>
              <a:endParaRPr lang="sr-Latn-RS" dirty="0"/>
            </a:p>
            <a:p>
              <a:endParaRPr lang="sr-Latn-RS" dirty="0"/>
            </a:p>
            <a:p>
              <a:endParaRPr lang="en-US" dirty="0"/>
            </a:p>
          </p:txBody>
        </p:sp>
        <p:sp>
          <p:nvSpPr>
            <p:cNvPr id="41" name="Speech Bubble: Rectangle 40">
              <a:extLst>
                <a:ext uri="{FF2B5EF4-FFF2-40B4-BE49-F238E27FC236}">
                  <a16:creationId xmlns:a16="http://schemas.microsoft.com/office/drawing/2014/main" id="{DAE4342A-8B72-26F0-06D5-2329630585E0}"/>
                </a:ext>
              </a:extLst>
            </p:cNvPr>
            <p:cNvSpPr/>
            <p:nvPr/>
          </p:nvSpPr>
          <p:spPr>
            <a:xfrm>
              <a:off x="7106478" y="-1259878"/>
              <a:ext cx="4572000" cy="3679574"/>
            </a:xfrm>
            <a:prstGeom prst="wedgeRectCallout">
              <a:avLst>
                <a:gd name="adj1" fmla="val -62988"/>
                <a:gd name="adj2" fmla="val -1473"/>
              </a:avLst>
            </a:prstGeom>
            <a:noFill/>
            <a:ln>
              <a:solidFill>
                <a:srgbClr val="F0901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2DCF496-B25B-281E-2275-699F00BFFC6F}"/>
              </a:ext>
            </a:extLst>
          </p:cNvPr>
          <p:cNvGrpSpPr/>
          <p:nvPr/>
        </p:nvGrpSpPr>
        <p:grpSpPr>
          <a:xfrm>
            <a:off x="3464069" y="5962000"/>
            <a:ext cx="1550441" cy="655202"/>
            <a:chOff x="4091215" y="3728924"/>
            <a:chExt cx="1550441" cy="655202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7620064-AFEF-EA50-5CDF-769D734A8676}"/>
                </a:ext>
              </a:extLst>
            </p:cNvPr>
            <p:cNvSpPr/>
            <p:nvPr/>
          </p:nvSpPr>
          <p:spPr>
            <a:xfrm>
              <a:off x="4091215" y="3728924"/>
              <a:ext cx="1550441" cy="655202"/>
            </a:xfrm>
            <a:prstGeom prst="roundRect">
              <a:avLst/>
            </a:prstGeom>
            <a:noFill/>
            <a:ln w="38100">
              <a:solidFill>
                <a:srgbClr val="F0901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ectangle: Rounded Corners 4">
              <a:extLst>
                <a:ext uri="{FF2B5EF4-FFF2-40B4-BE49-F238E27FC236}">
                  <a16:creationId xmlns:a16="http://schemas.microsoft.com/office/drawing/2014/main" id="{FD52D6EE-25D2-777B-3CD9-D7D5D5591C7B}"/>
                </a:ext>
              </a:extLst>
            </p:cNvPr>
            <p:cNvSpPr txBox="1"/>
            <p:nvPr/>
          </p:nvSpPr>
          <p:spPr>
            <a:xfrm>
              <a:off x="4123199" y="3760908"/>
              <a:ext cx="1486473" cy="591234"/>
            </a:xfrm>
            <a:prstGeom prst="rect">
              <a:avLst/>
            </a:prstGeom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1600" b="1" kern="1200" dirty="0"/>
                <a:t>Za žene </a:t>
              </a:r>
              <a:r>
                <a:rPr lang="sr-Latn-RS" sz="1600" b="1" kern="1200" dirty="0" err="1"/>
                <a:t>preduzetnice</a:t>
              </a:r>
              <a:endParaRPr lang="en-US" sz="1600" b="1" kern="12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A97100F-A532-A23D-D9B4-974A21A98939}"/>
              </a:ext>
            </a:extLst>
          </p:cNvPr>
          <p:cNvGrpSpPr/>
          <p:nvPr/>
        </p:nvGrpSpPr>
        <p:grpSpPr>
          <a:xfrm>
            <a:off x="6567728" y="2382206"/>
            <a:ext cx="5505530" cy="2823640"/>
            <a:chOff x="7106478" y="2725710"/>
            <a:chExt cx="4572000" cy="367957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ABE7F0-37FB-010C-221A-A9C791D195B9}"/>
                </a:ext>
              </a:extLst>
            </p:cNvPr>
            <p:cNvSpPr txBox="1"/>
            <p:nvPr/>
          </p:nvSpPr>
          <p:spPr>
            <a:xfrm>
              <a:off x="7255565" y="2862470"/>
              <a:ext cx="4253948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sr-Latn-RS" dirty="0"/>
                <a:t>AXA - „</a:t>
              </a:r>
              <a:r>
                <a:rPr lang="sr-Latn-RS" dirty="0" err="1"/>
                <a:t>Women</a:t>
              </a:r>
              <a:r>
                <a:rPr lang="sr-Latn-RS" dirty="0"/>
                <a:t> </a:t>
              </a:r>
              <a:r>
                <a:rPr lang="sr-Latn-RS" dirty="0" err="1"/>
                <a:t>Entrepreneurs</a:t>
              </a:r>
              <a:r>
                <a:rPr lang="sr-Latn-RS" dirty="0"/>
                <a:t>“ (mnoge zemlje Afrike) pored osiguranja života uključuje i finansijsku edukaciju, zaštitu od kritičnih bolesti za žene, kao i asistencije u slučaju bolesti ili porodičnog nasilja</a:t>
              </a:r>
            </a:p>
            <a:p>
              <a:endParaRPr lang="sr-Latn-RS" dirty="0"/>
            </a:p>
            <a:p>
              <a:endParaRPr lang="en-US" dirty="0"/>
            </a:p>
          </p:txBody>
        </p:sp>
        <p:sp>
          <p:nvSpPr>
            <p:cNvPr id="48" name="Speech Bubble: Rectangle 47">
              <a:extLst>
                <a:ext uri="{FF2B5EF4-FFF2-40B4-BE49-F238E27FC236}">
                  <a16:creationId xmlns:a16="http://schemas.microsoft.com/office/drawing/2014/main" id="{EF9CAABC-F2FE-9E94-93BD-1213F1A4F900}"/>
                </a:ext>
              </a:extLst>
            </p:cNvPr>
            <p:cNvSpPr/>
            <p:nvPr/>
          </p:nvSpPr>
          <p:spPr>
            <a:xfrm>
              <a:off x="7106478" y="2725710"/>
              <a:ext cx="4572000" cy="3679572"/>
            </a:xfrm>
            <a:prstGeom prst="wedgeRectCallout">
              <a:avLst>
                <a:gd name="adj1" fmla="val -78345"/>
                <a:gd name="adj2" fmla="val 86402"/>
              </a:avLst>
            </a:prstGeom>
            <a:noFill/>
            <a:ln>
              <a:solidFill>
                <a:srgbClr val="F0901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B801DCB-DC5C-C4D4-F867-4F02C57B4D41}"/>
              </a:ext>
            </a:extLst>
          </p:cNvPr>
          <p:cNvGrpSpPr/>
          <p:nvPr/>
        </p:nvGrpSpPr>
        <p:grpSpPr>
          <a:xfrm>
            <a:off x="1112025" y="5951609"/>
            <a:ext cx="1550441" cy="655202"/>
            <a:chOff x="1746940" y="3718549"/>
            <a:chExt cx="1550441" cy="655202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8CE5E217-2E2A-2FCB-3715-29FF5CF0CD91}"/>
                </a:ext>
              </a:extLst>
            </p:cNvPr>
            <p:cNvSpPr/>
            <p:nvPr/>
          </p:nvSpPr>
          <p:spPr>
            <a:xfrm>
              <a:off x="1746940" y="3718549"/>
              <a:ext cx="1550441" cy="655202"/>
            </a:xfrm>
            <a:prstGeom prst="roundRect">
              <a:avLst/>
            </a:prstGeom>
            <a:noFill/>
            <a:ln w="38100">
              <a:solidFill>
                <a:srgbClr val="F0901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ectangle: Rounded Corners 4">
              <a:extLst>
                <a:ext uri="{FF2B5EF4-FFF2-40B4-BE49-F238E27FC236}">
                  <a16:creationId xmlns:a16="http://schemas.microsoft.com/office/drawing/2014/main" id="{3CF94677-F438-0F52-8D39-1807794815B1}"/>
                </a:ext>
              </a:extLst>
            </p:cNvPr>
            <p:cNvSpPr txBox="1"/>
            <p:nvPr/>
          </p:nvSpPr>
          <p:spPr>
            <a:xfrm>
              <a:off x="1778924" y="3750533"/>
              <a:ext cx="1486473" cy="591234"/>
            </a:xfrm>
            <a:prstGeom prst="rect">
              <a:avLst/>
            </a:prstGeom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1800" b="1" kern="1200" dirty="0"/>
                <a:t>Za invalide</a:t>
              </a:r>
              <a:endParaRPr lang="en-US" sz="1800" b="1" kern="1200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F0606D4-18A8-463D-AFAB-8FDF423A0F09}"/>
              </a:ext>
            </a:extLst>
          </p:cNvPr>
          <p:cNvGrpSpPr/>
          <p:nvPr/>
        </p:nvGrpSpPr>
        <p:grpSpPr>
          <a:xfrm>
            <a:off x="6567729" y="2725710"/>
            <a:ext cx="5548072" cy="2685855"/>
            <a:chOff x="7106478" y="2725710"/>
            <a:chExt cx="4572000" cy="367957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F398774-88F4-93E5-5EC5-3C99C667D840}"/>
                </a:ext>
              </a:extLst>
            </p:cNvPr>
            <p:cNvSpPr txBox="1"/>
            <p:nvPr/>
          </p:nvSpPr>
          <p:spPr>
            <a:xfrm>
              <a:off x="7255565" y="2862470"/>
              <a:ext cx="4253948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sr-Latn-RS" dirty="0" err="1"/>
                <a:t>Prudential</a:t>
              </a:r>
              <a:r>
                <a:rPr lang="sr-Latn-RS" dirty="0"/>
                <a:t> „</a:t>
              </a:r>
              <a:r>
                <a:rPr lang="sr-Latn-RS" dirty="0" err="1"/>
                <a:t>Inclusive</a:t>
              </a:r>
              <a:r>
                <a:rPr lang="sr-Latn-RS" dirty="0"/>
                <a:t> </a:t>
              </a:r>
              <a:r>
                <a:rPr lang="sr-Latn-RS" dirty="0" err="1"/>
                <a:t>Life</a:t>
              </a:r>
              <a:r>
                <a:rPr lang="sr-Latn-RS" dirty="0"/>
                <a:t>“(UK) -  proizvod prilagođen osobama sa invaliditetom, uključujući fleksibilne uslove i dodatne usluge kao što su kućna nega, psihološka podrška i pomoć u svakodnevnim aktivnostima.</a:t>
              </a:r>
            </a:p>
            <a:p>
              <a:endParaRPr lang="sr-Latn-RS" dirty="0"/>
            </a:p>
            <a:p>
              <a:endParaRPr lang="en-US" dirty="0"/>
            </a:p>
          </p:txBody>
        </p:sp>
        <p:sp>
          <p:nvSpPr>
            <p:cNvPr id="55" name="Speech Bubble: Rectangle 54">
              <a:extLst>
                <a:ext uri="{FF2B5EF4-FFF2-40B4-BE49-F238E27FC236}">
                  <a16:creationId xmlns:a16="http://schemas.microsoft.com/office/drawing/2014/main" id="{AEACE639-D864-B9AD-78D8-78F39C3B4232}"/>
                </a:ext>
              </a:extLst>
            </p:cNvPr>
            <p:cNvSpPr/>
            <p:nvPr/>
          </p:nvSpPr>
          <p:spPr>
            <a:xfrm>
              <a:off x="7106478" y="2725710"/>
              <a:ext cx="4572000" cy="3679572"/>
            </a:xfrm>
            <a:prstGeom prst="wedgeRectCallout">
              <a:avLst>
                <a:gd name="adj1" fmla="val -120066"/>
                <a:gd name="adj2" fmla="val 75126"/>
              </a:avLst>
            </a:prstGeom>
            <a:noFill/>
            <a:ln>
              <a:solidFill>
                <a:srgbClr val="F0901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3B338FB-47BD-6D08-2D54-FE535D3DABB6}"/>
              </a:ext>
            </a:extLst>
          </p:cNvPr>
          <p:cNvGrpSpPr/>
          <p:nvPr/>
        </p:nvGrpSpPr>
        <p:grpSpPr>
          <a:xfrm>
            <a:off x="486160" y="3710758"/>
            <a:ext cx="1550441" cy="655202"/>
            <a:chOff x="1109609" y="1479600"/>
            <a:chExt cx="1550441" cy="655202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C7244C82-A554-19EF-C470-5BF481F15824}"/>
                </a:ext>
              </a:extLst>
            </p:cNvPr>
            <p:cNvSpPr/>
            <p:nvPr/>
          </p:nvSpPr>
          <p:spPr>
            <a:xfrm>
              <a:off x="1109609" y="1479600"/>
              <a:ext cx="1550441" cy="655202"/>
            </a:xfrm>
            <a:prstGeom prst="roundRect">
              <a:avLst/>
            </a:prstGeom>
            <a:noFill/>
            <a:ln w="38100">
              <a:solidFill>
                <a:srgbClr val="F0901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Rectangle: Rounded Corners 4">
              <a:extLst>
                <a:ext uri="{FF2B5EF4-FFF2-40B4-BE49-F238E27FC236}">
                  <a16:creationId xmlns:a16="http://schemas.microsoft.com/office/drawing/2014/main" id="{4583A476-3FCF-9E8B-7B88-0D5DDC9CE300}"/>
                </a:ext>
              </a:extLst>
            </p:cNvPr>
            <p:cNvSpPr txBox="1"/>
            <p:nvPr/>
          </p:nvSpPr>
          <p:spPr>
            <a:xfrm>
              <a:off x="1131654" y="1511584"/>
              <a:ext cx="1486473" cy="591234"/>
            </a:xfrm>
            <a:prstGeom prst="rect">
              <a:avLst/>
            </a:prstGeom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1800" b="1" kern="1200" dirty="0"/>
                <a:t>Za migrante</a:t>
              </a:r>
              <a:endParaRPr lang="en-US" sz="1800" b="1" kern="1200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55B43D7-72AD-8963-6AB9-D650DA442A56}"/>
              </a:ext>
            </a:extLst>
          </p:cNvPr>
          <p:cNvGrpSpPr/>
          <p:nvPr/>
        </p:nvGrpSpPr>
        <p:grpSpPr>
          <a:xfrm>
            <a:off x="6610269" y="2389853"/>
            <a:ext cx="5462989" cy="3199049"/>
            <a:chOff x="7106478" y="2725710"/>
            <a:chExt cx="4572000" cy="367957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69940EA-99F5-F74E-C949-A5D9320C69CD}"/>
                </a:ext>
              </a:extLst>
            </p:cNvPr>
            <p:cNvSpPr txBox="1"/>
            <p:nvPr/>
          </p:nvSpPr>
          <p:spPr>
            <a:xfrm>
              <a:off x="7255565" y="2862470"/>
              <a:ext cx="425394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sr-Latn-RS" dirty="0" err="1"/>
                <a:t>Swiss</a:t>
              </a:r>
              <a:r>
                <a:rPr lang="sr-Latn-RS" dirty="0"/>
                <a:t> RE – „</a:t>
              </a:r>
              <a:r>
                <a:rPr lang="sr-Latn-RS" dirty="0" err="1"/>
                <a:t>Refugee</a:t>
              </a:r>
              <a:r>
                <a:rPr lang="sr-Latn-RS" dirty="0"/>
                <a:t> </a:t>
              </a:r>
              <a:r>
                <a:rPr lang="sr-Latn-RS" dirty="0" err="1"/>
                <a:t>Life</a:t>
              </a:r>
              <a:r>
                <a:rPr lang="sr-Latn-RS" dirty="0"/>
                <a:t> </a:t>
              </a:r>
              <a:r>
                <a:rPr lang="sr-Latn-RS" dirty="0" err="1"/>
                <a:t>Insurance</a:t>
              </a:r>
              <a:r>
                <a:rPr lang="sr-Latn-RS" dirty="0"/>
                <a:t>“ (Jordan, Turska, Uganda) pored osnovnog pokrića osiguranja života pruža i dodatna pokrića kao što su repatrijacija tela u zemlju rođenja, ili asistencije poput pravne pomoći ili psihološke podrške</a:t>
              </a:r>
              <a:endParaRPr lang="en-US" dirty="0"/>
            </a:p>
          </p:txBody>
        </p:sp>
        <p:sp>
          <p:nvSpPr>
            <p:cNvPr id="62" name="Speech Bubble: Rectangle 61">
              <a:extLst>
                <a:ext uri="{FF2B5EF4-FFF2-40B4-BE49-F238E27FC236}">
                  <a16:creationId xmlns:a16="http://schemas.microsoft.com/office/drawing/2014/main" id="{32F1DB5C-5A05-912C-E9E2-E2659E560C4A}"/>
                </a:ext>
              </a:extLst>
            </p:cNvPr>
            <p:cNvSpPr/>
            <p:nvPr/>
          </p:nvSpPr>
          <p:spPr>
            <a:xfrm>
              <a:off x="7106478" y="2725710"/>
              <a:ext cx="4572000" cy="3679572"/>
            </a:xfrm>
            <a:prstGeom prst="wedgeRectCallout">
              <a:avLst>
                <a:gd name="adj1" fmla="val -133980"/>
                <a:gd name="adj2" fmla="val -1288"/>
              </a:avLst>
            </a:prstGeom>
            <a:noFill/>
            <a:ln>
              <a:solidFill>
                <a:srgbClr val="F0901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028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BDF5CB9D-CE5D-4987-8845-9C0D6BCB6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graphicEl>
                                              <a:dgm id="{BDF5CB9D-CE5D-4987-8845-9C0D6BCB6F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3F51994D-46EA-469C-82E2-387824914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9">
                                            <p:graphicEl>
                                              <a:dgm id="{3F51994D-46EA-469C-82E2-387824914D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6BF265F2-807E-41E5-83DB-01DBE6FF06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9">
                                            <p:graphicEl>
                                              <a:dgm id="{6BF265F2-807E-41E5-83DB-01DBE6FF06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45DC3429-2EA7-425F-A25A-C1BF13A1E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29">
                                            <p:graphicEl>
                                              <a:dgm id="{45DC3429-2EA7-425F-A25A-C1BF13A1EA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35132335-14E7-4CBA-B94F-92C0827B7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9">
                                            <p:graphicEl>
                                              <a:dgm id="{35132335-14E7-4CBA-B94F-92C0827B79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39721DFC-0F1F-486C-A3C2-C2F2A0CCA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29">
                                            <p:graphicEl>
                                              <a:dgm id="{39721DFC-0F1F-486C-A3C2-C2F2A0CCAA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ABF04439-8923-4CE9-8467-41E711B41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9">
                                            <p:graphicEl>
                                              <a:dgm id="{ABF04439-8923-4CE9-8467-41E711B41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B7D5A363-6634-4D5F-AABC-09E98C13CB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29">
                                            <p:graphicEl>
                                              <a:dgm id="{B7D5A363-6634-4D5F-AABC-09E98C13CB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F5ED283D-5496-4309-A486-096A1E86A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9">
                                            <p:graphicEl>
                                              <a:dgm id="{F5ED283D-5496-4309-A486-096A1E86A9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E27E4FC0-A63F-42A3-9922-BEA023066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9">
                                            <p:graphicEl>
                                              <a:dgm id="{E27E4FC0-A63F-42A3-9922-BEA023066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29264-8BDC-B7F9-7A05-44297F961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40" y="452718"/>
            <a:ext cx="10843592" cy="1400530"/>
          </a:xfrm>
        </p:spPr>
        <p:txBody>
          <a:bodyPr/>
          <a:lstStyle/>
          <a:p>
            <a:r>
              <a:rPr lang="sr-Latn-RS" sz="4400" dirty="0"/>
              <a:t>PROIZVODI SA </a:t>
            </a:r>
            <a:r>
              <a:rPr lang="sr-Latn-RS" sz="4400" i="1" dirty="0"/>
              <a:t>ESG</a:t>
            </a:r>
            <a:r>
              <a:rPr lang="sr-Latn-RS" sz="4400" dirty="0"/>
              <a:t> KOMPONENTOM</a:t>
            </a:r>
            <a:br>
              <a:rPr lang="en-US" sz="4400" dirty="0"/>
            </a:b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C188A5-F097-65D8-71F0-26B1F8506453}"/>
              </a:ext>
            </a:extLst>
          </p:cNvPr>
          <p:cNvSpPr txBox="1">
            <a:spLocks/>
          </p:cNvSpPr>
          <p:nvPr/>
        </p:nvSpPr>
        <p:spPr>
          <a:xfrm>
            <a:off x="333066" y="1425930"/>
            <a:ext cx="6443663" cy="4951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sr-Latn-RS" b="1" dirty="0"/>
              <a:t>proizvodi sa socijalnom komponentom</a:t>
            </a:r>
          </a:p>
          <a:p>
            <a:pPr lvl="1"/>
            <a:r>
              <a:rPr lang="sr-Latn-RS" sz="2000" dirty="0"/>
              <a:t>Kolektivna </a:t>
            </a:r>
            <a:r>
              <a:rPr lang="sr-Latn-RS" sz="2000" b="1" dirty="0"/>
              <a:t>osiguranja za ugrožene porodice, </a:t>
            </a:r>
            <a:r>
              <a:rPr lang="sr-Latn-RS" sz="2000" dirty="0"/>
              <a:t>npr. grupno osiguranje života uz osiguranje dece od teških oboljenja, invaliditeta ili smetnji u razvoju;</a:t>
            </a:r>
          </a:p>
          <a:p>
            <a:pPr lvl="1"/>
            <a:r>
              <a:rPr lang="sr-Latn-RS" sz="2000" dirty="0" err="1"/>
              <a:t>MetLife</a:t>
            </a:r>
            <a:r>
              <a:rPr lang="sr-Latn-RS" sz="2000" dirty="0"/>
              <a:t> – </a:t>
            </a:r>
            <a:r>
              <a:rPr lang="sr-Latn-RS" sz="2000" b="1" dirty="0" err="1"/>
              <a:t>mikroosiguranje</a:t>
            </a:r>
            <a:r>
              <a:rPr lang="sr-Latn-RS" sz="2000" dirty="0"/>
              <a:t> (Indija, Bangladeš) pruža pokriće osnovnog osiguranja života, zdravlja i nezgode uz minimalnu premiju.</a:t>
            </a:r>
            <a:endParaRPr lang="sr-Latn-RS" sz="2000" b="1" dirty="0"/>
          </a:p>
          <a:p>
            <a:pPr lvl="1"/>
            <a:endParaRPr lang="sr-Latn-RS" sz="2000" dirty="0"/>
          </a:p>
          <a:p>
            <a:endParaRPr lang="sr-Latn-RS" b="1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9963DC4-A3D0-22A9-1A18-58A8307870FE}"/>
              </a:ext>
            </a:extLst>
          </p:cNvPr>
          <p:cNvGraphicFramePr/>
          <p:nvPr/>
        </p:nvGraphicFramePr>
        <p:xfrm>
          <a:off x="1230689" y="2473488"/>
          <a:ext cx="10628245" cy="64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group of people under a umbrella&#10;&#10;Description automatically generated">
            <a:extLst>
              <a:ext uri="{FF2B5EF4-FFF2-40B4-BE49-F238E27FC236}">
                <a16:creationId xmlns:a16="http://schemas.microsoft.com/office/drawing/2014/main" id="{5D27432C-CAAA-747C-20D8-0F10707091FB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453" y="1527801"/>
            <a:ext cx="4877481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54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29264-8BDC-B7F9-7A05-44297F961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40" y="452718"/>
            <a:ext cx="10843592" cy="1400530"/>
          </a:xfrm>
        </p:spPr>
        <p:txBody>
          <a:bodyPr/>
          <a:lstStyle/>
          <a:p>
            <a:r>
              <a:rPr lang="sr-Latn-RS" sz="4400" dirty="0"/>
              <a:t>ZAKLJUČAK</a:t>
            </a:r>
            <a:br>
              <a:rPr lang="sr-Latn-RS" sz="4400" dirty="0"/>
            </a:br>
            <a:r>
              <a:rPr lang="sr-Latn-RS" sz="2800" i="1" dirty="0"/>
              <a:t>Budućnost životnog osiguranja = inovacija + odgovornost</a:t>
            </a:r>
            <a:br>
              <a:rPr lang="sr-Latn-RS" sz="2800" i="1" dirty="0"/>
            </a:br>
            <a:br>
              <a:rPr lang="en-US" sz="4400" dirty="0"/>
            </a:b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C188A5-F097-65D8-71F0-26B1F8506453}"/>
              </a:ext>
            </a:extLst>
          </p:cNvPr>
          <p:cNvSpPr txBox="1">
            <a:spLocks/>
          </p:cNvSpPr>
          <p:nvPr/>
        </p:nvSpPr>
        <p:spPr>
          <a:xfrm>
            <a:off x="1630017" y="2405270"/>
            <a:ext cx="10099918" cy="4166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sr-Latn-RS" sz="2400" dirty="0"/>
              <a:t>Personalizacija, fleksibilnost i digitalizacija</a:t>
            </a:r>
          </a:p>
          <a:p>
            <a:pPr marL="0" indent="0">
              <a:buNone/>
            </a:pPr>
            <a:endParaRPr lang="sr-Latn-RS" sz="2400" dirty="0"/>
          </a:p>
          <a:p>
            <a:pPr marL="0" indent="0">
              <a:buNone/>
            </a:pPr>
            <a:endParaRPr lang="sr-Latn-RS" sz="2400" dirty="0"/>
          </a:p>
          <a:p>
            <a:pPr marL="0" indent="0">
              <a:buNone/>
            </a:pPr>
            <a:r>
              <a:rPr lang="sr-Latn-RS" sz="2400" dirty="0"/>
              <a:t>Integracija ESG principa – ekologija i socijalna pravda </a:t>
            </a:r>
          </a:p>
          <a:p>
            <a:pPr marL="0" indent="0">
              <a:buNone/>
            </a:pPr>
            <a:endParaRPr lang="sr-Latn-RS" sz="2400" dirty="0"/>
          </a:p>
          <a:p>
            <a:pPr marL="0" indent="0">
              <a:buNone/>
            </a:pPr>
            <a:endParaRPr lang="sr-Latn-RS" sz="2400" dirty="0"/>
          </a:p>
          <a:p>
            <a:pPr marL="0" indent="0">
              <a:buNone/>
            </a:pPr>
            <a:r>
              <a:rPr lang="sr-Latn-RS" sz="2400" dirty="0"/>
              <a:t>Tehnologija kao pokretač promena</a:t>
            </a:r>
          </a:p>
        </p:txBody>
      </p:sp>
      <p:pic>
        <p:nvPicPr>
          <p:cNvPr id="4" name="Picture 3" descr="A logo of a person in a circle with arrows&#10;&#10;Description automatically generated">
            <a:extLst>
              <a:ext uri="{FF2B5EF4-FFF2-40B4-BE49-F238E27FC236}">
                <a16:creationId xmlns:a16="http://schemas.microsoft.com/office/drawing/2014/main" id="{D21C4C1C-6485-A5A0-C4F1-CF1094EFD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064" y="2166251"/>
            <a:ext cx="947701" cy="947701"/>
          </a:xfrm>
          <a:prstGeom prst="rect">
            <a:avLst/>
          </a:prstGeom>
        </p:spPr>
      </p:pic>
      <p:pic>
        <p:nvPicPr>
          <p:cNvPr id="7" name="Picture 6" descr="A hands holding a globe&#10;&#10;Description automatically generated">
            <a:extLst>
              <a:ext uri="{FF2B5EF4-FFF2-40B4-BE49-F238E27FC236}">
                <a16:creationId xmlns:a16="http://schemas.microsoft.com/office/drawing/2014/main" id="{DC006729-DB12-ECD3-1AF9-F83E02788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64" y="3640088"/>
            <a:ext cx="947702" cy="947702"/>
          </a:xfrm>
          <a:prstGeom prst="rect">
            <a:avLst/>
          </a:prstGeom>
        </p:spPr>
      </p:pic>
      <p:pic>
        <p:nvPicPr>
          <p:cNvPr id="9" name="Picture 8" descr="A cartoon of a robot&#10;&#10;Description automatically generated">
            <a:extLst>
              <a:ext uri="{FF2B5EF4-FFF2-40B4-BE49-F238E27FC236}">
                <a16:creationId xmlns:a16="http://schemas.microsoft.com/office/drawing/2014/main" id="{5EF3CDFD-3783-7788-EEA3-84DE6AE38B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64" y="5113926"/>
            <a:ext cx="947701" cy="94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86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934</TotalTime>
  <Words>711</Words>
  <Application>Microsoft Office PowerPoint</Application>
  <PresentationFormat>Widescreen</PresentationFormat>
  <Paragraphs>71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Open Sans</vt:lpstr>
      <vt:lpstr>Wingdings</vt:lpstr>
      <vt:lpstr>Wingdings 3</vt:lpstr>
      <vt:lpstr>Ion</vt:lpstr>
      <vt:lpstr>INOVACIJE U ŽIVOTNOM OSIGURANJU</vt:lpstr>
      <vt:lpstr>UVOD</vt:lpstr>
      <vt:lpstr>PowerPoint Presentation</vt:lpstr>
      <vt:lpstr>PERSONALIZACIJA I FLEKSIBILNI PROIZVODI </vt:lpstr>
      <vt:lpstr>PROIZVODI SA ESG KOMPONENTOM </vt:lpstr>
      <vt:lpstr>PROIZVODI SA ESG KOMPONENTOM </vt:lpstr>
      <vt:lpstr>PROIZVODI SA ESG KOMPONENTOM </vt:lpstr>
      <vt:lpstr>ZAKLJUČAK Budućnost životnog osiguranja = inovacija + odgovornost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Inovacije u životnom osiguranju</dc:title>
  <dc:creator>Aleksandar Despotovic</dc:creator>
  <cp:lastModifiedBy>Marija Jovovic Koprivica</cp:lastModifiedBy>
  <cp:revision>14</cp:revision>
  <dcterms:created xsi:type="dcterms:W3CDTF">2025-05-18T18:24:03Z</dcterms:created>
  <dcterms:modified xsi:type="dcterms:W3CDTF">2025-06-02T21:13:21Z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Theme:8</vt:lpwstr>
  </property>
  <property fmtid="{D5CDD505-2E9C-101B-9397-08002B2CF9AE}" pid="3" name="ClassificationContentMarkingHeaderText">
    <vt:lpwstr>Interno (Internal)</vt:lpwstr>
  </property>
  <property fmtid="{D5CDD505-2E9C-101B-9397-08002B2CF9AE}" pid="4" name="MSIP_Label_161f1fd7-af7e-4e28-94fd-94525e867b24_Enabled">
    <vt:lpwstr>true</vt:lpwstr>
  </property>
  <property fmtid="{D5CDD505-2E9C-101B-9397-08002B2CF9AE}" pid="5" name="MSIP_Label_161f1fd7-af7e-4e28-94fd-94525e867b24_SetDate">
    <vt:lpwstr>2025-05-18T18:26:39Z</vt:lpwstr>
  </property>
  <property fmtid="{D5CDD505-2E9C-101B-9397-08002B2CF9AE}" pid="6" name="MSIP_Label_161f1fd7-af7e-4e28-94fd-94525e867b24_Method">
    <vt:lpwstr>Privileged</vt:lpwstr>
  </property>
  <property fmtid="{D5CDD505-2E9C-101B-9397-08002B2CF9AE}" pid="7" name="MSIP_Label_161f1fd7-af7e-4e28-94fd-94525e867b24_Name">
    <vt:lpwstr>Javno (Nevidljiva)</vt:lpwstr>
  </property>
  <property fmtid="{D5CDD505-2E9C-101B-9397-08002B2CF9AE}" pid="8" name="MSIP_Label_161f1fd7-af7e-4e28-94fd-94525e867b24_SiteId">
    <vt:lpwstr>9b2631c1-db61-4f64-899c-1897c5f78407</vt:lpwstr>
  </property>
  <property fmtid="{D5CDD505-2E9C-101B-9397-08002B2CF9AE}" pid="9" name="MSIP_Label_161f1fd7-af7e-4e28-94fd-94525e867b24_ActionId">
    <vt:lpwstr>0dc35e0b-dcd8-424a-8d4c-ae9cb5155088</vt:lpwstr>
  </property>
  <property fmtid="{D5CDD505-2E9C-101B-9397-08002B2CF9AE}" pid="10" name="MSIP_Label_161f1fd7-af7e-4e28-94fd-94525e867b24_ContentBits">
    <vt:lpwstr>0</vt:lpwstr>
  </property>
</Properties>
</file>