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216" r:id="rId1"/>
  </p:sldMasterIdLst>
  <p:notesMasterIdLst>
    <p:notesMasterId r:id="rId12"/>
  </p:notes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5" r:id="rId9"/>
    <p:sldId id="266" r:id="rId10"/>
    <p:sldId id="267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3C2FFA5D-87B4-456A-9821-1D502468CF0F}" styleName="Themed Style 1 - Accent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90" d="100"/>
          <a:sy n="90" d="100"/>
        </p:scale>
        <p:origin x="298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7569E1-41B1-4C98-A13B-701C72D0BAC6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FA8BEE5-D14A-439E-9F77-18824EF311A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27042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1FA8BEE5-D14A-439E-9F77-18824EF311A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43902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88832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5702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466072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18274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017604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8" y="184573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5282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99245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688225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062579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602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43313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747B47F-13F8-40FD-99DE-15C4E1679D5E}" type="datetimeFigureOut">
              <a:rPr lang="en-US" smtClean="0"/>
              <a:t>6/1/2025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36C6119E-9E42-4D08-BBC7-451B8CF490B5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68483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217" r:id="rId1"/>
    <p:sldLayoutId id="2147484218" r:id="rId2"/>
    <p:sldLayoutId id="2147484219" r:id="rId3"/>
    <p:sldLayoutId id="2147484220" r:id="rId4"/>
    <p:sldLayoutId id="2147484221" r:id="rId5"/>
    <p:sldLayoutId id="2147484222" r:id="rId6"/>
    <p:sldLayoutId id="2147484223" r:id="rId7"/>
    <p:sldLayoutId id="2147484224" r:id="rId8"/>
    <p:sldLayoutId id="2147484225" r:id="rId9"/>
    <p:sldLayoutId id="2147484226" r:id="rId10"/>
    <p:sldLayoutId id="2147484227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belex.rs/" TargetMode="Externa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47A98BD-1D50-477B-8475-1B4B667C93A8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6000" dirty="0"/>
              <a:t>EKONOMSKA NEIZVESNOST U SRBIJI: NEKI EKONOMETRIJSKI REZULTATI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48221D6-28FD-4770-BD3A-655EE2211ED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00050" y="4455621"/>
            <a:ext cx="10407005" cy="108215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EMILIJA MILO</a:t>
            </a:r>
            <a:r>
              <a:rPr lang="sr-Latn-RS" dirty="0">
                <a:solidFill>
                  <a:schemeClr val="tx1"/>
                </a:solidFill>
              </a:rPr>
              <a:t>ŠEVIĆ, ZORICA MLADENOVIĆ I TATJANA RAKONJAC-ANTIĆ</a:t>
            </a:r>
          </a:p>
          <a:p>
            <a:r>
              <a:rPr lang="sr-Latn-RS" dirty="0">
                <a:solidFill>
                  <a:schemeClr val="tx1"/>
                </a:solidFill>
              </a:rPr>
              <a:t>EKONOMSKI FAKULTET- UNIVERZITET U BEOGRADU</a:t>
            </a: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7150224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B108A66-1595-4ED4-A9F7-E98BB11E04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Reference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66A74FE-94B1-45B0-B2F1-D4E5B27C7A9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162599" cy="4374313"/>
          </a:xfrm>
        </p:spPr>
        <p:txBody>
          <a:bodyPr>
            <a:normAutofit lnSpcReduction="10000"/>
          </a:bodyPr>
          <a:lstStyle/>
          <a:p>
            <a:r>
              <a:rPr lang="en-US" dirty="0">
                <a:solidFill>
                  <a:schemeClr val="tx1"/>
                </a:solidFill>
              </a:rPr>
              <a:t>Bilen, C., &amp; </a:t>
            </a:r>
            <a:r>
              <a:rPr lang="en-US" dirty="0" err="1">
                <a:solidFill>
                  <a:schemeClr val="tx1"/>
                </a:solidFill>
              </a:rPr>
              <a:t>Huzurbazar</a:t>
            </a:r>
            <a:r>
              <a:rPr lang="en-US" dirty="0">
                <a:solidFill>
                  <a:schemeClr val="tx1"/>
                </a:solidFill>
              </a:rPr>
              <a:t>, S. (2002). Wavelet-based detection of outliers in time series. Journal of Computational and Graphical Statistics, 11, 311-327.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Chen, C., &amp; Liu, L. M. (1993). Joint estimation of model parameters and outlier effects in time series. Journal of the American Statistical Association, 88, 284-297.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Ding, Z., Granger, C.W.J., &amp; Engle, R.F. (1993). Long memory property of stock market returns and a new model. Journal of Empirical Finance, 1, 83–106.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Engle, R.F., </a:t>
            </a:r>
            <a:r>
              <a:rPr lang="en-US" dirty="0" err="1">
                <a:solidFill>
                  <a:schemeClr val="tx1"/>
                </a:solidFill>
              </a:rPr>
              <a:t>Lilien</a:t>
            </a:r>
            <a:r>
              <a:rPr lang="en-US" dirty="0">
                <a:solidFill>
                  <a:schemeClr val="tx1"/>
                </a:solidFill>
              </a:rPr>
              <a:t>, D.M., &amp; Robins, R.P. (1987). Estimating time varying  risk in the term structure: the ARCH-M model. </a:t>
            </a:r>
            <a:r>
              <a:rPr lang="en-US" dirty="0" err="1">
                <a:solidFill>
                  <a:schemeClr val="tx1"/>
                </a:solidFill>
              </a:rPr>
              <a:t>Econometrica</a:t>
            </a:r>
            <a:r>
              <a:rPr lang="en-US" dirty="0">
                <a:solidFill>
                  <a:schemeClr val="tx1"/>
                </a:solidFill>
              </a:rPr>
              <a:t>, 55, 391-407.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 err="1">
                <a:solidFill>
                  <a:schemeClr val="tx1"/>
                </a:solidFill>
              </a:rPr>
              <a:t>Krolzig</a:t>
            </a:r>
            <a:r>
              <a:rPr lang="en-US" dirty="0">
                <a:solidFill>
                  <a:schemeClr val="tx1"/>
                </a:solidFill>
              </a:rPr>
              <a:t>, H.M. (1997). The Markov-Switching Vector Autoregressions. New York: Springer. 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Shi, S., </a:t>
            </a:r>
            <a:r>
              <a:rPr lang="en-US" dirty="0" err="1">
                <a:solidFill>
                  <a:schemeClr val="tx1"/>
                </a:solidFill>
              </a:rPr>
              <a:t>Hurn</a:t>
            </a:r>
            <a:r>
              <a:rPr lang="en-US" dirty="0">
                <a:solidFill>
                  <a:schemeClr val="tx1"/>
                </a:solidFill>
              </a:rPr>
              <a:t>, S. &amp; Phillips, P.C.B. (2020). Causal Change Detection in Possibly Integrated Systems: Revisiting the Money-Income Relationship? Journal of Financial Econometrics, 18. 158–180.</a:t>
            </a:r>
            <a:endParaRPr lang="sr-Latn-RS" dirty="0">
              <a:solidFill>
                <a:schemeClr val="tx1"/>
              </a:solidFill>
            </a:endParaRPr>
          </a:p>
          <a:p>
            <a:r>
              <a:rPr lang="en-US" dirty="0">
                <a:solidFill>
                  <a:schemeClr val="tx1"/>
                </a:solidFill>
              </a:rPr>
              <a:t>Tukey, J. W. (1977). Exploratory Data Analysis. Massachusetts: Addison-Wesley.</a:t>
            </a:r>
          </a:p>
        </p:txBody>
      </p:sp>
    </p:spTree>
    <p:extLst>
      <p:ext uri="{BB962C8B-B14F-4D97-AF65-F5344CB8AC3E}">
        <p14:creationId xmlns:p14="http://schemas.microsoft.com/office/powerpoint/2010/main" val="17419045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B0E01-E77A-45BF-9262-3496FBE457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Motivacija</a:t>
            </a:r>
            <a:r>
              <a:rPr lang="en-US" sz="3500" dirty="0">
                <a:solidFill>
                  <a:schemeClr val="tx1"/>
                </a:solidFill>
              </a:rPr>
              <a:t> za </a:t>
            </a:r>
            <a:r>
              <a:rPr lang="en-US" sz="3500" dirty="0" err="1">
                <a:solidFill>
                  <a:schemeClr val="tx1"/>
                </a:solidFill>
              </a:rPr>
              <a:t>sprovo</a:t>
            </a:r>
            <a:r>
              <a:rPr lang="sr-Latn-RS" sz="3500" dirty="0">
                <a:solidFill>
                  <a:schemeClr val="tx1"/>
                </a:solidFill>
              </a:rPr>
              <a:t>djenje istraživanja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FF2C181-3AF1-4BD9-BFF2-903E3ABACC1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51632"/>
          </a:xfrm>
        </p:spPr>
        <p:txBody>
          <a:bodyPr>
            <a:normAutofit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sz="2200" dirty="0"/>
              <a:t> </a:t>
            </a:r>
            <a:r>
              <a:rPr lang="sr-Latn-RS" sz="2200" dirty="0">
                <a:solidFill>
                  <a:schemeClr val="tx1"/>
                </a:solidFill>
              </a:rPr>
              <a:t>Tokom poslednje dve decenije došlo je do rasta globalne neizvesnosti usled brojnih negativnih dogadjaja poput finansijske krize 2008. godine, Bregzita, trgovinskog rata Amerike i Kine, pandemije COVID-19, kao i rata u Ukrajini.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200" dirty="0">
                <a:solidFill>
                  <a:schemeClr val="tx1"/>
                </a:solidFill>
              </a:rPr>
              <a:t> Visoka neizvesnost utiče na ponašanje i odluke ekonomskih agenata.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200" dirty="0">
                <a:solidFill>
                  <a:schemeClr val="tx1"/>
                </a:solidFill>
              </a:rPr>
              <a:t> </a:t>
            </a:r>
            <a:r>
              <a:rPr lang="pl-PL" sz="2200" dirty="0">
                <a:solidFill>
                  <a:schemeClr val="tx1"/>
                </a:solidFill>
              </a:rPr>
              <a:t>S obzirom na to da neizvesnost utiče na privredna kretanja, </a:t>
            </a:r>
            <a:r>
              <a:rPr lang="sr-Latn-RS" sz="2200" dirty="0">
                <a:solidFill>
                  <a:schemeClr val="tx1"/>
                </a:solidFill>
              </a:rPr>
              <a:t>pojedinačne ekonomije imaju interes da razviju indikator koji prati kretanje neizvesnosti.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200" dirty="0">
                <a:solidFill>
                  <a:schemeClr val="tx1"/>
                </a:solidFill>
              </a:rPr>
              <a:t> Glavni empirijski izazov jeste merenje neizvesnosti.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sz="2200" dirty="0">
                <a:solidFill>
                  <a:schemeClr val="tx1"/>
                </a:solidFill>
              </a:rPr>
              <a:t> Konstruisanje indikatora neizvesnosti omogućava dalju analizu u pogledu ispitivanja: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000" dirty="0">
                <a:solidFill>
                  <a:schemeClr val="tx1"/>
                </a:solidFill>
              </a:rPr>
              <a:t> Sopstvene dinamike i specifičnosti u kretanju</a:t>
            </a:r>
          </a:p>
          <a:p>
            <a:pPr lvl="1" algn="just">
              <a:buFont typeface="Wingdings" panose="05000000000000000000" pitchFamily="2" charset="2"/>
              <a:buChar char="Ø"/>
            </a:pPr>
            <a:r>
              <a:rPr lang="sr-Latn-RS" sz="2000" dirty="0">
                <a:solidFill>
                  <a:schemeClr val="tx1"/>
                </a:solidFill>
              </a:rPr>
              <a:t> Veze izmedju neizvesnosti i makroekonomskih indikatora</a:t>
            </a:r>
            <a:endParaRPr lang="sr-Latn-R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596837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6E37498-2A6E-46C8-AB3E-BDE97EB64A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Predmet </a:t>
            </a:r>
            <a:r>
              <a:rPr lang="en-US" sz="3500" dirty="0" err="1">
                <a:solidFill>
                  <a:schemeClr val="tx1"/>
                </a:solidFill>
              </a:rPr>
              <a:t>istra</a:t>
            </a:r>
            <a:r>
              <a:rPr lang="sr-Latn-RS" sz="3500" dirty="0">
                <a:solidFill>
                  <a:schemeClr val="tx1"/>
                </a:solidFill>
              </a:rPr>
              <a:t>živanja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0FABD6D-AA35-433D-A1B4-F58AE84E43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sr-Latn-RS" sz="2200" i="1" dirty="0">
                <a:solidFill>
                  <a:schemeClr val="tx1"/>
                </a:solidFill>
              </a:rPr>
              <a:t>Thomson Reuters MarketPsych </a:t>
            </a:r>
            <a:r>
              <a:rPr lang="sr-Latn-RS" sz="2200" dirty="0">
                <a:solidFill>
                  <a:schemeClr val="tx1"/>
                </a:solidFill>
              </a:rPr>
              <a:t>indeks ekonomske neizvesnosti za Srbiju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sz="2200" dirty="0">
                <a:solidFill>
                  <a:schemeClr val="tx1"/>
                </a:solidFill>
              </a:rPr>
              <a:t> Ekonometrijska analiza:</a:t>
            </a:r>
          </a:p>
          <a:p>
            <a:pPr marL="457200" indent="-457200">
              <a:buFont typeface="+mj-lt"/>
              <a:buAutoNum type="arabicParenR"/>
            </a:pPr>
            <a:r>
              <a:rPr lang="sr-Latn-RS" sz="2200" dirty="0">
                <a:solidFill>
                  <a:schemeClr val="tx1"/>
                </a:solidFill>
              </a:rPr>
              <a:t>Identifikacija jednokratnih lomova (engl. </a:t>
            </a:r>
            <a:r>
              <a:rPr lang="sr-Latn-RS" sz="2200" i="1" dirty="0">
                <a:solidFill>
                  <a:schemeClr val="tx1"/>
                </a:solidFill>
              </a:rPr>
              <a:t>additive outliers</a:t>
            </a:r>
            <a:r>
              <a:rPr lang="sr-Latn-RS" sz="2200" dirty="0">
                <a:solidFill>
                  <a:schemeClr val="tx1"/>
                </a:solidFill>
              </a:rPr>
              <a:t>) koji sugerišu rast ekonomske neizvesnosti</a:t>
            </a:r>
          </a:p>
          <a:p>
            <a:pPr marL="457200" indent="-457200">
              <a:buFont typeface="+mj-lt"/>
              <a:buAutoNum type="arabicParenR"/>
            </a:pPr>
            <a:r>
              <a:rPr lang="sr-Latn-RS" sz="2200" dirty="0">
                <a:solidFill>
                  <a:schemeClr val="tx1"/>
                </a:solidFill>
              </a:rPr>
              <a:t>Modeliranje indeksa ekonomske neizvesnosti</a:t>
            </a:r>
          </a:p>
          <a:p>
            <a:pPr marL="457200" indent="-457200">
              <a:buFont typeface="+mj-lt"/>
              <a:buAutoNum type="arabicParenR"/>
            </a:pPr>
            <a:r>
              <a:rPr lang="sr-Latn-RS" sz="2200" dirty="0">
                <a:solidFill>
                  <a:schemeClr val="tx1"/>
                </a:solidFill>
              </a:rPr>
              <a:t>Ispitivanje veze izmedju indeksa ekonomske neizvesnosti i BELEX sentiment indeksa</a:t>
            </a:r>
            <a:endParaRPr lang="en-US" sz="2200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05853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C54379-D28C-455C-BB05-20EEEA7EF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86320" y="123291"/>
            <a:ext cx="10068674" cy="770561"/>
          </a:xfrm>
        </p:spPr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Indeks ekonomske neizvesnosti za Srbiju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99B9CE0-9B83-4ACF-8C26-D4F67E6E31A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70563" y="893852"/>
            <a:ext cx="11052842" cy="4390529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sr-Latn-RS" i="1" dirty="0">
                <a:solidFill>
                  <a:schemeClr val="tx1"/>
                </a:solidFill>
              </a:rPr>
              <a:t>Thomson Reuters MarketPsych </a:t>
            </a:r>
            <a:r>
              <a:rPr lang="sr-Latn-RS" dirty="0">
                <a:solidFill>
                  <a:schemeClr val="tx1"/>
                </a:solidFill>
              </a:rPr>
              <a:t>indeks ekonomske neizvesnosti za Srbiju baziran je na analizi sentimenta.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Vrednosti indeksa su izvedene na osnovu vesti koje su vezane za neizvesnost u poslovnoj klimi.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Vrednosti indeksa se kreću u intervalu od -1 do 1, pri čemu negativne vrednosti ukazuju na periode neizvesnosti.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Dnevni podaci: 1/1/2007-31/10/2023. Izvor: </a:t>
            </a:r>
            <a:r>
              <a:rPr lang="sr-Latn-RS" i="1" dirty="0">
                <a:solidFill>
                  <a:schemeClr val="tx1"/>
                </a:solidFill>
              </a:rPr>
              <a:t>LSEG Data &amp; Analytics. </a:t>
            </a:r>
            <a:endParaRPr lang="sr-Latn-RS" dirty="0">
              <a:solidFill>
                <a:schemeClr val="tx1"/>
              </a:solidFill>
            </a:endParaRPr>
          </a:p>
          <a:p>
            <a:pPr marL="0" indent="0" algn="ctr">
              <a:buNone/>
            </a:pPr>
            <a:r>
              <a:rPr lang="sr-Latn-RS" dirty="0">
                <a:solidFill>
                  <a:schemeClr val="tx1"/>
                </a:solidFill>
              </a:rPr>
              <a:t>Grafik 1. </a:t>
            </a:r>
            <a:r>
              <a:rPr lang="sr-Latn-RS" i="1" dirty="0">
                <a:solidFill>
                  <a:schemeClr val="tx1"/>
                </a:solidFill>
              </a:rPr>
              <a:t>Thomson Reuters MarketPsych </a:t>
            </a:r>
            <a:r>
              <a:rPr lang="sr-Latn-RS" dirty="0">
                <a:solidFill>
                  <a:schemeClr val="tx1"/>
                </a:solidFill>
              </a:rPr>
              <a:t>indeks ekonomske neizvesnosti za Srbiju</a:t>
            </a:r>
            <a:endParaRPr lang="en-US" dirty="0">
              <a:solidFill>
                <a:schemeClr val="tx1"/>
              </a:solidFill>
            </a:endParaRPr>
          </a:p>
        </p:txBody>
      </p:sp>
      <p:pic>
        <p:nvPicPr>
          <p:cNvPr id="1026" name="Picture 1">
            <a:extLst>
              <a:ext uri="{FF2B5EF4-FFF2-40B4-BE49-F238E27FC236}">
                <a16:creationId xmlns:a16="http://schemas.microsoft.com/office/drawing/2014/main" id="{4A1738E4-A1E0-4D61-A993-DD7AB2B0910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33704" y="3588854"/>
            <a:ext cx="6656757" cy="31458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2687078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8384-F0B8-4C9D-872E-CF451A3A2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79" y="286602"/>
            <a:ext cx="10317309" cy="1559131"/>
          </a:xfrm>
        </p:spPr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Identifikacija </a:t>
            </a:r>
            <a:r>
              <a:rPr lang="en-US" sz="3500" dirty="0" err="1">
                <a:solidFill>
                  <a:schemeClr val="tx1"/>
                </a:solidFill>
              </a:rPr>
              <a:t>jednokratnih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err="1">
                <a:solidFill>
                  <a:schemeClr val="tx1"/>
                </a:solidFill>
              </a:rPr>
              <a:t>lomova</a:t>
            </a:r>
            <a:r>
              <a:rPr lang="sr-Latn-RS" sz="3500" dirty="0">
                <a:solidFill>
                  <a:schemeClr val="tx1"/>
                </a:solidFill>
              </a:rPr>
              <a:t>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C5858-2909-4B7C-8116-917F4541A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97279" y="1845733"/>
            <a:ext cx="10512519" cy="4339309"/>
          </a:xfrm>
        </p:spPr>
        <p:txBody>
          <a:bodyPr>
            <a:normAutofit lnSpcReduction="10000"/>
          </a:bodyPr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sr-Latn-RS" dirty="0">
                <a:solidFill>
                  <a:schemeClr val="tx1"/>
                </a:solidFill>
              </a:rPr>
              <a:t>Usled velikog broja nedostajućih vrednosti kod dnevnih podataka, na osnovu njih su formirani indikatori ekonomske neizvesnosti na nedeljenom i mesečnom nivou pomoću dva pristupa.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Prvi pristup prilikom formiranja indeksa: Vrednost opservacije za posmatranu nedelju definisana je kao minimalna vrednost sedmodnevnih podataka za tu nedelju. Isti princip je korišćen i prilikom formiranja mesečnog indikatora.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Nedeljni i mesečni indikatori ekonomske neizvesnosti, formirani na bazi prvog pristupa, korišćeni su prilikom identifikacije </a:t>
            </a:r>
            <a:r>
              <a:rPr lang="en-US" dirty="0" err="1">
                <a:solidFill>
                  <a:schemeClr val="tx1"/>
                </a:solidFill>
              </a:rPr>
              <a:t>jednokratnih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lomova</a:t>
            </a:r>
            <a:r>
              <a:rPr lang="sr-Latn-RS" dirty="0">
                <a:solidFill>
                  <a:schemeClr val="tx1"/>
                </a:solidFill>
              </a:rPr>
              <a:t>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Primenjeni metodi: 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Takijev interval (Tukey, 1997)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Interval baziran na srednjoj vrednosti i standardnoj devijaciji podataka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Metod talasića (Bilen &amp; Huzurbazar, 2002)</a:t>
            </a:r>
          </a:p>
          <a:p>
            <a:pPr marL="457200" indent="-457200" algn="just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Metod baziran na ARMA modelima (Chen &amp; Liu, 1993)</a:t>
            </a:r>
            <a:endParaRPr lang="en-U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endParaRPr 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854859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8384-F0B8-4C9D-872E-CF451A3A2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50605" y="361506"/>
            <a:ext cx="10563983" cy="650501"/>
          </a:xfrm>
        </p:spPr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Identifikacija </a:t>
            </a:r>
            <a:r>
              <a:rPr lang="en-US" sz="3500" dirty="0" err="1">
                <a:solidFill>
                  <a:schemeClr val="tx1"/>
                </a:solidFill>
              </a:rPr>
              <a:t>jednokratnih</a:t>
            </a:r>
            <a:r>
              <a:rPr lang="en-US" sz="3500" dirty="0">
                <a:solidFill>
                  <a:schemeClr val="tx1"/>
                </a:solidFill>
              </a:rPr>
              <a:t> </a:t>
            </a:r>
            <a:r>
              <a:rPr lang="en-US" sz="3500" dirty="0" err="1">
                <a:solidFill>
                  <a:schemeClr val="tx1"/>
                </a:solidFill>
              </a:rPr>
              <a:t>lomova</a:t>
            </a:r>
            <a:r>
              <a:rPr lang="sr-Latn-RS" sz="3500" dirty="0">
                <a:solidFill>
                  <a:schemeClr val="tx1"/>
                </a:solidFill>
              </a:rPr>
              <a:t> - empirijski rezultati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11" name="Content Placeholder 10">
            <a:extLst>
              <a:ext uri="{FF2B5EF4-FFF2-40B4-BE49-F238E27FC236}">
                <a16:creationId xmlns:a16="http://schemas.microsoft.com/office/drawing/2014/main" id="{0A3EEDAC-50AE-48E1-BE23-E205170906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0484" y="1109611"/>
            <a:ext cx="10734104" cy="574839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sr-Latn-RS" dirty="0">
                <a:solidFill>
                  <a:schemeClr val="tx1"/>
                </a:solidFill>
              </a:rPr>
              <a:t>U tabeli 1 je prikazan rezultat za mesečni indikator neizvesnosti, pri čemu je izvršena korekcija za ekstremni pad u vrednosti indeksa početkom 2009. godine.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Prilikom korišćenja nedeljenog indikatora neizvesnosti izdvojene su nedelje koje uglavnom odgovaraju navedenim mesecima. </a:t>
            </a:r>
          </a:p>
          <a:p>
            <a:pPr marL="0" indent="0" algn="ctr">
              <a:buNone/>
            </a:pPr>
            <a:r>
              <a:rPr lang="sr-Latn-RS" dirty="0">
                <a:solidFill>
                  <a:schemeClr val="tx1"/>
                </a:solidFill>
              </a:rPr>
              <a:t>Tabela 1. Negativni </a:t>
            </a:r>
            <a:r>
              <a:rPr lang="en-US" dirty="0" err="1">
                <a:solidFill>
                  <a:schemeClr val="tx1"/>
                </a:solidFill>
              </a:rPr>
              <a:t>jednokratni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lomovi</a:t>
            </a:r>
            <a:r>
              <a:rPr lang="sr-Latn-RS" dirty="0">
                <a:solidFill>
                  <a:schemeClr val="tx1"/>
                </a:solidFill>
              </a:rPr>
              <a:t> kod mesečnog indikatora neizvesnosti </a:t>
            </a:r>
            <a:endParaRPr lang="en-US" dirty="0">
              <a:solidFill>
                <a:schemeClr val="tx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6373E01-83B5-4AB5-87D6-E9AF3AE006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37639"/>
                  </p:ext>
                </p:extLst>
              </p:nvPr>
            </p:nvGraphicFramePr>
            <p:xfrm>
              <a:off x="2711302" y="2945221"/>
              <a:ext cx="6655981" cy="35512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11935">
                      <a:extLst>
                        <a:ext uri="{9D8B030D-6E8A-4147-A177-3AD203B41FA5}">
                          <a16:colId xmlns:a16="http://schemas.microsoft.com/office/drawing/2014/main" val="2274771316"/>
                        </a:ext>
                      </a:extLst>
                    </a:gridCol>
                    <a:gridCol w="1205269">
                      <a:extLst>
                        <a:ext uri="{9D8B030D-6E8A-4147-A177-3AD203B41FA5}">
                          <a16:colId xmlns:a16="http://schemas.microsoft.com/office/drawing/2014/main" val="2503092488"/>
                        </a:ext>
                      </a:extLst>
                    </a:gridCol>
                    <a:gridCol w="1406997">
                      <a:extLst>
                        <a:ext uri="{9D8B030D-6E8A-4147-A177-3AD203B41FA5}">
                          <a16:colId xmlns:a16="http://schemas.microsoft.com/office/drawing/2014/main" val="202754684"/>
                        </a:ext>
                      </a:extLst>
                    </a:gridCol>
                    <a:gridCol w="1245003">
                      <a:extLst>
                        <a:ext uri="{9D8B030D-6E8A-4147-A177-3AD203B41FA5}">
                          <a16:colId xmlns:a16="http://schemas.microsoft.com/office/drawing/2014/main" val="2035213394"/>
                        </a:ext>
                      </a:extLst>
                    </a:gridCol>
                    <a:gridCol w="1286777">
                      <a:extLst>
                        <a:ext uri="{9D8B030D-6E8A-4147-A177-3AD203B41FA5}">
                          <a16:colId xmlns:a16="http://schemas.microsoft.com/office/drawing/2014/main" val="1785531419"/>
                        </a:ext>
                      </a:extLst>
                    </a:gridCol>
                  </a:tblGrid>
                  <a:tr h="47476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en-CA" sz="1400" dirty="0">
                              <a:effectLst/>
                            </a:rPr>
                            <a:t>   </a:t>
                          </a:r>
                          <a:r>
                            <a:rPr lang="sr-Latn-RS" sz="1400" dirty="0">
                              <a:effectLst/>
                            </a:rPr>
                            <a:t>Mesec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Takijev interval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 </a:t>
                          </a:r>
                          <a14:m>
                            <m:oMath xmlns:m="http://schemas.openxmlformats.org/officeDocument/2006/math">
                              <m:f>
                                <m:fPr>
                                  <m:type m:val="skw"/>
                                  <m:ctrlPr>
                                    <a:rPr lang="sr-Latn-RS" sz="1400" i="1" smtClean="0">
                                      <a:effectLst/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sr-Latn-RS" sz="140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𝝁</m:t>
                                  </m:r>
                                </m:num>
                                <m:den>
                                  <m:r>
                                    <a:rPr lang="sr-Latn-RS" sz="1400" i="1" smtClean="0">
                                      <a:effectLst/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𝝈</m:t>
                                  </m:r>
                                </m:den>
                              </m:f>
                              <m:r>
                                <a:rPr lang="sr-Latn-RS" sz="1400" b="1" i="1" smtClean="0">
                                  <a:effectLst/>
                                  <a:latin typeface="Cambria Math" panose="02040503050406030204" pitchFamily="18" charset="0"/>
                                </a:rPr>
                                <m:t>  </m:t>
                              </m:r>
                            </m:oMath>
                          </a14:m>
                          <a:r>
                            <a:rPr lang="sr-Latn-RS" sz="1400" dirty="0">
                              <a:effectLst/>
                            </a:rPr>
                            <a:t>interval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Metod talasića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ARMA metod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56952909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2007m5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631609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2009m1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013604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2009m4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56358922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2010m4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56271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2011m4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517488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2011m6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7141635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2014m11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9289264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2015m7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31142023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2017m2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129328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2018m12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09566"/>
                      </a:ext>
                    </a:extLst>
                  </a:tr>
                  <a:tr h="2533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2020m3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0719467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2022m10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26819474"/>
                      </a:ext>
                    </a:extLst>
                  </a:tr>
                </a:tbl>
              </a:graphicData>
            </a:graphic>
          </p:graphicFrame>
        </mc:Choice>
        <mc:Fallback xmlns="">
          <p:graphicFrame>
            <p:nvGraphicFramePr>
              <p:cNvPr id="13" name="Table 12">
                <a:extLst>
                  <a:ext uri="{FF2B5EF4-FFF2-40B4-BE49-F238E27FC236}">
                    <a16:creationId xmlns:a16="http://schemas.microsoft.com/office/drawing/2014/main" id="{E6373E01-83B5-4AB5-87D6-E9AF3AE00692}"/>
                  </a:ext>
                </a:extLst>
              </p:cNvPr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1737639"/>
                  </p:ext>
                </p:extLst>
              </p:nvPr>
            </p:nvGraphicFramePr>
            <p:xfrm>
              <a:off x="2711302" y="2945221"/>
              <a:ext cx="6655981" cy="3551277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1511935">
                      <a:extLst>
                        <a:ext uri="{9D8B030D-6E8A-4147-A177-3AD203B41FA5}">
                          <a16:colId xmlns:a16="http://schemas.microsoft.com/office/drawing/2014/main" val="2274771316"/>
                        </a:ext>
                      </a:extLst>
                    </a:gridCol>
                    <a:gridCol w="1205269">
                      <a:extLst>
                        <a:ext uri="{9D8B030D-6E8A-4147-A177-3AD203B41FA5}">
                          <a16:colId xmlns:a16="http://schemas.microsoft.com/office/drawing/2014/main" val="2503092488"/>
                        </a:ext>
                      </a:extLst>
                    </a:gridCol>
                    <a:gridCol w="1406997">
                      <a:extLst>
                        <a:ext uri="{9D8B030D-6E8A-4147-A177-3AD203B41FA5}">
                          <a16:colId xmlns:a16="http://schemas.microsoft.com/office/drawing/2014/main" val="202754684"/>
                        </a:ext>
                      </a:extLst>
                    </a:gridCol>
                    <a:gridCol w="1245003">
                      <a:extLst>
                        <a:ext uri="{9D8B030D-6E8A-4147-A177-3AD203B41FA5}">
                          <a16:colId xmlns:a16="http://schemas.microsoft.com/office/drawing/2014/main" val="2035213394"/>
                        </a:ext>
                      </a:extLst>
                    </a:gridCol>
                    <a:gridCol w="1286777">
                      <a:extLst>
                        <a:ext uri="{9D8B030D-6E8A-4147-A177-3AD203B41FA5}">
                          <a16:colId xmlns:a16="http://schemas.microsoft.com/office/drawing/2014/main" val="1785531419"/>
                        </a:ext>
                      </a:extLst>
                    </a:gridCol>
                  </a:tblGrid>
                  <a:tr h="474766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en-CA" sz="1400" dirty="0">
                              <a:effectLst/>
                            </a:rPr>
                            <a:t>   </a:t>
                          </a:r>
                          <a:r>
                            <a:rPr lang="sr-Latn-RS" sz="1400" dirty="0">
                              <a:effectLst/>
                            </a:rPr>
                            <a:t>Mesec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Takijev interval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marL="68580" marR="68580" marT="0" marB="0">
                        <a:blipFill>
                          <a:blip r:embed="rId2"/>
                          <a:stretch>
                            <a:fillRect l="-193506" t="-71795" r="-181818" b="-66282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Metod talasića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ARMA metod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856952909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2007m5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51631609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2009m1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0013604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2009m4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756358922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2010m4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24556271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2011m4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57517488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2011m6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7141635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2014m11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892892645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2015m7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631142023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2017m2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3171293280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2018m12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274409566"/>
                      </a:ext>
                    </a:extLst>
                  </a:tr>
                  <a:tr h="253328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2020m3 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 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820719467"/>
                      </a:ext>
                    </a:extLst>
                  </a:tr>
                  <a:tr h="256653"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2022m10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Y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>
                              <a:effectLst/>
                            </a:rPr>
                            <a:t> </a:t>
                          </a:r>
                          <a:endParaRPr lang="en-US" sz="140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tc>
                      <a:txBody>
                        <a:bodyPr/>
                        <a:lstStyle/>
                        <a:p>
                          <a:pPr>
                            <a:lnSpc>
                              <a:spcPct val="107000"/>
                            </a:lnSpc>
                          </a:pPr>
                          <a:r>
                            <a:rPr lang="sr-Latn-RS" sz="1400" dirty="0">
                              <a:effectLst/>
                            </a:rPr>
                            <a:t>Y</a:t>
                          </a:r>
                          <a:endParaRPr lang="en-US" sz="1400" dirty="0">
                            <a:effectLst/>
                            <a:latin typeface="Calibri" panose="020F0502020204030204" pitchFamily="34" charset="0"/>
                            <a:cs typeface="Times New Roman" panose="02020603050405020304" pitchFamily="18" charset="0"/>
                          </a:endParaRPr>
                        </a:p>
                      </a:txBody>
                      <a:tcPr marL="68580" marR="68580" marT="0" marB="0"/>
                    </a:tc>
                    <a:extLst>
                      <a:ext uri="{0D108BD9-81ED-4DB2-BD59-A6C34878D82A}">
                        <a16:rowId xmlns:a16="http://schemas.microsoft.com/office/drawing/2014/main" val="1426819474"/>
                      </a:ext>
                    </a:extLst>
                  </a:tr>
                </a:tbl>
              </a:graphicData>
            </a:graphic>
          </p:graphicFrame>
        </mc:Fallback>
      </mc:AlternateContent>
    </p:spTree>
    <p:extLst>
      <p:ext uri="{BB962C8B-B14F-4D97-AF65-F5344CB8AC3E}">
        <p14:creationId xmlns:p14="http://schemas.microsoft.com/office/powerpoint/2010/main" val="31947749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8384-F0B8-4C9D-872E-CF451A3A2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319453"/>
          </a:xfrm>
        </p:spPr>
        <p:txBody>
          <a:bodyPr>
            <a:normAutofit fontScale="90000"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Modeliranje indeksa neizvesnosti - empirijski rezultati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C5858-2909-4B7C-8116-917F4541A3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76447" y="606056"/>
            <a:ext cx="11259879" cy="4859079"/>
          </a:xfrm>
        </p:spPr>
        <p:txBody>
          <a:bodyPr/>
          <a:lstStyle/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Drugi pristup prilikom formiranja indeksa: Vrednost opservacije za posmatranu nedelju definisana je kao sedmodnevni prosek podataka. Isti princip je korišćen i prilikom formiranja mesečnog indikatora.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Modeliranje se bazira na primeni GARCH modela. Oba formirana indikatora (nedeljeni i mesečni) karakteriše vremenski promenljiva uslovna varijansa.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U nastavku je dat rezultat za nedeljni indikator. Ocenjen je </a:t>
            </a:r>
            <a:r>
              <a:rPr lang="en-CA" dirty="0">
                <a:solidFill>
                  <a:schemeClr val="tx1"/>
                </a:solidFill>
              </a:rPr>
              <a:t>PGARCH(1,1)-M</a:t>
            </a:r>
            <a:r>
              <a:rPr lang="sr-Latn-RS" dirty="0">
                <a:solidFill>
                  <a:schemeClr val="tx1"/>
                </a:solidFill>
              </a:rPr>
              <a:t> model (Ding, Granger &amp; Engle, 1993; Engle, Lilien &amp; Robins, 1987), pod pretpostavkom da slučajna greška ima t-raspodelu i da je eksponent uslovne standardne devijacije jednak 1 (Tabela 2).</a:t>
            </a:r>
          </a:p>
          <a:p>
            <a:pPr marL="0" indent="0" algn="ctr">
              <a:buNone/>
            </a:pPr>
            <a:r>
              <a:rPr lang="sr-Latn-RS" dirty="0">
                <a:solidFill>
                  <a:schemeClr val="tx1"/>
                </a:solidFill>
              </a:rPr>
              <a:t>Tabela 2. Ocenjen model za nedeljeni indikator neizvesnosti </a:t>
            </a:r>
            <a:endParaRPr lang="en-US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Latn-RS" dirty="0">
              <a:solidFill>
                <a:schemeClr val="tx1"/>
              </a:solidFill>
            </a:endParaRPr>
          </a:p>
          <a:p>
            <a:pPr algn="just">
              <a:buFont typeface="Wingdings" panose="05000000000000000000" pitchFamily="2" charset="2"/>
              <a:buChar char="Ø"/>
            </a:pPr>
            <a:endParaRPr lang="sr-Latn-RS" dirty="0">
              <a:solidFill>
                <a:schemeClr val="tx1"/>
              </a:solidFill>
            </a:endParaRPr>
          </a:p>
        </p:txBody>
      </p:sp>
      <p:graphicFrame>
        <p:nvGraphicFramePr>
          <p:cNvPr id="4" name="Table 3">
            <a:extLst>
              <a:ext uri="{FF2B5EF4-FFF2-40B4-BE49-F238E27FC236}">
                <a16:creationId xmlns:a16="http://schemas.microsoft.com/office/drawing/2014/main" id="{743841D8-FD0A-44B1-964A-401B54FF47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18406099"/>
              </p:ext>
            </p:extLst>
          </p:nvPr>
        </p:nvGraphicFramePr>
        <p:xfrm>
          <a:off x="2987749" y="3429000"/>
          <a:ext cx="5922335" cy="3413788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377233">
                  <a:extLst>
                    <a:ext uri="{9D8B030D-6E8A-4147-A177-3AD203B41FA5}">
                      <a16:colId xmlns:a16="http://schemas.microsoft.com/office/drawing/2014/main" val="355641845"/>
                    </a:ext>
                  </a:extLst>
                </a:gridCol>
                <a:gridCol w="2091508">
                  <a:extLst>
                    <a:ext uri="{9D8B030D-6E8A-4147-A177-3AD203B41FA5}">
                      <a16:colId xmlns:a16="http://schemas.microsoft.com/office/drawing/2014/main" val="2044635570"/>
                    </a:ext>
                  </a:extLst>
                </a:gridCol>
                <a:gridCol w="1453594">
                  <a:extLst>
                    <a:ext uri="{9D8B030D-6E8A-4147-A177-3AD203B41FA5}">
                      <a16:colId xmlns:a16="http://schemas.microsoft.com/office/drawing/2014/main" val="3057926273"/>
                    </a:ext>
                  </a:extLst>
                </a:gridCol>
              </a:tblGrid>
              <a:tr h="205707">
                <a:tc grid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Jednačina srednje vrednosti 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89201272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 dirty="0">
                          <a:effectLst/>
                        </a:rPr>
                        <a:t>Promenljiva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Ocena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z-s</a:t>
                      </a:r>
                      <a:r>
                        <a:rPr lang="sr-Latn-RS" sz="1400" kern="1200">
                          <a:effectLst/>
                        </a:rPr>
                        <a:t>taistika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1725318275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Konstanta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 0.002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 68.87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4177106044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GARCH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b="1" kern="1200" dirty="0">
                          <a:effectLst/>
                        </a:rPr>
                        <a:t>-0.258</a:t>
                      </a:r>
                      <a:endParaRPr lang="en-US" sz="1400" b="1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-77.36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3726877027"/>
                  </a:ext>
                </a:extLst>
              </a:tr>
              <a:tr h="205707">
                <a:tc grid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Jednačina volatilnosti za standardnu devijaciju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67435932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Promenljiva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Ocena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z-</a:t>
                      </a:r>
                      <a:r>
                        <a:rPr lang="sr-Latn-RS" sz="1400" kern="1200">
                          <a:effectLst/>
                        </a:rPr>
                        <a:t>statistika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2280300432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400" kern="1200">
                          <a:effectLst/>
                        </a:rPr>
                        <a:t>Konstanta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0.003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41.25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1217951469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ARCH(1)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0.216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22.75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3916419379"/>
                  </a:ext>
                </a:extLst>
              </a:tr>
              <a:tr h="205707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GARCH(1)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0.383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56.42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1933851979"/>
                  </a:ext>
                </a:extLst>
              </a:tr>
              <a:tr h="408011"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t-</a:t>
                      </a:r>
                      <a:r>
                        <a:rPr lang="sr-Latn-RS" sz="1400" kern="1200" dirty="0">
                          <a:effectLst/>
                        </a:rPr>
                        <a:t>raspodela stepeni slobode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>
                          <a:effectLst/>
                        </a:rPr>
                        <a:t>3.03</a:t>
                      </a:r>
                      <a:endParaRPr lang="en-US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en-US" sz="1400" kern="1200" dirty="0">
                          <a:effectLst/>
                        </a:rPr>
                        <a:t>19.60</a:t>
                      </a:r>
                      <a:endParaRPr lang="en-US" sz="14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extLst>
                  <a:ext uri="{0D108BD9-81ED-4DB2-BD59-A6C34878D82A}">
                    <a16:rowId xmlns:a16="http://schemas.microsoft.com/office/drawing/2014/main" val="761105620"/>
                  </a:ext>
                </a:extLst>
              </a:tr>
              <a:tr h="883020">
                <a:tc gridSpan="3">
                  <a:txBody>
                    <a:bodyPr/>
                    <a:lstStyle/>
                    <a:p>
                      <a:pPr>
                        <a:lnSpc>
                          <a:spcPct val="106000"/>
                        </a:lnSpc>
                        <a:spcAft>
                          <a:spcPts val="800"/>
                        </a:spcAft>
                      </a:pPr>
                      <a:r>
                        <a:rPr lang="sr-Latn-RS" sz="1200" kern="1200" dirty="0">
                          <a:effectLst/>
                        </a:rPr>
                        <a:t>Testovi specifikacije</a:t>
                      </a:r>
                      <a:r>
                        <a:rPr lang="en-US" sz="1200" kern="1200" dirty="0">
                          <a:effectLst/>
                        </a:rPr>
                        <a:t>: SC=-7.4386, Q(7)=1.57(0.98), Q(14)=4.59(0.99), Q</a:t>
                      </a:r>
                      <a:r>
                        <a:rPr lang="en-US" sz="1200" kern="1200" baseline="30000" dirty="0">
                          <a:effectLst/>
                        </a:rPr>
                        <a:t>2</a:t>
                      </a:r>
                      <a:r>
                        <a:rPr lang="en-US" sz="1200" kern="1200" dirty="0">
                          <a:effectLst/>
                        </a:rPr>
                        <a:t>(7)=1.60(0.98), Q</a:t>
                      </a:r>
                      <a:r>
                        <a:rPr lang="en-US" sz="1200" kern="1200" baseline="30000" dirty="0">
                          <a:effectLst/>
                        </a:rPr>
                        <a:t>2</a:t>
                      </a:r>
                      <a:r>
                        <a:rPr lang="en-US" sz="1200" kern="1200" dirty="0">
                          <a:effectLst/>
                        </a:rPr>
                        <a:t>(14)=19.60(0.14), ARCH1-14=18.96(0.17), z</a:t>
                      </a:r>
                      <a:r>
                        <a:rPr lang="sr-Latn-RS" sz="1200" kern="1200" dirty="0">
                          <a:effectLst/>
                        </a:rPr>
                        <a:t>ajednička statistika </a:t>
                      </a:r>
                      <a:r>
                        <a:rPr lang="en-US" sz="1200" kern="1200" dirty="0" err="1">
                          <a:effectLst/>
                        </a:rPr>
                        <a:t>Nyblom</a:t>
                      </a:r>
                      <a:r>
                        <a:rPr lang="sr-Latn-RS" sz="1200" kern="1200" dirty="0">
                          <a:effectLst/>
                        </a:rPr>
                        <a:t>ovog testa stabilnosti</a:t>
                      </a:r>
                      <a:r>
                        <a:rPr lang="en-US" sz="1200" kern="1200" dirty="0">
                          <a:effectLst/>
                        </a:rPr>
                        <a:t>:1.17. </a:t>
                      </a:r>
                      <a:r>
                        <a:rPr lang="sr-Latn-RS" sz="1200" kern="1200" dirty="0">
                          <a:effectLst/>
                        </a:rPr>
                        <a:t>                                                                                                                   Napomena: Jednačina za srednju vrednost sadrži impulsnu veštačku promenljivu za nedelju koja počinje 27/12/2008. </a:t>
                      </a:r>
                      <a:endParaRPr lang="en-US" sz="12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100330" marR="100330" marT="9525" marB="0"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2931212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41339264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0948384-F0B8-4C9D-872E-CF451A3A2C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4"/>
            <a:ext cx="10630432" cy="1559130"/>
          </a:xfrm>
        </p:spPr>
        <p:txBody>
          <a:bodyPr>
            <a:normAutofit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Veza izmedju indeksa neizvesnosti i BELEX sentiment indeksa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B1C5858-2909-4B7C-8116-917F4541A3D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dirty="0"/>
              <a:t> </a:t>
            </a:r>
            <a:r>
              <a:rPr lang="en-US" dirty="0">
                <a:solidFill>
                  <a:schemeClr val="tx1"/>
                </a:solidFill>
              </a:rPr>
              <a:t>BELEX</a:t>
            </a:r>
            <a:r>
              <a:rPr lang="sr-Latn-RS" dirty="0">
                <a:solidFill>
                  <a:schemeClr val="tx1"/>
                </a:solidFill>
              </a:rPr>
              <a:t> sentiment indeks je mesečni indikator koji odražava očekivanja relevantnih tržišnih učesnika u pogledu budućih tržišnih kretanja na Beogradskoj berzi (</a:t>
            </a:r>
            <a:r>
              <a:rPr lang="sr-Latn-RS" dirty="0">
                <a:solidFill>
                  <a:schemeClr val="tx1"/>
                </a:solidFill>
                <a:hlinkClick r:id="rId2"/>
              </a:rPr>
              <a:t>https://www.belex.rs</a:t>
            </a:r>
            <a:r>
              <a:rPr lang="sr-Latn-RS" dirty="0">
                <a:solidFill>
                  <a:schemeClr val="tx1"/>
                </a:solidFill>
              </a:rPr>
              <a:t>). </a:t>
            </a:r>
          </a:p>
          <a:p>
            <a:pPr algn="just"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Vrednost indeksa se kreće </a:t>
            </a:r>
            <a:r>
              <a:rPr lang="en-US" dirty="0">
                <a:solidFill>
                  <a:schemeClr val="tx1"/>
                </a:solidFill>
              </a:rPr>
              <a:t>u </a:t>
            </a:r>
            <a:r>
              <a:rPr lang="en-US" dirty="0" err="1">
                <a:solidFill>
                  <a:schemeClr val="tx1"/>
                </a:solidFill>
              </a:rPr>
              <a:t>intervalu</a:t>
            </a:r>
            <a:r>
              <a:rPr lang="en-US" dirty="0">
                <a:solidFill>
                  <a:schemeClr val="tx1"/>
                </a:solidFill>
              </a:rPr>
              <a:t> od 0 do 200</a:t>
            </a:r>
            <a:r>
              <a:rPr lang="sr-Latn-RS" dirty="0">
                <a:solidFill>
                  <a:schemeClr val="tx1"/>
                </a:solidFill>
              </a:rPr>
              <a:t>. Bazna vrednost je 100. M</a:t>
            </a:r>
            <a:r>
              <a:rPr lang="en-US" dirty="0" err="1">
                <a:solidFill>
                  <a:schemeClr val="tx1"/>
                </a:solidFill>
              </a:rPr>
              <a:t>anje</a:t>
            </a:r>
            <a:r>
              <a:rPr lang="sr-Latn-RS" dirty="0">
                <a:solidFill>
                  <a:schemeClr val="tx1"/>
                </a:solidFill>
              </a:rPr>
              <a:t> vrednosti</a:t>
            </a:r>
            <a:r>
              <a:rPr lang="en-US" dirty="0">
                <a:solidFill>
                  <a:schemeClr val="tx1"/>
                </a:solidFill>
              </a:rPr>
              <a:t> od 100 </a:t>
            </a:r>
            <a:r>
              <a:rPr lang="en-US" dirty="0" err="1">
                <a:solidFill>
                  <a:schemeClr val="tx1"/>
                </a:solidFill>
              </a:rPr>
              <a:t>ukazuju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negativna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očekivanja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tržišnih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učesnika</a:t>
            </a:r>
            <a:r>
              <a:rPr lang="sr-Latn-RS" dirty="0">
                <a:solidFill>
                  <a:schemeClr val="tx1"/>
                </a:solidFill>
              </a:rPr>
              <a:t>, a vrednosti iznad </a:t>
            </a:r>
            <a:r>
              <a:rPr lang="en-US" dirty="0">
                <a:solidFill>
                  <a:schemeClr val="tx1"/>
                </a:solidFill>
              </a:rPr>
              <a:t>100 </a:t>
            </a:r>
            <a:r>
              <a:rPr lang="en-US" dirty="0" err="1">
                <a:solidFill>
                  <a:schemeClr val="tx1"/>
                </a:solidFill>
              </a:rPr>
              <a:t>ukazuju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pozitivna</a:t>
            </a:r>
            <a:r>
              <a:rPr lang="en-US" dirty="0">
                <a:solidFill>
                  <a:schemeClr val="tx1"/>
                </a:solidFill>
              </a:rPr>
              <a:t> </a:t>
            </a:r>
            <a:r>
              <a:rPr lang="en-US" dirty="0" err="1">
                <a:solidFill>
                  <a:schemeClr val="tx1"/>
                </a:solidFill>
              </a:rPr>
              <a:t>očekivanja</a:t>
            </a:r>
            <a:r>
              <a:rPr lang="en-US" dirty="0">
                <a:solidFill>
                  <a:schemeClr val="tx1"/>
                </a:solidFill>
              </a:rPr>
              <a:t>.</a:t>
            </a:r>
            <a:endParaRPr lang="sr-Latn-RS" dirty="0">
              <a:solidFill>
                <a:schemeClr val="tx1"/>
              </a:solidFill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Analizirana je veza izmedju mesečnog indikatora ekonomske neizvesnosti (drugi pristup) i </a:t>
            </a:r>
            <a:r>
              <a:rPr lang="en-US" dirty="0">
                <a:solidFill>
                  <a:schemeClr val="tx1"/>
                </a:solidFill>
              </a:rPr>
              <a:t>BELEX</a:t>
            </a:r>
            <a:r>
              <a:rPr lang="sr-Latn-RS" dirty="0">
                <a:solidFill>
                  <a:schemeClr val="tx1"/>
                </a:solidFill>
              </a:rPr>
              <a:t> sentiment indeks (2007M1-2023M10).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Metodologija: 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Vremenski promenljiv Grejndžerov test uzorčnosti (</a:t>
            </a:r>
            <a:r>
              <a:rPr lang="en-US" dirty="0">
                <a:solidFill>
                  <a:schemeClr val="tx1"/>
                </a:solidFill>
              </a:rPr>
              <a:t>Shi, </a:t>
            </a:r>
            <a:r>
              <a:rPr lang="en-US" dirty="0" err="1">
                <a:solidFill>
                  <a:schemeClr val="tx1"/>
                </a:solidFill>
              </a:rPr>
              <a:t>Hurn</a:t>
            </a:r>
            <a:r>
              <a:rPr lang="sr-Latn-RS" dirty="0">
                <a:solidFill>
                  <a:schemeClr val="tx1"/>
                </a:solidFill>
              </a:rPr>
              <a:t> </a:t>
            </a:r>
            <a:r>
              <a:rPr lang="en-US" dirty="0">
                <a:solidFill>
                  <a:schemeClr val="tx1"/>
                </a:solidFill>
              </a:rPr>
              <a:t>&amp; Phillips</a:t>
            </a:r>
            <a:r>
              <a:rPr lang="sr-Latn-RS" dirty="0">
                <a:solidFill>
                  <a:schemeClr val="tx1"/>
                </a:solidFill>
              </a:rPr>
              <a:t>, </a:t>
            </a:r>
            <a:r>
              <a:rPr lang="en-US" dirty="0">
                <a:solidFill>
                  <a:schemeClr val="tx1"/>
                </a:solidFill>
              </a:rPr>
              <a:t>2020) </a:t>
            </a:r>
            <a:r>
              <a:rPr lang="sr-Latn-RS" dirty="0">
                <a:solidFill>
                  <a:schemeClr val="tx1"/>
                </a:solidFill>
              </a:rPr>
              <a:t> </a:t>
            </a:r>
          </a:p>
          <a:p>
            <a:pPr marL="457200" indent="-457200">
              <a:buFont typeface="+mj-lt"/>
              <a:buAutoNum type="arabicPeriod"/>
            </a:pPr>
            <a:r>
              <a:rPr lang="sr-Latn-RS" dirty="0">
                <a:solidFill>
                  <a:schemeClr val="tx1"/>
                </a:solidFill>
              </a:rPr>
              <a:t>MS-VAR model (eng</a:t>
            </a:r>
            <a:r>
              <a:rPr lang="en-US" dirty="0">
                <a:solidFill>
                  <a:schemeClr val="tx1"/>
                </a:solidFill>
              </a:rPr>
              <a:t>l</a:t>
            </a:r>
            <a:r>
              <a:rPr lang="sr-Latn-RS" dirty="0">
                <a:solidFill>
                  <a:schemeClr val="tx1"/>
                </a:solidFill>
              </a:rPr>
              <a:t>. </a:t>
            </a:r>
            <a:r>
              <a:rPr lang="sr-Latn-RS" i="1" dirty="0">
                <a:solidFill>
                  <a:schemeClr val="tx1"/>
                </a:solidFill>
              </a:rPr>
              <a:t>Markov-Switching VAR model</a:t>
            </a:r>
            <a:r>
              <a:rPr lang="sr-Latn-RS" dirty="0">
                <a:solidFill>
                  <a:schemeClr val="tx1"/>
                </a:solidFill>
              </a:rPr>
              <a:t>; Krolzig, 1997)</a:t>
            </a:r>
          </a:p>
        </p:txBody>
      </p:sp>
    </p:spTree>
    <p:extLst>
      <p:ext uri="{BB962C8B-B14F-4D97-AF65-F5344CB8AC3E}">
        <p14:creationId xmlns:p14="http://schemas.microsoft.com/office/powerpoint/2010/main" val="18698408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A722D-80D9-4238-AB73-5C1B5D7E17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55019" y="236259"/>
            <a:ext cx="10058400" cy="936141"/>
          </a:xfrm>
        </p:spPr>
        <p:txBody>
          <a:bodyPr>
            <a:normAutofit fontScale="90000"/>
          </a:bodyPr>
          <a:lstStyle/>
          <a:p>
            <a:r>
              <a:rPr lang="sr-Latn-RS" sz="3500" dirty="0">
                <a:solidFill>
                  <a:schemeClr val="tx1"/>
                </a:solidFill>
              </a:rPr>
              <a:t>Veza izmedju indeksa neizvesnosti i BELEX sentiment indeksa - empirijski rezultati </a:t>
            </a:r>
            <a:endParaRPr lang="en-US" sz="3500" dirty="0">
              <a:solidFill>
                <a:schemeClr val="tx1"/>
              </a:solidFill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6FD7218-CFDC-4ED6-931A-28511255408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33916" y="1172400"/>
            <a:ext cx="11727711" cy="5685600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Vremenski promenljiv Grejndžerov test uzročnosti: Dve verzije testa sugerišu postojanje uzročnosti od BELEX sentiment indeksa ka indeksu ekonomske neizvesnosti od 2016. godine. Uzročnost od ekonomske neizvesnosti ka BELEX sentiment indeksu nije pronadjena. 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sr-Latn-RS" dirty="0">
                <a:solidFill>
                  <a:schemeClr val="tx1"/>
                </a:solidFill>
              </a:rPr>
              <a:t> MS-VAR: Na osnovu dekompozicije varijanse greške predvidjanja (h=12), dobijen je rezultat da u režimu dva šok u BELEX sentiment indeksu objašnjava 46% ukupne varijanse greške prognoze za indeks ekonomske neizvesnosti.</a:t>
            </a:r>
          </a:p>
          <a:p>
            <a:pPr marL="0" indent="0" algn="ctr">
              <a:buNone/>
            </a:pPr>
            <a:r>
              <a:rPr lang="sr-Latn-RS" dirty="0">
                <a:solidFill>
                  <a:schemeClr val="tx1"/>
                </a:solidFill>
              </a:rPr>
              <a:t>Grafik 2. Vremenski promenljiva Grejndžerova uzročnost od BELEX sentimenta ka ekonomskoj neizvesnosti </a:t>
            </a:r>
          </a:p>
          <a:p>
            <a:endParaRPr lang="en-US" dirty="0"/>
          </a:p>
        </p:txBody>
      </p:sp>
      <p:pic>
        <p:nvPicPr>
          <p:cNvPr id="4098" name="Picture 1">
            <a:extLst>
              <a:ext uri="{FF2B5EF4-FFF2-40B4-BE49-F238E27FC236}">
                <a16:creationId xmlns:a16="http://schemas.microsoft.com/office/drawing/2014/main" id="{AF327EF7-DFC6-46BA-8E58-AC1186EE7B1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0699" y="3433417"/>
            <a:ext cx="4403520" cy="318832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099" name="Picture 3">
            <a:extLst>
              <a:ext uri="{FF2B5EF4-FFF2-40B4-BE49-F238E27FC236}">
                <a16:creationId xmlns:a16="http://schemas.microsoft.com/office/drawing/2014/main" id="{E72D4652-5F11-4939-8D1D-5233CC01CE76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7722" y="3361721"/>
            <a:ext cx="4403521" cy="333171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2068329073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ct">
  <a:themeElements>
    <a:clrScheme name="Retrospect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02006FA4-1611-4B07-AF7F-85CF6D20EB3E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2747</TotalTime>
  <Words>1198</Words>
  <Application>Microsoft Office PowerPoint</Application>
  <PresentationFormat>Widescreen</PresentationFormat>
  <Paragraphs>153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5" baseType="lpstr">
      <vt:lpstr>Calibri</vt:lpstr>
      <vt:lpstr>Calibri Light</vt:lpstr>
      <vt:lpstr>Cambria Math</vt:lpstr>
      <vt:lpstr>Wingdings</vt:lpstr>
      <vt:lpstr>Retrospect</vt:lpstr>
      <vt:lpstr>EKONOMSKA NEIZVESNOST U SRBIJI: NEKI EKONOMETRIJSKI REZULTATI</vt:lpstr>
      <vt:lpstr>Motivacija za sprovodjenje istraživanja</vt:lpstr>
      <vt:lpstr>Predmet istraživanja</vt:lpstr>
      <vt:lpstr>Indeks ekonomske neizvesnosti za Srbiju</vt:lpstr>
      <vt:lpstr>Identifikacija jednokratnih lomova </vt:lpstr>
      <vt:lpstr>Identifikacija jednokratnih lomova - empirijski rezultati </vt:lpstr>
      <vt:lpstr>Modeliranje indeksa neizvesnosti - empirijski rezultati </vt:lpstr>
      <vt:lpstr>Veza izmedju indeksa neizvesnosti i BELEX sentiment indeksa</vt:lpstr>
      <vt:lpstr>Veza izmedju indeksa neizvesnosti i BELEX sentiment indeksa - empirijski rezultati </vt:lpstr>
      <vt:lpstr>Reference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DETERMINANTE STOPE VIŠKA SMRTNOSTI PO ZEMLJAMA U PERIODU PANDEMIJE COVID-19</dc:title>
  <dc:creator>Emilija Maksimovic</dc:creator>
  <cp:lastModifiedBy>Marija Jovovic Koprivica</cp:lastModifiedBy>
  <cp:revision>173</cp:revision>
  <dcterms:created xsi:type="dcterms:W3CDTF">2022-09-09T10:46:35Z</dcterms:created>
  <dcterms:modified xsi:type="dcterms:W3CDTF">2025-06-01T21:21:06Z</dcterms:modified>
</cp:coreProperties>
</file>