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9" r:id="rId6"/>
    <p:sldId id="290" r:id="rId7"/>
    <p:sldId id="300" r:id="rId8"/>
    <p:sldId id="294" r:id="rId9"/>
    <p:sldId id="291" r:id="rId10"/>
    <p:sldId id="297" r:id="rId11"/>
    <p:sldId id="301" r:id="rId12"/>
    <p:sldId id="298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etli stil 2 – Naglašav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5646" autoAdjust="0"/>
  </p:normalViewPr>
  <p:slideViewPr>
    <p:cSldViewPr snapToGrid="0">
      <p:cViewPr varScale="1">
        <p:scale>
          <a:sx n="52" d="100"/>
          <a:sy n="52" d="100"/>
        </p:scale>
        <p:origin x="586" y="48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5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9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8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5BAC9-41E6-B798-3AB9-7B99AB58E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BAD23F-F35B-CB3C-D9AE-ABCCC9738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B6110-AB66-1F5C-7D5A-F04E136B3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16E86-7D8E-ABAC-4672-04D435D63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6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86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44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59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98292-AA6B-4FED-165D-3E15485C5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36E84C-FB58-1B0B-AA63-D822E2EE9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1DD3EB-A776-E9DC-118E-3C5D2B403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E2F8B-4DBF-E03A-D2AD-B00D2E9D7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7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4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nd Imag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08822" cy="6858002"/>
            <a:chOff x="0" y="0"/>
            <a:chExt cx="1220882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7200"/>
            <a:ext cx="10643508" cy="1371600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7A1CF7-9B3B-E43E-830E-DAB65B60824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166088" y="2652713"/>
            <a:ext cx="5394959" cy="343693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D976D8D6-3BDC-1908-3425-FEE3EEF51A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7920" y="1447800"/>
            <a:ext cx="4214010" cy="421401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3050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7200"/>
            <a:ext cx="9692640" cy="1371600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5E425B-455F-127B-1647-045FD094F15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67493" y="2087561"/>
            <a:ext cx="2693306" cy="389054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2000">
                <a:latin typeface="+mn-lt"/>
              </a:defRPr>
            </a:lvl2pPr>
            <a:lvl3pPr marL="914400" indent="0">
              <a:buNone/>
              <a:defRPr sz="2000">
                <a:latin typeface="+mn-lt"/>
              </a:defRPr>
            </a:lvl3pPr>
            <a:lvl4pPr marL="1371600" indent="0">
              <a:buNone/>
              <a:defRPr sz="2000">
                <a:latin typeface="+mn-lt"/>
              </a:defRPr>
            </a:lvl4pPr>
            <a:lvl5pPr marL="1828800" indent="0"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6400" y="2087563"/>
            <a:ext cx="6730274" cy="389054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9855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9F46B00-4AE8-52A2-6926-FC2F5DD1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364" y="0"/>
            <a:ext cx="12194364" cy="6858000"/>
            <a:chOff x="-2364" y="0"/>
            <a:chExt cx="12194364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rot="5400000">
              <a:off x="8580896" y="0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>
              <a:off x="-2364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2587417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489" y="457199"/>
            <a:ext cx="5943599" cy="1920240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BDFA0C-B372-969D-6C8A-F664A4BF8D41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823108" y="640080"/>
            <a:ext cx="4297680" cy="429768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347663" indent="0" algn="ctr"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marL="6858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3pPr>
            <a:lvl4pPr marL="9144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4pPr>
            <a:lvl5pPr marL="11430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8D2CC-EE75-85FA-1577-88C0BEC7B10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49490" y="2706369"/>
            <a:ext cx="5943600" cy="3383279"/>
          </a:xfrm>
        </p:spPr>
        <p:txBody>
          <a:bodyPr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46304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656170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59" r:id="rId4"/>
    <p:sldLayoutId id="2147483668" r:id="rId5"/>
    <p:sldLayoutId id="2147483669" r:id="rId6"/>
    <p:sldLayoutId id="2147483675" r:id="rId7"/>
    <p:sldLayoutId id="2147483677" r:id="rId8"/>
    <p:sldLayoutId id="2147483676" r:id="rId9"/>
    <p:sldLayoutId id="2147483661" r:id="rId10"/>
    <p:sldLayoutId id="2147483666" r:id="rId11"/>
  </p:sldLayoutIdLst>
  <p:transition spd="slow">
    <p:push/>
  </p:transition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096933" cy="3830130"/>
          </a:xfrm>
        </p:spPr>
        <p:txBody>
          <a:bodyPr/>
          <a:lstStyle/>
          <a:p>
            <a:r>
              <a:rPr lang="en-US" dirty="0"/>
              <a:t>Overview of Performance Analytics in the Insurance Industry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8ABB7B-47C9-B234-7961-811E7E965A0F}"/>
              </a:ext>
            </a:extLst>
          </p:cNvPr>
          <p:cNvSpPr txBox="1">
            <a:spLocks/>
          </p:cNvSpPr>
          <p:nvPr/>
        </p:nvSpPr>
        <p:spPr>
          <a:xfrm>
            <a:off x="3354397" y="5126428"/>
            <a:ext cx="6200479" cy="11671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2400" dirty="0"/>
              <a:t>Gordana Savić</a:t>
            </a:r>
            <a:r>
              <a:rPr lang="en-US" sz="2400" dirty="0"/>
              <a:t>,</a:t>
            </a:r>
            <a:r>
              <a:rPr lang="sr-Latn-RS" sz="2400" dirty="0"/>
              <a:t> Isidora Gaćeša, Milan Martić, </a:t>
            </a:r>
          </a:p>
          <a:p>
            <a:pPr marL="0" indent="0" algn="ctr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University of Belgrade</a:t>
            </a:r>
            <a:endParaRPr lang="sr-Latn-RS" sz="2000" b="0" i="0" dirty="0">
              <a:solidFill>
                <a:srgbClr val="000000"/>
              </a:solidFill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Faculty of Organizational Sciences, Belgrade, Serbia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F58C-138C-55F4-DA77-4C3F06C8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46" y="403597"/>
            <a:ext cx="11073535" cy="561252"/>
          </a:xfrm>
        </p:spPr>
        <p:txBody>
          <a:bodyPr/>
          <a:lstStyle/>
          <a:p>
            <a:pPr algn="ctr"/>
            <a:r>
              <a:rPr lang="sr-Latn-RS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Discussion</a:t>
            </a:r>
            <a:r>
              <a:rPr lang="sr-Latn-RS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and</a:t>
            </a:r>
            <a:r>
              <a:rPr lang="sr-Latn-RS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Conclusion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DDE7C-335B-FD23-E1E6-CDCB99B7878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4746" y="1177062"/>
            <a:ext cx="11073535" cy="8157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</a:rPr>
              <a:t>This summary highlights key findings from a bibliometric and content analysis of performance analytics in the insurance sector, with a focus on methodological trends, efficiency metrics, and evolving research priorities.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BF403F-641A-4E64-178A-568EF36E2777}"/>
              </a:ext>
            </a:extLst>
          </p:cNvPr>
          <p:cNvSpPr txBox="1">
            <a:spLocks/>
          </p:cNvSpPr>
          <p:nvPr/>
        </p:nvSpPr>
        <p:spPr>
          <a:xfrm>
            <a:off x="839941" y="2521335"/>
            <a:ext cx="10309434" cy="3765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66928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50392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33856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sr-Latn-RS" sz="1800" b="1" dirty="0" err="1"/>
              <a:t>Key</a:t>
            </a:r>
            <a:r>
              <a:rPr lang="sr-Latn-RS" sz="1800" b="1" dirty="0"/>
              <a:t> </a:t>
            </a:r>
            <a:r>
              <a:rPr lang="sr-Latn-RS" sz="1800" b="1" dirty="0" err="1"/>
              <a:t>points</a:t>
            </a:r>
            <a:r>
              <a:rPr lang="sr-Latn-RS" sz="1800" b="1" dirty="0"/>
              <a:t>: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Performance analytics is applied across business levels, especially in insurance companies.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Healthcare insurance is the most frequent focus in related studies.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Efficiency analysis is the leading keyword in the past five years.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DEA (Data Envelopment Analysis) is the most commonly used method due to its flexibility with multiple inputs and outputs.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Advanced DEA models include dynamic analysis and Malmquist indices.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Input cluster analysis highlights the need to control resources, costs, labor, and capital.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Output indicators are income-related: investment income, net profit, earned and gross premiums.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Non-DEA studies explore corporate governance and environmental performance as additional performance factors.</a:t>
            </a:r>
            <a:endParaRPr lang="sr-Latn-RS" sz="1600" dirty="0"/>
          </a:p>
          <a:p>
            <a:pPr>
              <a:lnSpc>
                <a:spcPct val="12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958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F5EE67-DE83-C00F-F31C-58A2B46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13" y="406717"/>
            <a:ext cx="8953970" cy="723265"/>
          </a:xfrm>
        </p:spPr>
        <p:txBody>
          <a:bodyPr/>
          <a:lstStyle/>
          <a:p>
            <a:r>
              <a:rPr lang="en-US" sz="3200" dirty="0"/>
              <a:t>Performance Analytics in the Insurance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7743C-9A64-6DD7-26EC-7870E2484D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6813" y="2476173"/>
            <a:ext cx="9426389" cy="38237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200" b="1" dirty="0"/>
              <a:t>Performance analytics contributes to the insurance industry by: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Enabling more informed and effective decision-making, boosting productivity and efficiency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Helping insurers quantify risk, automate processes, and improve customer satisfaction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Allowing anticipation of trends, fine-tuning risk models, and updating 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Supporting monitoring, evaluation, and improvement of overall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Driving innovation, long-term success, and competitiveness in the market</a:t>
            </a:r>
            <a:endParaRPr lang="sr-Latn-RS" sz="2200" dirty="0"/>
          </a:p>
          <a:p>
            <a:pPr>
              <a:buFont typeface="Arial" panose="020B0604020202020204" pitchFamily="34" charset="0"/>
              <a:buChar char="•"/>
            </a:pPr>
            <a:endParaRPr lang="sr-Latn-RS" sz="2200" dirty="0"/>
          </a:p>
          <a:p>
            <a:pPr marL="59436" indent="0" algn="ctr">
              <a:lnSpc>
                <a:spcPct val="120000"/>
              </a:lnSpc>
              <a:buNone/>
            </a:pPr>
            <a:r>
              <a:rPr lang="en-US" sz="2400" b="1" dirty="0"/>
              <a:t>The objective of this research is to examine the application of performance analytics in the insurance industry and its contribution to business improvement, risk management, and competitiveness.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08B0AB0-F127-CBFF-2DC4-9EF35EAFC73F}"/>
              </a:ext>
            </a:extLst>
          </p:cNvPr>
          <p:cNvSpPr txBox="1">
            <a:spLocks/>
          </p:cNvSpPr>
          <p:nvPr/>
        </p:nvSpPr>
        <p:spPr>
          <a:xfrm>
            <a:off x="965015" y="1373606"/>
            <a:ext cx="9628187" cy="723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0392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436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A resilient insurance industry plays a crucial role in shaping the overall economy of a 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3879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F9E134-98AA-3ECE-E40A-180C85AC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8329656" cy="626525"/>
          </a:xfrm>
        </p:spPr>
        <p:txBody>
          <a:bodyPr/>
          <a:lstStyle/>
          <a:p>
            <a:r>
              <a:rPr lang="en-US" sz="3200" dirty="0"/>
              <a:t>Literature Search and Screening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5C0B-19FB-954B-532A-0A68CAC4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3354" y="2933047"/>
            <a:ext cx="1378807" cy="62652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Latn-RS" b="1" dirty="0" err="1"/>
              <a:t>Search</a:t>
            </a:r>
            <a:endParaRPr lang="sr-Latn-RS" b="1" i="1" dirty="0"/>
          </a:p>
          <a:p>
            <a:pPr algn="ctr">
              <a:spcBef>
                <a:spcPts val="0"/>
              </a:spcBef>
            </a:pPr>
            <a:r>
              <a:rPr lang="sr-Latn-RS" b="1" i="1" dirty="0"/>
              <a:t>procedure</a:t>
            </a:r>
            <a:endParaRPr lang="en-US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34351-9D9C-8C32-5CC0-3F19A1CAC0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4318" y="5825781"/>
            <a:ext cx="7363397" cy="76956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Papers found: </a:t>
            </a:r>
            <a:r>
              <a:rPr lang="sr-Latn-RS" b="1" dirty="0">
                <a:solidFill>
                  <a:schemeClr val="accent1"/>
                </a:solidFill>
              </a:rPr>
              <a:t>84</a:t>
            </a:r>
          </a:p>
          <a:p>
            <a:r>
              <a:rPr lang="en-US" dirty="0"/>
              <a:t>79 → screened to 63 → +5 from references → +16 manual search</a:t>
            </a:r>
          </a:p>
        </p:txBody>
      </p:sp>
      <p:pic>
        <p:nvPicPr>
          <p:cNvPr id="5" name="Slika 4" descr="Slika na kojoj se nalazi tekst, snimak ekrana, Font, Štampanje&#10;&#10;Sadržaj koji generiše veštačka inteligencija može biti netačan.">
            <a:extLst>
              <a:ext uri="{FF2B5EF4-FFF2-40B4-BE49-F238E27FC236}">
                <a16:creationId xmlns:a16="http://schemas.microsoft.com/office/drawing/2014/main" id="{B9451B4C-92D7-1547-6F64-9B216491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59" y="926858"/>
            <a:ext cx="8531423" cy="4622604"/>
          </a:xfrm>
          <a:prstGeom prst="rect">
            <a:avLst/>
          </a:prstGeom>
        </p:spPr>
      </p:pic>
      <p:sp>
        <p:nvSpPr>
          <p:cNvPr id="9" name="Strelica: nalevo 8">
            <a:extLst>
              <a:ext uri="{FF2B5EF4-FFF2-40B4-BE49-F238E27FC236}">
                <a16:creationId xmlns:a16="http://schemas.microsoft.com/office/drawing/2014/main" id="{46EBB8D4-8955-68E6-42A0-320EBACC34D1}"/>
              </a:ext>
            </a:extLst>
          </p:cNvPr>
          <p:cNvSpPr/>
          <p:nvPr/>
        </p:nvSpPr>
        <p:spPr>
          <a:xfrm>
            <a:off x="9365528" y="3009134"/>
            <a:ext cx="737826" cy="474352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6593962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02321-5B81-8D5B-320D-ADEABA9F1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AE07-70B7-326C-588D-0D123FFC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63" y="457200"/>
            <a:ext cx="9389520" cy="627468"/>
          </a:xfrm>
        </p:spPr>
        <p:txBody>
          <a:bodyPr/>
          <a:lstStyle/>
          <a:p>
            <a:pPr algn="ctr"/>
            <a:r>
              <a:rPr lang="sr-Latn-RS" sz="3200" dirty="0" err="1"/>
              <a:t>Statistical</a:t>
            </a:r>
            <a:r>
              <a:rPr lang="sr-Latn-RS" sz="3200" dirty="0"/>
              <a:t> </a:t>
            </a:r>
            <a:r>
              <a:rPr lang="sr-Latn-RS" sz="3200" dirty="0" err="1"/>
              <a:t>analysis</a:t>
            </a:r>
            <a:endParaRPr lang="en-US" sz="3200" dirty="0"/>
          </a:p>
        </p:txBody>
      </p:sp>
      <p:graphicFrame>
        <p:nvGraphicFramePr>
          <p:cNvPr id="5" name="Table Placeholder 2">
            <a:extLst>
              <a:ext uri="{FF2B5EF4-FFF2-40B4-BE49-F238E27FC236}">
                <a16:creationId xmlns:a16="http://schemas.microsoft.com/office/drawing/2014/main" id="{00BEE7A0-5064-84F8-8F65-D14A67ACFB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1663" y="1368447"/>
          <a:ext cx="9389520" cy="470442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29840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3129840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3129840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</a:tblGrid>
              <a:tr h="558152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 err="1"/>
                        <a:t>Publication</a:t>
                      </a:r>
                      <a:r>
                        <a:rPr lang="sr-Latn-RS" sz="1400" dirty="0"/>
                        <a:t> trend (2020- 2024)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 err="1"/>
                        <a:t>Publication</a:t>
                      </a:r>
                      <a:r>
                        <a:rPr lang="sr-Latn-RS" sz="1400" dirty="0"/>
                        <a:t> </a:t>
                      </a:r>
                      <a:r>
                        <a:rPr lang="sr-Latn-RS" sz="1400" dirty="0" err="1"/>
                        <a:t>sources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 err="1"/>
                        <a:t>Keywords</a:t>
                      </a:r>
                      <a:r>
                        <a:rPr lang="sr-Latn-RS" sz="1400" dirty="0"/>
                        <a:t> </a:t>
                      </a:r>
                      <a:r>
                        <a:rPr lang="sr-Latn-RS" sz="1400" dirty="0" err="1"/>
                        <a:t>analysis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581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Sharp growth from 2020 to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84 papers from 66 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244 </a:t>
                      </a:r>
                      <a:r>
                        <a:rPr lang="en-US" sz="1400" dirty="0"/>
                        <a:t>keywords</a:t>
                      </a:r>
                      <a:r>
                        <a:rPr lang="sr-Latn-RS" sz="1400" dirty="0"/>
                        <a:t> in total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7973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Peak in 2022 with 25 papers (~29.4% of total)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Top 14 sources published 32 papers (~38%)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The average number of keywords per paper is 5.03.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127577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Peak in 2022 with 25 papers (~29.4% of total)</a:t>
                      </a:r>
                    </a:p>
                    <a:p>
                      <a:pPr algn="ctr"/>
                      <a:r>
                        <a:rPr lang="en-US" sz="1400" dirty="0"/>
                        <a:t>Positive feedback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Majority of papers fall in economics, finance, risk management, business, public and healthcare policy</a:t>
                      </a:r>
                    </a:p>
                    <a:p>
                      <a:pPr algn="ctr"/>
                      <a:r>
                        <a:rPr lang="en-US" sz="1400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Top performance keywords: Efficiency (21), Insurance companies (18), Insurance (12)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151498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Top</a:t>
                      </a:r>
                      <a:r>
                        <a:rPr lang="en-US" sz="1400" dirty="0"/>
                        <a:t> methodology keywords: Data Envelopment Analysis (15), Technical efficiency (11), DEA (10)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31792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00FF-6B42-7D84-7831-AACC4E18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723" y="270400"/>
            <a:ext cx="4432420" cy="5160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dirty="0">
                <a:effectLst/>
                <a:latin typeface="+mj-lt"/>
                <a:ea typeface="+mj-ea"/>
                <a:cs typeface="+mj-cs"/>
              </a:rPr>
              <a:t>Bibliometric evaluation</a:t>
            </a:r>
            <a:endParaRPr lang="en-US" sz="3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9DD0BC0D-1A3B-78AD-E1E9-CB444798B3B4}"/>
              </a:ext>
            </a:extLst>
          </p:cNvPr>
          <p:cNvSpPr txBox="1"/>
          <p:nvPr/>
        </p:nvSpPr>
        <p:spPr>
          <a:xfrm>
            <a:off x="6467724" y="919523"/>
            <a:ext cx="4663440" cy="2358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1600" b="1" dirty="0"/>
              <a:t>Co-authorship Analysis: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Leading institutions mainly Chinese; Beijing University of Technology and Chinese Academy of Sciences most influential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Top countries: China, Italy, Iran, UK, Taiwan, Malaysia, Indonesia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Serbia has most co-authorships with India (2020-2021)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E7F3205-8917-CD7D-84EF-D742D13B4FD4}"/>
              </a:ext>
            </a:extLst>
          </p:cNvPr>
          <p:cNvSpPr txBox="1">
            <a:spLocks/>
          </p:cNvSpPr>
          <p:nvPr/>
        </p:nvSpPr>
        <p:spPr>
          <a:xfrm>
            <a:off x="655996" y="919523"/>
            <a:ext cx="5440004" cy="2434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Citation Analysis: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Most cited paper: </a:t>
            </a:r>
            <a:r>
              <a:rPr lang="en-US" sz="1600" dirty="0" err="1"/>
              <a:t>Ecer</a:t>
            </a:r>
            <a:r>
              <a:rPr lang="en-US" sz="1600" dirty="0"/>
              <a:t> &amp; </a:t>
            </a:r>
            <a:r>
              <a:rPr lang="en-US" sz="1600" dirty="0" err="1"/>
              <a:t>Pamučar</a:t>
            </a:r>
            <a:r>
              <a:rPr lang="en-US" sz="1600" dirty="0"/>
              <a:t> (2021); Omrani et al. (2022) has most connections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Main method: Data Envelopment Analysis (DEA)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Central journal: </a:t>
            </a:r>
            <a:r>
              <a:rPr lang="en-US" sz="1600" i="1" dirty="0"/>
              <a:t>Decision Making Applications in Management and Engineering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Top authors: Dragan </a:t>
            </a:r>
            <a:r>
              <a:rPr lang="en-US" sz="1600" dirty="0" err="1"/>
              <a:t>Pamučar</a:t>
            </a:r>
            <a:r>
              <a:rPr lang="en-US" sz="1600" dirty="0"/>
              <a:t>, Abbas Mardani, Ramin </a:t>
            </a:r>
            <a:r>
              <a:rPr lang="en-US" sz="1600" dirty="0" err="1"/>
              <a:t>Beiragh</a:t>
            </a:r>
            <a:r>
              <a:rPr lang="en-US" sz="1600" dirty="0"/>
              <a:t> (~100 citations) + Maja Pervan and Ana Krstic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7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7BDE659-C468-988D-65DC-55137ACE8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" y="3316190"/>
            <a:ext cx="4811432" cy="30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5BB274F6-662F-6A24-B658-829CFE16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63" y="3233137"/>
            <a:ext cx="4477363" cy="231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26102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CFB73D-B7C9-A177-04F3-E48E841A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467" y="585080"/>
            <a:ext cx="9692640" cy="589630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/>
              <a:t>Key </a:t>
            </a:r>
            <a:r>
              <a:rPr lang="sr-Latn-RS" sz="3200" dirty="0" err="1"/>
              <a:t>findings</a:t>
            </a:r>
            <a:r>
              <a:rPr lang="en-US" sz="3200" dirty="0"/>
              <a:t> from Non-DEA Performance Studies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CB8D27-91DC-F299-7764-8A159D98312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86467" y="1960354"/>
            <a:ext cx="2352214" cy="3615032"/>
          </a:xfrm>
        </p:spPr>
        <p:txBody>
          <a:bodyPr/>
          <a:lstStyle/>
          <a:p>
            <a:pPr algn="ctr"/>
            <a:r>
              <a:rPr lang="en-US" i="1" dirty="0"/>
              <a:t>Panel data and SFA dominate, while hybrid and multi-criteria models are gaining ground. The main focus areas include governance, efficiency, and external factors, with long-term analyses and varying sample sizes.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5C213BCC-0134-F1AC-D468-EBF190305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71497"/>
              </p:ext>
            </p:extLst>
          </p:nvPr>
        </p:nvGraphicFramePr>
        <p:xfrm>
          <a:off x="3878317" y="1627003"/>
          <a:ext cx="6880072" cy="42817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23536">
                  <a:extLst>
                    <a:ext uri="{9D8B030D-6E8A-4147-A177-3AD203B41FA5}">
                      <a16:colId xmlns:a16="http://schemas.microsoft.com/office/drawing/2014/main" val="398361298"/>
                    </a:ext>
                  </a:extLst>
                </a:gridCol>
                <a:gridCol w="2388113">
                  <a:extLst>
                    <a:ext uri="{9D8B030D-6E8A-4147-A177-3AD203B41FA5}">
                      <a16:colId xmlns:a16="http://schemas.microsoft.com/office/drawing/2014/main" val="3106665039"/>
                    </a:ext>
                  </a:extLst>
                </a:gridCol>
                <a:gridCol w="2468423">
                  <a:extLst>
                    <a:ext uri="{9D8B030D-6E8A-4147-A177-3AD203B41FA5}">
                      <a16:colId xmlns:a16="http://schemas.microsoft.com/office/drawing/2014/main" val="1976243415"/>
                    </a:ext>
                  </a:extLst>
                </a:gridCol>
              </a:tblGrid>
              <a:tr h="442715">
                <a:tc>
                  <a:txBody>
                    <a:bodyPr/>
                    <a:lstStyle/>
                    <a:p>
                      <a:r>
                        <a:rPr lang="sr-Latn-RS" sz="1300" i="1" cap="none" spc="0" dirty="0" err="1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sr-Latn-RS" sz="1300" i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300" i="1" cap="none" spc="0" dirty="0" err="1">
                          <a:solidFill>
                            <a:schemeClr val="tx1"/>
                          </a:solidFill>
                        </a:rPr>
                        <a:t>Main</a:t>
                      </a:r>
                      <a:r>
                        <a:rPr lang="sr-Latn-RS" sz="1300" i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Latn-RS" sz="1300" i="1" cap="none" spc="0" dirty="0" err="1">
                          <a:solidFill>
                            <a:schemeClr val="tx1"/>
                          </a:solidFill>
                        </a:rPr>
                        <a:t>Conclusions</a:t>
                      </a:r>
                      <a:endParaRPr lang="sr-Latn-RS" sz="1300" i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300" i="1" cap="none" spc="0" dirty="0" err="1">
                          <a:solidFill>
                            <a:schemeClr val="tx1"/>
                          </a:solidFill>
                        </a:rPr>
                        <a:t>Example</a:t>
                      </a:r>
                      <a:r>
                        <a:rPr lang="sr-Latn-RS" sz="1300" i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Latn-RS" sz="1300" i="1" cap="none" spc="0" dirty="0" err="1">
                          <a:solidFill>
                            <a:schemeClr val="tx1"/>
                          </a:solidFill>
                        </a:rPr>
                        <a:t>Methods</a:t>
                      </a:r>
                      <a:endParaRPr lang="sr-Latn-RS" sz="1300" i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821638"/>
                  </a:ext>
                </a:extLst>
              </a:tr>
              <a:tr h="959755">
                <a:tc>
                  <a:txBody>
                    <a:bodyPr/>
                    <a:lstStyle/>
                    <a:p>
                      <a:r>
                        <a:rPr lang="sr-Latn-RS" sz="1300" b="1" cap="none" spc="0" dirty="0" err="1">
                          <a:solidFill>
                            <a:schemeClr val="tx1"/>
                          </a:solidFill>
                        </a:rPr>
                        <a:t>Analysis</a:t>
                      </a:r>
                      <a:r>
                        <a:rPr lang="sr-Latn-RS" sz="1300" b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Latn-RS" sz="1300" b="1" cap="none" spc="0" dirty="0" err="1">
                          <a:solidFill>
                            <a:schemeClr val="tx1"/>
                          </a:solidFill>
                        </a:rPr>
                        <a:t>Methods</a:t>
                      </a:r>
                      <a:endParaRPr lang="sr-Latn-R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Panel data and SFA are most commonly used. Hybrid and fuzzy models are increasing.</a:t>
                      </a: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300" cap="none" spc="0">
                          <a:solidFill>
                            <a:schemeClr val="tx1"/>
                          </a:solidFill>
                        </a:rPr>
                        <a:t>Panel data, SFA, MARCOS, PFAHP, BSC+BWM</a:t>
                      </a: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851580"/>
                  </a:ext>
                </a:extLst>
              </a:tr>
              <a:tr h="1218274">
                <a:tc>
                  <a:txBody>
                    <a:bodyPr/>
                    <a:lstStyle/>
                    <a:p>
                      <a:r>
                        <a:rPr lang="sr-Latn-RS" sz="1300" b="1" cap="none" spc="0">
                          <a:solidFill>
                            <a:schemeClr val="tx1"/>
                          </a:solidFill>
                        </a:rPr>
                        <a:t>Focus Areas</a:t>
                      </a:r>
                      <a:endParaRPr lang="sr-Latn-R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Governance, efficiency, and external economic and regulatory influences are key themes.</a:t>
                      </a: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Corporate governance, efficiency, inflation, regulations</a:t>
                      </a: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597458"/>
                  </a:ext>
                </a:extLst>
              </a:tr>
              <a:tr h="701235">
                <a:tc>
                  <a:txBody>
                    <a:bodyPr/>
                    <a:lstStyle/>
                    <a:p>
                      <a:r>
                        <a:rPr lang="sr-Latn-RS" sz="1300" b="1" cap="none" spc="0">
                          <a:solidFill>
                            <a:schemeClr val="tx1"/>
                          </a:solidFill>
                        </a:rPr>
                        <a:t>Data &amp; Scope</a:t>
                      </a:r>
                      <a:endParaRPr lang="sr-Latn-R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Longitudinal panel data with large and small samples.</a:t>
                      </a: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Studies spanning 10-20 years, samples from 11 to 248 firms</a:t>
                      </a: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672438"/>
                  </a:ext>
                </a:extLst>
              </a:tr>
              <a:tr h="959755">
                <a:tc>
                  <a:txBody>
                    <a:bodyPr/>
                    <a:lstStyle/>
                    <a:p>
                      <a:r>
                        <a:rPr lang="sr-Latn-RS" sz="1300" b="1" cap="none" spc="0">
                          <a:solidFill>
                            <a:schemeClr val="tx1"/>
                          </a:solidFill>
                        </a:rPr>
                        <a:t>Integrated Approaches</a:t>
                      </a:r>
                      <a:endParaRPr lang="sr-Latn-R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Combining methods for improved ranking and evaluation.</a:t>
                      </a: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300" cap="none" spc="0" dirty="0">
                          <a:solidFill>
                            <a:schemeClr val="tx1"/>
                          </a:solidFill>
                        </a:rPr>
                        <a:t>PSI-SD + MABAC, PFAHP + MAIRCA, BSC + BWM</a:t>
                      </a:r>
                    </a:p>
                  </a:txBody>
                  <a:tcPr marL="71827" marR="71827" marT="35913" marB="718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305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102883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AA093-E00B-31E9-0A13-71142E30E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839" y="1794276"/>
            <a:ext cx="5422492" cy="3269447"/>
          </a:xfrm>
        </p:spPr>
        <p:txBody>
          <a:bodyPr/>
          <a:lstStyle/>
          <a:p>
            <a:r>
              <a:rPr lang="en-US" sz="6000" dirty="0"/>
              <a:t>Key </a:t>
            </a:r>
            <a:r>
              <a:rPr lang="sr-Latn-RS" sz="6000" dirty="0" err="1"/>
              <a:t>findings</a:t>
            </a:r>
            <a:r>
              <a:rPr lang="en-US" sz="6000" dirty="0"/>
              <a:t> </a:t>
            </a:r>
            <a:br>
              <a:rPr lang="sr-Latn-RS" sz="6000" dirty="0"/>
            </a:br>
            <a:r>
              <a:rPr lang="en-US" sz="6000" dirty="0"/>
              <a:t>from Non-DEA Performance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5335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60CE9-9613-2A4D-1EE0-EB6A3FA23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106B6-2725-7FDB-2C66-100AD7DC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82" y="166347"/>
            <a:ext cx="9033612" cy="50291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dirty="0"/>
              <a:t>Inputs and Outputs in DEA Analysis</a:t>
            </a:r>
            <a:endParaRPr lang="en-US" sz="6600" b="1" kern="1200" dirty="0"/>
          </a:p>
        </p:txBody>
      </p:sp>
      <p:pic>
        <p:nvPicPr>
          <p:cNvPr id="6147" name="Slika 1">
            <a:extLst>
              <a:ext uri="{FF2B5EF4-FFF2-40B4-BE49-F238E27FC236}">
                <a16:creationId xmlns:a16="http://schemas.microsoft.com/office/drawing/2014/main" id="{979015EF-782A-781E-E981-385AE650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r="10653" b="-2"/>
          <a:stretch>
            <a:fillRect/>
          </a:stretch>
        </p:blipFill>
        <p:spPr bwMode="auto">
          <a:xfrm>
            <a:off x="6159090" y="3429000"/>
            <a:ext cx="5943600" cy="33832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8" name="Slika 1">
            <a:extLst>
              <a:ext uri="{FF2B5EF4-FFF2-40B4-BE49-F238E27FC236}">
                <a16:creationId xmlns:a16="http://schemas.microsoft.com/office/drawing/2014/main" id="{F88743D1-A29A-CBD4-63CB-9CA46758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1" y="822284"/>
            <a:ext cx="6193902" cy="33832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CE1B1-9BBF-5881-980C-204FFD102672}"/>
              </a:ext>
            </a:extLst>
          </p:cNvPr>
          <p:cNvSpPr txBox="1">
            <a:spLocks/>
          </p:cNvSpPr>
          <p:nvPr/>
        </p:nvSpPr>
        <p:spPr>
          <a:xfrm>
            <a:off x="6799972" y="1128319"/>
            <a:ext cx="4661836" cy="1994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A total of </a:t>
            </a:r>
            <a:r>
              <a:rPr lang="en-US" sz="1800" b="1" dirty="0">
                <a:solidFill>
                  <a:schemeClr val="accent1"/>
                </a:solidFill>
              </a:rPr>
              <a:t>94 inputs </a:t>
            </a:r>
            <a:r>
              <a:rPr lang="sr-Latn-RS" sz="1800" b="1" dirty="0">
                <a:solidFill>
                  <a:schemeClr val="accent1"/>
                </a:solidFill>
              </a:rPr>
              <a:t>&amp;</a:t>
            </a:r>
            <a:r>
              <a:rPr lang="en-US" sz="1800" b="1" dirty="0">
                <a:solidFill>
                  <a:schemeClr val="accent1"/>
                </a:solidFill>
              </a:rPr>
              <a:t> 90 outputs</a:t>
            </a:r>
            <a:r>
              <a:rPr lang="sr-Latn-RS" sz="1800" b="1" dirty="0">
                <a:solidFill>
                  <a:schemeClr val="accent1"/>
                </a:solidFill>
              </a:rPr>
              <a:t> </a:t>
            </a:r>
            <a:r>
              <a:rPr lang="sr-Latn-RS" sz="1800" b="1" dirty="0" err="1"/>
              <a:t>used</a:t>
            </a:r>
            <a:r>
              <a:rPr lang="sr-Latn-RS" sz="1800" b="1" dirty="0"/>
              <a:t>.</a:t>
            </a:r>
            <a:endParaRPr lang="sr-Latn-RS" b="1" dirty="0"/>
          </a:p>
          <a:p>
            <a:pPr algn="ctr">
              <a:buNone/>
            </a:pPr>
            <a:r>
              <a:rPr lang="en-US" sz="1400" b="1" dirty="0"/>
              <a:t>Input Clusters</a:t>
            </a:r>
            <a:endParaRPr lang="en-US" sz="14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i="1" dirty="0">
                <a:solidFill>
                  <a:schemeClr val="accent1"/>
                </a:solidFill>
              </a:rPr>
              <a:t>Operational costs </a:t>
            </a:r>
            <a:r>
              <a:rPr lang="en-US" sz="1400" i="1" dirty="0" err="1">
                <a:solidFill>
                  <a:schemeClr val="accent1"/>
                </a:solidFill>
              </a:rPr>
              <a:t>clu</a:t>
            </a:r>
            <a:r>
              <a:rPr lang="sr-Latn-RS" sz="1400" i="1" dirty="0" err="1">
                <a:solidFill>
                  <a:schemeClr val="accent1"/>
                </a:solidFill>
              </a:rPr>
              <a:t>ster</a:t>
            </a:r>
            <a:r>
              <a:rPr lang="en-US" sz="1400" i="1" dirty="0">
                <a:solidFill>
                  <a:schemeClr val="accent1"/>
                </a:solidFill>
              </a:rPr>
              <a:t>: </a:t>
            </a:r>
            <a:r>
              <a:rPr lang="en-US" sz="1400" dirty="0"/>
              <a:t>operating expenses, underwriting expenses, liabilities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i="1" dirty="0">
                <a:solidFill>
                  <a:schemeClr val="accent1"/>
                </a:solidFill>
              </a:rPr>
              <a:t>Capital-related cluster</a:t>
            </a:r>
            <a:r>
              <a:rPr lang="en-US" sz="1400" dirty="0">
                <a:solidFill>
                  <a:schemeClr val="accent1"/>
                </a:solidFill>
              </a:rPr>
              <a:t>: </a:t>
            </a:r>
            <a:r>
              <a:rPr lang="en-US" sz="1400" dirty="0" err="1"/>
              <a:t>labour</a:t>
            </a:r>
            <a:r>
              <a:rPr lang="en-US" sz="1400" dirty="0"/>
              <a:t>, capital</a:t>
            </a:r>
          </a:p>
          <a:p>
            <a:pPr algn="ctr">
              <a:buNone/>
            </a:pPr>
            <a:r>
              <a:rPr lang="en-US" sz="1400" b="1" dirty="0"/>
              <a:t>Output Clusters</a:t>
            </a:r>
            <a:endParaRPr lang="en-US" sz="14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i="1" dirty="0">
                <a:solidFill>
                  <a:schemeClr val="accent1"/>
                </a:solidFill>
              </a:rPr>
              <a:t>Income cluster: </a:t>
            </a:r>
            <a:r>
              <a:rPr lang="en-US" sz="1400" dirty="0"/>
              <a:t>investment income, net profit, premium</a:t>
            </a:r>
            <a:r>
              <a:rPr lang="sr-Latn-RS" sz="1400" dirty="0"/>
              <a:t>s</a:t>
            </a:r>
            <a:endParaRPr lang="en-US" sz="1400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7D4E75FB-4B59-9188-09CA-B4E8C57081F8}"/>
              </a:ext>
            </a:extLst>
          </p:cNvPr>
          <p:cNvSpPr txBox="1"/>
          <p:nvPr/>
        </p:nvSpPr>
        <p:spPr>
          <a:xfrm>
            <a:off x="1973028" y="4205563"/>
            <a:ext cx="2335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r-Latn-RS" sz="1400" b="1" i="1" dirty="0">
                <a:solidFill>
                  <a:schemeClr val="accent1"/>
                </a:solidFill>
              </a:rPr>
              <a:t>Input </a:t>
            </a:r>
            <a:r>
              <a:rPr lang="sr-Latn-RS" sz="1400" b="1" i="1" dirty="0" err="1">
                <a:solidFill>
                  <a:schemeClr val="accent1"/>
                </a:solidFill>
              </a:rPr>
              <a:t>network</a:t>
            </a:r>
            <a:endParaRPr lang="sr-Latn-RS" sz="1400" b="1" i="1" dirty="0">
              <a:solidFill>
                <a:schemeClr val="accent1"/>
              </a:solidFill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B142EC0E-B8CA-5953-88ED-753745B83655}"/>
              </a:ext>
            </a:extLst>
          </p:cNvPr>
          <p:cNvSpPr txBox="1"/>
          <p:nvPr/>
        </p:nvSpPr>
        <p:spPr>
          <a:xfrm>
            <a:off x="5141137" y="5120639"/>
            <a:ext cx="10179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r-Latn-RS" sz="1400" b="1" i="1" dirty="0" err="1">
                <a:solidFill>
                  <a:schemeClr val="accent1"/>
                </a:solidFill>
              </a:rPr>
              <a:t>Output</a:t>
            </a:r>
            <a:r>
              <a:rPr lang="sr-Latn-RS" sz="1400" b="1" i="1" dirty="0">
                <a:solidFill>
                  <a:schemeClr val="accent1"/>
                </a:solidFill>
              </a:rPr>
              <a:t> </a:t>
            </a:r>
            <a:r>
              <a:rPr lang="sr-Latn-RS" sz="1400" b="1" i="1" dirty="0" err="1">
                <a:solidFill>
                  <a:schemeClr val="accent1"/>
                </a:solidFill>
              </a:rPr>
              <a:t>network</a:t>
            </a:r>
            <a:endParaRPr lang="sr-Latn-RS" sz="1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7825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0786E-306F-FA21-4F87-81A032C6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19" y="262650"/>
            <a:ext cx="9779183" cy="910304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/>
              <a:t>DEA Models, Efficiency Types &amp; Advanced Methods </a:t>
            </a:r>
            <a:br>
              <a:rPr lang="sr-Latn-RS" sz="3200" dirty="0"/>
            </a:br>
            <a:r>
              <a:rPr lang="en-US" sz="3200" dirty="0"/>
              <a:t>in Insurance Studies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BFDE8A3D-121F-E3C6-7434-C455E7E47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02589"/>
              </p:ext>
            </p:extLst>
          </p:nvPr>
        </p:nvGraphicFramePr>
        <p:xfrm>
          <a:off x="890019" y="1600921"/>
          <a:ext cx="5826091" cy="4082638"/>
        </p:xfrm>
        <a:graphic>
          <a:graphicData uri="http://schemas.openxmlformats.org/drawingml/2006/table">
            <a:tbl>
              <a:tblPr/>
              <a:tblGrid>
                <a:gridCol w="2301288">
                  <a:extLst>
                    <a:ext uri="{9D8B030D-6E8A-4147-A177-3AD203B41FA5}">
                      <a16:colId xmlns:a16="http://schemas.microsoft.com/office/drawing/2014/main" val="3793512924"/>
                    </a:ext>
                  </a:extLst>
                </a:gridCol>
                <a:gridCol w="3524803">
                  <a:extLst>
                    <a:ext uri="{9D8B030D-6E8A-4147-A177-3AD203B41FA5}">
                      <a16:colId xmlns:a16="http://schemas.microsoft.com/office/drawing/2014/main" val="1725571800"/>
                    </a:ext>
                  </a:extLst>
                </a:gridCol>
              </a:tblGrid>
              <a:tr h="528342">
                <a:tc>
                  <a:txBody>
                    <a:bodyPr/>
                    <a:lstStyle/>
                    <a:p>
                      <a:r>
                        <a:rPr lang="sr-Latn-RS" sz="1600" b="1" i="1" dirty="0" err="1"/>
                        <a:t>Category</a:t>
                      </a:r>
                      <a:endParaRPr lang="sr-Latn-RS" sz="1600" i="1" dirty="0"/>
                    </a:p>
                  </a:txBody>
                  <a:tcPr marL="99024" marR="99024" marT="49512" marB="49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b="1" i="1" dirty="0" err="1"/>
                        <a:t>Details</a:t>
                      </a:r>
                      <a:endParaRPr lang="sr-Latn-RS" sz="1600" i="1" dirty="0"/>
                    </a:p>
                  </a:txBody>
                  <a:tcPr marL="99024" marR="99024" marT="49512" marB="49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579573"/>
                  </a:ext>
                </a:extLst>
              </a:tr>
              <a:tr h="888574">
                <a:tc>
                  <a:txBody>
                    <a:bodyPr/>
                    <a:lstStyle/>
                    <a:p>
                      <a:r>
                        <a:rPr lang="sr-Latn-RS" sz="1600" b="1" dirty="0"/>
                        <a:t>DEA </a:t>
                      </a:r>
                      <a:r>
                        <a:rPr lang="sr-Latn-RS" sz="1600" b="1" dirty="0" err="1"/>
                        <a:t>Variants</a:t>
                      </a:r>
                      <a:endParaRPr lang="sr-Latn-RS" sz="1600" dirty="0"/>
                    </a:p>
                  </a:txBody>
                  <a:tcPr marL="99024" marR="99024" marT="49512" marB="49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Basic DEA, Multistage (2-stage, 3-stage, dynamic), Fuzzy, Robust, Network DEA</a:t>
                      </a:r>
                    </a:p>
                  </a:txBody>
                  <a:tcPr marL="99024" marR="99024" marT="49512" marB="49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73304"/>
                  </a:ext>
                </a:extLst>
              </a:tr>
              <a:tr h="888574">
                <a:tc>
                  <a:txBody>
                    <a:bodyPr/>
                    <a:lstStyle/>
                    <a:p>
                      <a:r>
                        <a:rPr lang="sr-Latn-RS" sz="1600" b="1"/>
                        <a:t>Hybrid Methods</a:t>
                      </a:r>
                      <a:endParaRPr lang="sr-Latn-RS" sz="1600"/>
                    </a:p>
                  </a:txBody>
                  <a:tcPr marL="99024" marR="99024" marT="49512" marB="49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DEA combined with ANN, Genetic Algorithms, AHP, PCA</a:t>
                      </a:r>
                    </a:p>
                  </a:txBody>
                  <a:tcPr marL="99024" marR="99024" marT="49512" marB="49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928851"/>
                  </a:ext>
                </a:extLst>
              </a:tr>
              <a:tr h="888574">
                <a:tc>
                  <a:txBody>
                    <a:bodyPr/>
                    <a:lstStyle/>
                    <a:p>
                      <a:r>
                        <a:rPr lang="sr-Latn-RS" sz="1600" b="1"/>
                        <a:t>Efficiency Types Measured</a:t>
                      </a:r>
                      <a:endParaRPr lang="sr-Latn-RS" sz="1600"/>
                    </a:p>
                  </a:txBody>
                  <a:tcPr marL="99024" marR="99024" marT="49512" marB="49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/>
                        <a:t>Technical, Cost, Profit, Scale, Allocative efficiency</a:t>
                      </a:r>
                    </a:p>
                  </a:txBody>
                  <a:tcPr marL="99024" marR="99024" marT="49512" marB="49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15903"/>
                  </a:ext>
                </a:extLst>
              </a:tr>
              <a:tr h="888574">
                <a:tc>
                  <a:txBody>
                    <a:bodyPr/>
                    <a:lstStyle/>
                    <a:p>
                      <a:r>
                        <a:rPr lang="sr-Latn-RS" sz="1600" b="1"/>
                        <a:t>Malmquist Indices</a:t>
                      </a:r>
                      <a:endParaRPr lang="sr-Latn-RS" sz="1600"/>
                    </a:p>
                  </a:txBody>
                  <a:tcPr marL="99024" marR="99024" marT="49512" marB="49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Productivity change, Technological progress, TFP growth</a:t>
                      </a:r>
                    </a:p>
                  </a:txBody>
                  <a:tcPr marL="99024" marR="99024" marT="49512" marB="49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894251"/>
                  </a:ext>
                </a:extLst>
              </a:tr>
            </a:tbl>
          </a:graphicData>
        </a:graphic>
      </p:graphicFrame>
      <p:pic>
        <p:nvPicPr>
          <p:cNvPr id="20" name="Slika 19" descr="Slika na kojoj se nalazi tekst, dijagram, snimak ekrana, krug&#10;&#10;Sadržaj koji generiše veštačka inteligencija može biti netačan.">
            <a:extLst>
              <a:ext uri="{FF2B5EF4-FFF2-40B4-BE49-F238E27FC236}">
                <a16:creationId xmlns:a16="http://schemas.microsoft.com/office/drawing/2014/main" id="{BA4D3516-0CE5-F82D-08DB-96E4192EB3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64" r="10807" b="7075"/>
          <a:stretch/>
        </p:blipFill>
        <p:spPr>
          <a:xfrm>
            <a:off x="8734094" y="3642240"/>
            <a:ext cx="2932441" cy="2780571"/>
          </a:xfrm>
          <a:prstGeom prst="rect">
            <a:avLst/>
          </a:prstGeom>
        </p:spPr>
      </p:pic>
      <p:pic>
        <p:nvPicPr>
          <p:cNvPr id="22" name="Slika 21" descr="Slika na kojoj se nalazi tekst, snimak ekrana, Font, dizajn&#10;&#10;Sadržaj koji generiše veštačka inteligencija može biti netačan.">
            <a:extLst>
              <a:ext uri="{FF2B5EF4-FFF2-40B4-BE49-F238E27FC236}">
                <a16:creationId xmlns:a16="http://schemas.microsoft.com/office/drawing/2014/main" id="{711CA94B-4D5F-2F73-CE9D-7503AC666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18" y="1386194"/>
            <a:ext cx="3390341" cy="2042806"/>
          </a:xfrm>
          <a:prstGeom prst="rect">
            <a:avLst/>
          </a:prstGeom>
        </p:spPr>
      </p:pic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9CC4AF92-C40F-F58D-F1CA-96B2A9F89ED1}"/>
              </a:ext>
            </a:extLst>
          </p:cNvPr>
          <p:cNvSpPr txBox="1"/>
          <p:nvPr/>
        </p:nvSpPr>
        <p:spPr>
          <a:xfrm>
            <a:off x="7716140" y="4770915"/>
            <a:ext cx="10179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r-Latn-RS" sz="1400" b="1" i="1" dirty="0">
                <a:solidFill>
                  <a:schemeClr val="accent1"/>
                </a:solidFill>
              </a:rPr>
              <a:t>DEA </a:t>
            </a:r>
            <a:r>
              <a:rPr lang="sr-Latn-RS" sz="1400" b="1" i="1" dirty="0" err="1">
                <a:solidFill>
                  <a:schemeClr val="accent1"/>
                </a:solidFill>
              </a:rPr>
              <a:t>models</a:t>
            </a:r>
            <a:endParaRPr lang="sr-Latn-RS" sz="1400" b="1" i="1" dirty="0">
              <a:solidFill>
                <a:schemeClr val="accent1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333035EC-D286-3CF5-AECE-FD9852D05CC9}"/>
              </a:ext>
            </a:extLst>
          </p:cNvPr>
          <p:cNvSpPr txBox="1"/>
          <p:nvPr/>
        </p:nvSpPr>
        <p:spPr>
          <a:xfrm>
            <a:off x="10429890" y="2145987"/>
            <a:ext cx="10179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r-Latn-RS" sz="1400" b="1" i="1" dirty="0" err="1">
                <a:solidFill>
                  <a:schemeClr val="accent1"/>
                </a:solidFill>
              </a:rPr>
              <a:t>Efficiency</a:t>
            </a:r>
            <a:r>
              <a:rPr lang="sr-Latn-RS" sz="1400" b="1" i="1" dirty="0">
                <a:solidFill>
                  <a:schemeClr val="accent1"/>
                </a:solidFill>
              </a:rPr>
              <a:t> </a:t>
            </a:r>
            <a:r>
              <a:rPr lang="sr-Latn-RS" sz="1400" b="1" i="1" dirty="0" err="1">
                <a:solidFill>
                  <a:schemeClr val="accent1"/>
                </a:solidFill>
              </a:rPr>
              <a:t>types</a:t>
            </a:r>
            <a:endParaRPr lang="sr-Latn-RS" sz="1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6337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331398_Win32_SL_V13" id="{C59E605D-C281-4A06-BDA0-E97A35AC3AA8}" vid="{25D1D206-DA25-4050-926A-BD6D3A1B5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1D3D4E-040D-4F59-9215-B1F04B81B9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7188B1-CB43-4216-A332-EE7733BC2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E52C7A-8834-4F18-859F-7167A187E13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851</Words>
  <Application>Microsoft Office PowerPoint</Application>
  <PresentationFormat>Widescreen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Tenorite</vt:lpstr>
      <vt:lpstr>Custom</vt:lpstr>
      <vt:lpstr>Overview of Performance Analytics in the Insurance Industry</vt:lpstr>
      <vt:lpstr>Performance Analytics in the Insurance Industry</vt:lpstr>
      <vt:lpstr>Literature Search and Screening Methodology</vt:lpstr>
      <vt:lpstr>Statistical analysis</vt:lpstr>
      <vt:lpstr>Bibliometric evaluation</vt:lpstr>
      <vt:lpstr>Key findings from Non-DEA Performance Studies</vt:lpstr>
      <vt:lpstr>Key findings  from Non-DEA Performance Studies</vt:lpstr>
      <vt:lpstr>Inputs and Outputs in DEA Analysis</vt:lpstr>
      <vt:lpstr>DEA Models, Efficiency Types &amp; Advanced Methods  in Insurance Studies</vt:lpstr>
      <vt:lpstr>Discussion and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Performance Analytics in the Insurance Industry</dc:title>
  <dc:creator>Isidora Gaćeša</dc:creator>
  <cp:lastModifiedBy>Marija Jovovic Koprivica</cp:lastModifiedBy>
  <cp:revision>36</cp:revision>
  <dcterms:created xsi:type="dcterms:W3CDTF">2023-12-12T16:04:07Z</dcterms:created>
  <dcterms:modified xsi:type="dcterms:W3CDTF">2025-06-02T21:06:42Z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