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80" r:id="rId3"/>
    <p:sldId id="285" r:id="rId4"/>
    <p:sldId id="286" r:id="rId5"/>
    <p:sldId id="287" r:id="rId6"/>
    <p:sldId id="288" r:id="rId7"/>
    <p:sldId id="284" r:id="rId8"/>
    <p:sldId id="283" r:id="rId9"/>
    <p:sldId id="281" r:id="rId10"/>
    <p:sldId id="28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298"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05406A-6CCA-4256-8F06-61F59F6BDD5E}" type="datetimeFigureOut">
              <a:rPr lang="en-GB" smtClean="0"/>
              <a:pPr/>
              <a:t>04/06/2025</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3CB538-DEFD-479E-9FDE-30EFDB1C3F46}"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E03A33-0491-485F-87F1-2C74E36E85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0D1AE8F-842F-428F-8B0A-5449141C2F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AED9C65-D49E-4DA9-8CA3-976312377251}"/>
              </a:ext>
            </a:extLst>
          </p:cNvPr>
          <p:cNvSpPr>
            <a:spLocks noGrp="1"/>
          </p:cNvSpPr>
          <p:nvPr>
            <p:ph type="dt" sz="half" idx="10"/>
          </p:nvPr>
        </p:nvSpPr>
        <p:spPr/>
        <p:txBody>
          <a:bodyPr/>
          <a:lstStyle/>
          <a:p>
            <a:fld id="{5C565C70-93F0-44D8-A2DD-2592D24D5F8D}" type="datetimeFigureOut">
              <a:rPr lang="en-GB" smtClean="0"/>
              <a:pPr/>
              <a:t>04/06/2025</a:t>
            </a:fld>
            <a:endParaRPr lang="en-GB"/>
          </a:p>
        </p:txBody>
      </p:sp>
      <p:sp>
        <p:nvSpPr>
          <p:cNvPr id="5" name="Footer Placeholder 4">
            <a:extLst>
              <a:ext uri="{FF2B5EF4-FFF2-40B4-BE49-F238E27FC236}">
                <a16:creationId xmlns:a16="http://schemas.microsoft.com/office/drawing/2014/main" id="{0C47F02C-412F-4348-8263-4F6E8DD8247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D01488C-5B2C-4420-AC55-278EDE17B780}"/>
              </a:ext>
            </a:extLst>
          </p:cNvPr>
          <p:cNvSpPr>
            <a:spLocks noGrp="1"/>
          </p:cNvSpPr>
          <p:nvPr>
            <p:ph type="sldNum" sz="quarter" idx="12"/>
          </p:nvPr>
        </p:nvSpPr>
        <p:spPr/>
        <p:txBody>
          <a:bodyPr/>
          <a:lstStyle/>
          <a:p>
            <a:fld id="{385E4690-B10D-4287-88FE-C0CAF14D9438}" type="slidenum">
              <a:rPr lang="en-GB" smtClean="0"/>
              <a:pPr/>
              <a:t>‹#›</a:t>
            </a:fld>
            <a:endParaRPr lang="en-GB"/>
          </a:p>
        </p:txBody>
      </p:sp>
    </p:spTree>
    <p:extLst>
      <p:ext uri="{BB962C8B-B14F-4D97-AF65-F5344CB8AC3E}">
        <p14:creationId xmlns:p14="http://schemas.microsoft.com/office/powerpoint/2010/main" val="2709706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31632-334C-46DC-B281-073325EE1A6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ABB2328-4F87-4A0C-B4BD-7638697F013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92EFD3F-578C-4B61-9FA9-61F0B51BD98F}"/>
              </a:ext>
            </a:extLst>
          </p:cNvPr>
          <p:cNvSpPr>
            <a:spLocks noGrp="1"/>
          </p:cNvSpPr>
          <p:nvPr>
            <p:ph type="dt" sz="half" idx="10"/>
          </p:nvPr>
        </p:nvSpPr>
        <p:spPr/>
        <p:txBody>
          <a:bodyPr/>
          <a:lstStyle/>
          <a:p>
            <a:fld id="{5C565C70-93F0-44D8-A2DD-2592D24D5F8D}" type="datetimeFigureOut">
              <a:rPr lang="en-GB" smtClean="0"/>
              <a:pPr/>
              <a:t>04/06/2025</a:t>
            </a:fld>
            <a:endParaRPr lang="en-GB"/>
          </a:p>
        </p:txBody>
      </p:sp>
      <p:sp>
        <p:nvSpPr>
          <p:cNvPr id="5" name="Footer Placeholder 4">
            <a:extLst>
              <a:ext uri="{FF2B5EF4-FFF2-40B4-BE49-F238E27FC236}">
                <a16:creationId xmlns:a16="http://schemas.microsoft.com/office/drawing/2014/main" id="{7EE8F2E8-0DC9-4FEE-88F1-3621B836671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D3BA663-B711-441D-95C2-EECE26B8A9F1}"/>
              </a:ext>
            </a:extLst>
          </p:cNvPr>
          <p:cNvSpPr>
            <a:spLocks noGrp="1"/>
          </p:cNvSpPr>
          <p:nvPr>
            <p:ph type="sldNum" sz="quarter" idx="12"/>
          </p:nvPr>
        </p:nvSpPr>
        <p:spPr/>
        <p:txBody>
          <a:bodyPr/>
          <a:lstStyle/>
          <a:p>
            <a:fld id="{385E4690-B10D-4287-88FE-C0CAF14D9438}" type="slidenum">
              <a:rPr lang="en-GB" smtClean="0"/>
              <a:pPr/>
              <a:t>‹#›</a:t>
            </a:fld>
            <a:endParaRPr lang="en-GB"/>
          </a:p>
        </p:txBody>
      </p:sp>
    </p:spTree>
    <p:extLst>
      <p:ext uri="{BB962C8B-B14F-4D97-AF65-F5344CB8AC3E}">
        <p14:creationId xmlns:p14="http://schemas.microsoft.com/office/powerpoint/2010/main" val="2488264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FF36C36-54C2-4ACD-BD9B-25496F2D4A2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441D842-38CC-41F6-8D5E-0714FF74F45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B173F67-8E08-4446-8EE1-705522BAC04D}"/>
              </a:ext>
            </a:extLst>
          </p:cNvPr>
          <p:cNvSpPr>
            <a:spLocks noGrp="1"/>
          </p:cNvSpPr>
          <p:nvPr>
            <p:ph type="dt" sz="half" idx="10"/>
          </p:nvPr>
        </p:nvSpPr>
        <p:spPr/>
        <p:txBody>
          <a:bodyPr/>
          <a:lstStyle/>
          <a:p>
            <a:fld id="{5C565C70-93F0-44D8-A2DD-2592D24D5F8D}" type="datetimeFigureOut">
              <a:rPr lang="en-GB" smtClean="0"/>
              <a:pPr/>
              <a:t>04/06/2025</a:t>
            </a:fld>
            <a:endParaRPr lang="en-GB"/>
          </a:p>
        </p:txBody>
      </p:sp>
      <p:sp>
        <p:nvSpPr>
          <p:cNvPr id="5" name="Footer Placeholder 4">
            <a:extLst>
              <a:ext uri="{FF2B5EF4-FFF2-40B4-BE49-F238E27FC236}">
                <a16:creationId xmlns:a16="http://schemas.microsoft.com/office/drawing/2014/main" id="{69EBE21D-D247-4F3E-97C9-78322B4F8DC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4AD5E36-D7BF-404D-BF94-2C8A33361C1B}"/>
              </a:ext>
            </a:extLst>
          </p:cNvPr>
          <p:cNvSpPr>
            <a:spLocks noGrp="1"/>
          </p:cNvSpPr>
          <p:nvPr>
            <p:ph type="sldNum" sz="quarter" idx="12"/>
          </p:nvPr>
        </p:nvSpPr>
        <p:spPr/>
        <p:txBody>
          <a:bodyPr/>
          <a:lstStyle/>
          <a:p>
            <a:fld id="{385E4690-B10D-4287-88FE-C0CAF14D9438}" type="slidenum">
              <a:rPr lang="en-GB" smtClean="0"/>
              <a:pPr/>
              <a:t>‹#›</a:t>
            </a:fld>
            <a:endParaRPr lang="en-GB"/>
          </a:p>
        </p:txBody>
      </p:sp>
    </p:spTree>
    <p:extLst>
      <p:ext uri="{BB962C8B-B14F-4D97-AF65-F5344CB8AC3E}">
        <p14:creationId xmlns:p14="http://schemas.microsoft.com/office/powerpoint/2010/main" val="405950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355AC-9669-47D8-AECB-FE1082EBA1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FB6A5CE-6D00-459F-B640-7BFC09112E7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68ECD6C-65B1-4CFF-AC82-6173902C364A}"/>
              </a:ext>
            </a:extLst>
          </p:cNvPr>
          <p:cNvSpPr>
            <a:spLocks noGrp="1"/>
          </p:cNvSpPr>
          <p:nvPr>
            <p:ph type="dt" sz="half" idx="10"/>
          </p:nvPr>
        </p:nvSpPr>
        <p:spPr/>
        <p:txBody>
          <a:bodyPr/>
          <a:lstStyle/>
          <a:p>
            <a:fld id="{5C565C70-93F0-44D8-A2DD-2592D24D5F8D}" type="datetimeFigureOut">
              <a:rPr lang="en-GB" smtClean="0"/>
              <a:pPr/>
              <a:t>04/06/2025</a:t>
            </a:fld>
            <a:endParaRPr lang="en-GB"/>
          </a:p>
        </p:txBody>
      </p:sp>
      <p:sp>
        <p:nvSpPr>
          <p:cNvPr id="5" name="Footer Placeholder 4">
            <a:extLst>
              <a:ext uri="{FF2B5EF4-FFF2-40B4-BE49-F238E27FC236}">
                <a16:creationId xmlns:a16="http://schemas.microsoft.com/office/drawing/2014/main" id="{D1BA20B0-28DB-4517-87DA-8FFCED40323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0C4CE62-1B36-410B-8735-D7FA1314AF9D}"/>
              </a:ext>
            </a:extLst>
          </p:cNvPr>
          <p:cNvSpPr>
            <a:spLocks noGrp="1"/>
          </p:cNvSpPr>
          <p:nvPr>
            <p:ph type="sldNum" sz="quarter" idx="12"/>
          </p:nvPr>
        </p:nvSpPr>
        <p:spPr/>
        <p:txBody>
          <a:bodyPr/>
          <a:lstStyle/>
          <a:p>
            <a:fld id="{385E4690-B10D-4287-88FE-C0CAF14D9438}" type="slidenum">
              <a:rPr lang="en-GB" smtClean="0"/>
              <a:pPr/>
              <a:t>‹#›</a:t>
            </a:fld>
            <a:endParaRPr lang="en-GB"/>
          </a:p>
        </p:txBody>
      </p:sp>
    </p:spTree>
    <p:extLst>
      <p:ext uri="{BB962C8B-B14F-4D97-AF65-F5344CB8AC3E}">
        <p14:creationId xmlns:p14="http://schemas.microsoft.com/office/powerpoint/2010/main" val="951989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BCC1F2-3836-4A4A-8E6D-A80963328F2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4570D97-0580-495C-A086-CF8F2F2C5F8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38F2057-BA12-413D-81DD-9D6FB364ADBA}"/>
              </a:ext>
            </a:extLst>
          </p:cNvPr>
          <p:cNvSpPr>
            <a:spLocks noGrp="1"/>
          </p:cNvSpPr>
          <p:nvPr>
            <p:ph type="dt" sz="half" idx="10"/>
          </p:nvPr>
        </p:nvSpPr>
        <p:spPr/>
        <p:txBody>
          <a:bodyPr/>
          <a:lstStyle/>
          <a:p>
            <a:fld id="{5C565C70-93F0-44D8-A2DD-2592D24D5F8D}" type="datetimeFigureOut">
              <a:rPr lang="en-GB" smtClean="0"/>
              <a:pPr/>
              <a:t>04/06/2025</a:t>
            </a:fld>
            <a:endParaRPr lang="en-GB"/>
          </a:p>
        </p:txBody>
      </p:sp>
      <p:sp>
        <p:nvSpPr>
          <p:cNvPr id="5" name="Footer Placeholder 4">
            <a:extLst>
              <a:ext uri="{FF2B5EF4-FFF2-40B4-BE49-F238E27FC236}">
                <a16:creationId xmlns:a16="http://schemas.microsoft.com/office/drawing/2014/main" id="{EACE2522-98B3-4FD5-94E8-19AC6DED523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D862EC5-DC72-473F-AD3B-B04DEA552E3A}"/>
              </a:ext>
            </a:extLst>
          </p:cNvPr>
          <p:cNvSpPr>
            <a:spLocks noGrp="1"/>
          </p:cNvSpPr>
          <p:nvPr>
            <p:ph type="sldNum" sz="quarter" idx="12"/>
          </p:nvPr>
        </p:nvSpPr>
        <p:spPr/>
        <p:txBody>
          <a:bodyPr/>
          <a:lstStyle/>
          <a:p>
            <a:fld id="{385E4690-B10D-4287-88FE-C0CAF14D9438}" type="slidenum">
              <a:rPr lang="en-GB" smtClean="0"/>
              <a:pPr/>
              <a:t>‹#›</a:t>
            </a:fld>
            <a:endParaRPr lang="en-GB"/>
          </a:p>
        </p:txBody>
      </p:sp>
    </p:spTree>
    <p:extLst>
      <p:ext uri="{BB962C8B-B14F-4D97-AF65-F5344CB8AC3E}">
        <p14:creationId xmlns:p14="http://schemas.microsoft.com/office/powerpoint/2010/main" val="32686058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A1210-8A0D-4853-A93D-A32BAB626F1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A920C74-3C29-4429-BD01-715B8712C40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B6886BF-8F70-4ED0-B77A-18BDF18C2DC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DB8661D-C509-44DB-86D2-2CA78FF38FBB}"/>
              </a:ext>
            </a:extLst>
          </p:cNvPr>
          <p:cNvSpPr>
            <a:spLocks noGrp="1"/>
          </p:cNvSpPr>
          <p:nvPr>
            <p:ph type="dt" sz="half" idx="10"/>
          </p:nvPr>
        </p:nvSpPr>
        <p:spPr/>
        <p:txBody>
          <a:bodyPr/>
          <a:lstStyle/>
          <a:p>
            <a:fld id="{5C565C70-93F0-44D8-A2DD-2592D24D5F8D}" type="datetimeFigureOut">
              <a:rPr lang="en-GB" smtClean="0"/>
              <a:pPr/>
              <a:t>04/06/2025</a:t>
            </a:fld>
            <a:endParaRPr lang="en-GB"/>
          </a:p>
        </p:txBody>
      </p:sp>
      <p:sp>
        <p:nvSpPr>
          <p:cNvPr id="6" name="Footer Placeholder 5">
            <a:extLst>
              <a:ext uri="{FF2B5EF4-FFF2-40B4-BE49-F238E27FC236}">
                <a16:creationId xmlns:a16="http://schemas.microsoft.com/office/drawing/2014/main" id="{EBA09DE3-D311-462C-B9DE-CC06D6329EB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02CD7F2-C2A9-4BF9-B62E-59BEFCFD9D27}"/>
              </a:ext>
            </a:extLst>
          </p:cNvPr>
          <p:cNvSpPr>
            <a:spLocks noGrp="1"/>
          </p:cNvSpPr>
          <p:nvPr>
            <p:ph type="sldNum" sz="quarter" idx="12"/>
          </p:nvPr>
        </p:nvSpPr>
        <p:spPr/>
        <p:txBody>
          <a:bodyPr/>
          <a:lstStyle/>
          <a:p>
            <a:fld id="{385E4690-B10D-4287-88FE-C0CAF14D9438}" type="slidenum">
              <a:rPr lang="en-GB" smtClean="0"/>
              <a:pPr/>
              <a:t>‹#›</a:t>
            </a:fld>
            <a:endParaRPr lang="en-GB"/>
          </a:p>
        </p:txBody>
      </p:sp>
    </p:spTree>
    <p:extLst>
      <p:ext uri="{BB962C8B-B14F-4D97-AF65-F5344CB8AC3E}">
        <p14:creationId xmlns:p14="http://schemas.microsoft.com/office/powerpoint/2010/main" val="3594425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4633A-1E3E-47CF-A451-640F4334192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C2B8975-6E56-4201-8D36-B1E9C2B0992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01651D8-19FF-43DD-83C9-91766C4D3F5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95C316F-6A9C-4F27-B124-28FB9A7252B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038F3BC-AA09-4E3D-90CD-7EAA4A2AAED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A2D60CC-EBDB-4D67-8019-A81482CB05AB}"/>
              </a:ext>
            </a:extLst>
          </p:cNvPr>
          <p:cNvSpPr>
            <a:spLocks noGrp="1"/>
          </p:cNvSpPr>
          <p:nvPr>
            <p:ph type="dt" sz="half" idx="10"/>
          </p:nvPr>
        </p:nvSpPr>
        <p:spPr/>
        <p:txBody>
          <a:bodyPr/>
          <a:lstStyle/>
          <a:p>
            <a:fld id="{5C565C70-93F0-44D8-A2DD-2592D24D5F8D}" type="datetimeFigureOut">
              <a:rPr lang="en-GB" smtClean="0"/>
              <a:pPr/>
              <a:t>04/06/2025</a:t>
            </a:fld>
            <a:endParaRPr lang="en-GB"/>
          </a:p>
        </p:txBody>
      </p:sp>
      <p:sp>
        <p:nvSpPr>
          <p:cNvPr id="8" name="Footer Placeholder 7">
            <a:extLst>
              <a:ext uri="{FF2B5EF4-FFF2-40B4-BE49-F238E27FC236}">
                <a16:creationId xmlns:a16="http://schemas.microsoft.com/office/drawing/2014/main" id="{309ACEAE-FB5F-4B52-97CD-FA6A823E819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CAF91B8-025B-4B2A-836B-5FE38B3A78ED}"/>
              </a:ext>
            </a:extLst>
          </p:cNvPr>
          <p:cNvSpPr>
            <a:spLocks noGrp="1"/>
          </p:cNvSpPr>
          <p:nvPr>
            <p:ph type="sldNum" sz="quarter" idx="12"/>
          </p:nvPr>
        </p:nvSpPr>
        <p:spPr/>
        <p:txBody>
          <a:bodyPr/>
          <a:lstStyle/>
          <a:p>
            <a:fld id="{385E4690-B10D-4287-88FE-C0CAF14D9438}" type="slidenum">
              <a:rPr lang="en-GB" smtClean="0"/>
              <a:pPr/>
              <a:t>‹#›</a:t>
            </a:fld>
            <a:endParaRPr lang="en-GB"/>
          </a:p>
        </p:txBody>
      </p:sp>
    </p:spTree>
    <p:extLst>
      <p:ext uri="{BB962C8B-B14F-4D97-AF65-F5344CB8AC3E}">
        <p14:creationId xmlns:p14="http://schemas.microsoft.com/office/powerpoint/2010/main" val="4192725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7DD6C-122C-4271-9F9B-958EFBE21FB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D45083-01EF-42F0-903F-329597DC17E8}"/>
              </a:ext>
            </a:extLst>
          </p:cNvPr>
          <p:cNvSpPr>
            <a:spLocks noGrp="1"/>
          </p:cNvSpPr>
          <p:nvPr>
            <p:ph type="dt" sz="half" idx="10"/>
          </p:nvPr>
        </p:nvSpPr>
        <p:spPr/>
        <p:txBody>
          <a:bodyPr/>
          <a:lstStyle/>
          <a:p>
            <a:fld id="{5C565C70-93F0-44D8-A2DD-2592D24D5F8D}" type="datetimeFigureOut">
              <a:rPr lang="en-GB" smtClean="0"/>
              <a:pPr/>
              <a:t>04/06/2025</a:t>
            </a:fld>
            <a:endParaRPr lang="en-GB"/>
          </a:p>
        </p:txBody>
      </p:sp>
      <p:sp>
        <p:nvSpPr>
          <p:cNvPr id="4" name="Footer Placeholder 3">
            <a:extLst>
              <a:ext uri="{FF2B5EF4-FFF2-40B4-BE49-F238E27FC236}">
                <a16:creationId xmlns:a16="http://schemas.microsoft.com/office/drawing/2014/main" id="{78550961-FD6E-4924-A097-54F748E21D6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2D2785C-6674-434B-95B7-B016F6949EF3}"/>
              </a:ext>
            </a:extLst>
          </p:cNvPr>
          <p:cNvSpPr>
            <a:spLocks noGrp="1"/>
          </p:cNvSpPr>
          <p:nvPr>
            <p:ph type="sldNum" sz="quarter" idx="12"/>
          </p:nvPr>
        </p:nvSpPr>
        <p:spPr/>
        <p:txBody>
          <a:bodyPr/>
          <a:lstStyle/>
          <a:p>
            <a:fld id="{385E4690-B10D-4287-88FE-C0CAF14D9438}" type="slidenum">
              <a:rPr lang="en-GB" smtClean="0"/>
              <a:pPr/>
              <a:t>‹#›</a:t>
            </a:fld>
            <a:endParaRPr lang="en-GB"/>
          </a:p>
        </p:txBody>
      </p:sp>
    </p:spTree>
    <p:extLst>
      <p:ext uri="{BB962C8B-B14F-4D97-AF65-F5344CB8AC3E}">
        <p14:creationId xmlns:p14="http://schemas.microsoft.com/office/powerpoint/2010/main" val="4186582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8A2DEE6-4F67-4CE9-B29F-CC0C52FB0D95}"/>
              </a:ext>
            </a:extLst>
          </p:cNvPr>
          <p:cNvSpPr>
            <a:spLocks noGrp="1"/>
          </p:cNvSpPr>
          <p:nvPr>
            <p:ph type="dt" sz="half" idx="10"/>
          </p:nvPr>
        </p:nvSpPr>
        <p:spPr/>
        <p:txBody>
          <a:bodyPr/>
          <a:lstStyle/>
          <a:p>
            <a:fld id="{5C565C70-93F0-44D8-A2DD-2592D24D5F8D}" type="datetimeFigureOut">
              <a:rPr lang="en-GB" smtClean="0"/>
              <a:pPr/>
              <a:t>04/06/2025</a:t>
            </a:fld>
            <a:endParaRPr lang="en-GB"/>
          </a:p>
        </p:txBody>
      </p:sp>
      <p:sp>
        <p:nvSpPr>
          <p:cNvPr id="3" name="Footer Placeholder 2">
            <a:extLst>
              <a:ext uri="{FF2B5EF4-FFF2-40B4-BE49-F238E27FC236}">
                <a16:creationId xmlns:a16="http://schemas.microsoft.com/office/drawing/2014/main" id="{7A29DA0F-5AAA-41C1-98B6-6B30ED7CCCF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2344C69-2219-417A-9AF1-909590C37505}"/>
              </a:ext>
            </a:extLst>
          </p:cNvPr>
          <p:cNvSpPr>
            <a:spLocks noGrp="1"/>
          </p:cNvSpPr>
          <p:nvPr>
            <p:ph type="sldNum" sz="quarter" idx="12"/>
          </p:nvPr>
        </p:nvSpPr>
        <p:spPr/>
        <p:txBody>
          <a:bodyPr/>
          <a:lstStyle/>
          <a:p>
            <a:fld id="{385E4690-B10D-4287-88FE-C0CAF14D9438}" type="slidenum">
              <a:rPr lang="en-GB" smtClean="0"/>
              <a:pPr/>
              <a:t>‹#›</a:t>
            </a:fld>
            <a:endParaRPr lang="en-GB"/>
          </a:p>
        </p:txBody>
      </p:sp>
    </p:spTree>
    <p:extLst>
      <p:ext uri="{BB962C8B-B14F-4D97-AF65-F5344CB8AC3E}">
        <p14:creationId xmlns:p14="http://schemas.microsoft.com/office/powerpoint/2010/main" val="2981726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009B7-27E5-4144-B208-2FD87C2100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0A446E0-54E5-489D-8EFF-B3F5A9CE11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542267F-EAD9-4CF2-8A6C-13C9EA36FA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E1C56BF-1FD5-4621-950C-72C8F6CA848D}"/>
              </a:ext>
            </a:extLst>
          </p:cNvPr>
          <p:cNvSpPr>
            <a:spLocks noGrp="1"/>
          </p:cNvSpPr>
          <p:nvPr>
            <p:ph type="dt" sz="half" idx="10"/>
          </p:nvPr>
        </p:nvSpPr>
        <p:spPr/>
        <p:txBody>
          <a:bodyPr/>
          <a:lstStyle/>
          <a:p>
            <a:fld id="{5C565C70-93F0-44D8-A2DD-2592D24D5F8D}" type="datetimeFigureOut">
              <a:rPr lang="en-GB" smtClean="0"/>
              <a:pPr/>
              <a:t>04/06/2025</a:t>
            </a:fld>
            <a:endParaRPr lang="en-GB"/>
          </a:p>
        </p:txBody>
      </p:sp>
      <p:sp>
        <p:nvSpPr>
          <p:cNvPr id="6" name="Footer Placeholder 5">
            <a:extLst>
              <a:ext uri="{FF2B5EF4-FFF2-40B4-BE49-F238E27FC236}">
                <a16:creationId xmlns:a16="http://schemas.microsoft.com/office/drawing/2014/main" id="{102F70AF-BF14-492A-BC0A-EA697B74C4C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18FB402-6287-4928-B2FF-5A72DB0BAE72}"/>
              </a:ext>
            </a:extLst>
          </p:cNvPr>
          <p:cNvSpPr>
            <a:spLocks noGrp="1"/>
          </p:cNvSpPr>
          <p:nvPr>
            <p:ph type="sldNum" sz="quarter" idx="12"/>
          </p:nvPr>
        </p:nvSpPr>
        <p:spPr/>
        <p:txBody>
          <a:bodyPr/>
          <a:lstStyle/>
          <a:p>
            <a:fld id="{385E4690-B10D-4287-88FE-C0CAF14D9438}" type="slidenum">
              <a:rPr lang="en-GB" smtClean="0"/>
              <a:pPr/>
              <a:t>‹#›</a:t>
            </a:fld>
            <a:endParaRPr lang="en-GB"/>
          </a:p>
        </p:txBody>
      </p:sp>
    </p:spTree>
    <p:extLst>
      <p:ext uri="{BB962C8B-B14F-4D97-AF65-F5344CB8AC3E}">
        <p14:creationId xmlns:p14="http://schemas.microsoft.com/office/powerpoint/2010/main" val="255582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26EB1A-57EA-4023-897B-F05CC108A8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03CF3E7-84CA-4FB8-8452-21AF531E440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75F6065-4982-408E-A88B-E2BF2930A3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945D27B-C836-488E-8644-71A219F65CD0}"/>
              </a:ext>
            </a:extLst>
          </p:cNvPr>
          <p:cNvSpPr>
            <a:spLocks noGrp="1"/>
          </p:cNvSpPr>
          <p:nvPr>
            <p:ph type="dt" sz="half" idx="10"/>
          </p:nvPr>
        </p:nvSpPr>
        <p:spPr/>
        <p:txBody>
          <a:bodyPr/>
          <a:lstStyle/>
          <a:p>
            <a:fld id="{5C565C70-93F0-44D8-A2DD-2592D24D5F8D}" type="datetimeFigureOut">
              <a:rPr lang="en-GB" smtClean="0"/>
              <a:pPr/>
              <a:t>04/06/2025</a:t>
            </a:fld>
            <a:endParaRPr lang="en-GB"/>
          </a:p>
        </p:txBody>
      </p:sp>
      <p:sp>
        <p:nvSpPr>
          <p:cNvPr id="6" name="Footer Placeholder 5">
            <a:extLst>
              <a:ext uri="{FF2B5EF4-FFF2-40B4-BE49-F238E27FC236}">
                <a16:creationId xmlns:a16="http://schemas.microsoft.com/office/drawing/2014/main" id="{39553C1C-AEF5-42EA-A5B0-69BE4D666AC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ECCF3BE-DAD8-42DF-B8F9-579E827CB5EF}"/>
              </a:ext>
            </a:extLst>
          </p:cNvPr>
          <p:cNvSpPr>
            <a:spLocks noGrp="1"/>
          </p:cNvSpPr>
          <p:nvPr>
            <p:ph type="sldNum" sz="quarter" idx="12"/>
          </p:nvPr>
        </p:nvSpPr>
        <p:spPr/>
        <p:txBody>
          <a:bodyPr/>
          <a:lstStyle/>
          <a:p>
            <a:fld id="{385E4690-B10D-4287-88FE-C0CAF14D9438}" type="slidenum">
              <a:rPr lang="en-GB" smtClean="0"/>
              <a:pPr/>
              <a:t>‹#›</a:t>
            </a:fld>
            <a:endParaRPr lang="en-GB"/>
          </a:p>
        </p:txBody>
      </p:sp>
    </p:spTree>
    <p:extLst>
      <p:ext uri="{BB962C8B-B14F-4D97-AF65-F5344CB8AC3E}">
        <p14:creationId xmlns:p14="http://schemas.microsoft.com/office/powerpoint/2010/main" val="3429411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088BAE9-E93F-4051-8F50-FFCCA0E2947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3E118A2-92B2-470E-8A16-FF30BD96F9E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278C59C-FF9B-44A6-AA82-EB932CA5A7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565C70-93F0-44D8-A2DD-2592D24D5F8D}" type="datetimeFigureOut">
              <a:rPr lang="en-GB" smtClean="0"/>
              <a:pPr/>
              <a:t>04/06/2025</a:t>
            </a:fld>
            <a:endParaRPr lang="en-GB"/>
          </a:p>
        </p:txBody>
      </p:sp>
      <p:sp>
        <p:nvSpPr>
          <p:cNvPr id="5" name="Footer Placeholder 4">
            <a:extLst>
              <a:ext uri="{FF2B5EF4-FFF2-40B4-BE49-F238E27FC236}">
                <a16:creationId xmlns:a16="http://schemas.microsoft.com/office/drawing/2014/main" id="{E764B281-0241-4B58-8895-349B6D88AD0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0127207-4938-40DD-A44A-BFB0BABA81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5E4690-B10D-4287-88FE-C0CAF14D9438}" type="slidenum">
              <a:rPr lang="en-GB" smtClean="0"/>
              <a:pPr/>
              <a:t>‹#›</a:t>
            </a:fld>
            <a:endParaRPr lang="en-GB"/>
          </a:p>
        </p:txBody>
      </p:sp>
    </p:spTree>
    <p:extLst>
      <p:ext uri="{BB962C8B-B14F-4D97-AF65-F5344CB8AC3E}">
        <p14:creationId xmlns:p14="http://schemas.microsoft.com/office/powerpoint/2010/main" val="34551823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22000"/>
            <a:lum/>
          </a:blip>
          <a:srcRect/>
          <a:stretch>
            <a:fillRect t="-15000" b="-15000"/>
          </a:stretch>
        </a:blip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95E4475E-A9B7-4D75-B714-C6BEF95D8141}"/>
              </a:ext>
            </a:extLst>
          </p:cNvPr>
          <p:cNvSpPr txBox="1"/>
          <p:nvPr/>
        </p:nvSpPr>
        <p:spPr>
          <a:xfrm>
            <a:off x="3275283" y="4098156"/>
            <a:ext cx="4965398" cy="1815882"/>
          </a:xfrm>
          <a:prstGeom prst="rect">
            <a:avLst/>
          </a:prstGeom>
          <a:noFill/>
        </p:spPr>
        <p:txBody>
          <a:bodyPr wrap="square" rtlCol="0">
            <a:spAutoFit/>
          </a:bodyPr>
          <a:lstStyle/>
          <a:p>
            <a:pPr algn="ctr"/>
            <a:r>
              <a:rPr lang="en-US" sz="2400" b="1" dirty="0" err="1">
                <a:latin typeface="Roboto Slab Light" pitchFamily="2" charset="0"/>
                <a:ea typeface="Roboto Slab Light" pitchFamily="2" charset="0"/>
              </a:rPr>
              <a:t>dr</a:t>
            </a:r>
            <a:r>
              <a:rPr lang="en-US" sz="2400" b="1" dirty="0">
                <a:latin typeface="Roboto Slab Light" pitchFamily="2" charset="0"/>
                <a:ea typeface="Roboto Slab Light" pitchFamily="2" charset="0"/>
              </a:rPr>
              <a:t> </a:t>
            </a:r>
            <a:r>
              <a:rPr lang="en-US" sz="2400" b="1" dirty="0" err="1">
                <a:latin typeface="Roboto Slab Light" pitchFamily="2" charset="0"/>
                <a:ea typeface="Roboto Slab Light" pitchFamily="2" charset="0"/>
              </a:rPr>
              <a:t>Predrag</a:t>
            </a:r>
            <a:r>
              <a:rPr lang="en-US" sz="2400" b="1" dirty="0">
                <a:latin typeface="Roboto Slab Light" pitchFamily="2" charset="0"/>
                <a:ea typeface="Roboto Slab Light" pitchFamily="2" charset="0"/>
              </a:rPr>
              <a:t> </a:t>
            </a:r>
            <a:r>
              <a:rPr lang="en-US" sz="2400" b="1" dirty="0" err="1">
                <a:latin typeface="Roboto Slab Light" pitchFamily="2" charset="0"/>
                <a:ea typeface="Roboto Slab Light" pitchFamily="2" charset="0"/>
              </a:rPr>
              <a:t>Bjeli</a:t>
            </a:r>
            <a:r>
              <a:rPr lang="sr-Latn-RS" sz="2400" b="1" dirty="0">
                <a:latin typeface="Roboto Slab Light" pitchFamily="2" charset="0"/>
                <a:ea typeface="Roboto Slab Light" pitchFamily="2" charset="0"/>
              </a:rPr>
              <a:t>ć</a:t>
            </a:r>
          </a:p>
          <a:p>
            <a:pPr algn="ctr"/>
            <a:r>
              <a:rPr lang="sr-Latn-RS" sz="2400" b="1" dirty="0">
                <a:latin typeface="Roboto Slab Light" pitchFamily="2" charset="0"/>
                <a:ea typeface="Roboto Slab Light" pitchFamily="2" charset="0"/>
              </a:rPr>
              <a:t>dr Ivana Popović Petrović</a:t>
            </a:r>
          </a:p>
          <a:p>
            <a:pPr algn="ctr"/>
            <a:r>
              <a:rPr lang="sr-Latn-RS" sz="2400" b="1" dirty="0">
                <a:latin typeface="Roboto Slab Light" pitchFamily="2" charset="0"/>
                <a:ea typeface="Roboto Slab Light" pitchFamily="2" charset="0"/>
              </a:rPr>
              <a:t>dr Vesna Petrović</a:t>
            </a:r>
          </a:p>
          <a:p>
            <a:pPr algn="ctr"/>
            <a:endParaRPr lang="sr-Latn-RS" sz="2400" dirty="0">
              <a:latin typeface="Roboto Slab Light" pitchFamily="2" charset="0"/>
              <a:ea typeface="Roboto Slab Light" pitchFamily="2" charset="0"/>
            </a:endParaRPr>
          </a:p>
          <a:p>
            <a:pPr algn="ctr"/>
            <a:r>
              <a:rPr lang="sr-Latn-RS" sz="1600" dirty="0">
                <a:latin typeface="Roboto Slab Light" pitchFamily="2" charset="0"/>
                <a:ea typeface="Roboto Slab Light" pitchFamily="2" charset="0"/>
              </a:rPr>
              <a:t>Zlatibor, </a:t>
            </a:r>
            <a:r>
              <a:rPr lang="en-US" sz="1600" dirty="0">
                <a:latin typeface="Roboto Slab Light" pitchFamily="2" charset="0"/>
                <a:ea typeface="Roboto Slab Light" pitchFamily="2" charset="0"/>
              </a:rPr>
              <a:t>3</a:t>
            </a:r>
            <a:r>
              <a:rPr lang="sr-Cyrl-RS" sz="1600" dirty="0">
                <a:latin typeface="Roboto Slab Light" pitchFamily="2" charset="0"/>
                <a:ea typeface="Roboto Slab Light" pitchFamily="2" charset="0"/>
              </a:rPr>
              <a:t>.</a:t>
            </a:r>
            <a:r>
              <a:rPr lang="sr-Latn-RS" sz="1600" dirty="0">
                <a:latin typeface="Roboto Slab Light" pitchFamily="2" charset="0"/>
                <a:ea typeface="Roboto Slab Light" pitchFamily="2" charset="0"/>
              </a:rPr>
              <a:t> jun </a:t>
            </a:r>
            <a:r>
              <a:rPr lang="sr-Cyrl-RS" sz="1600" dirty="0">
                <a:latin typeface="Roboto Slab Light" pitchFamily="2" charset="0"/>
                <a:ea typeface="Roboto Slab Light" pitchFamily="2" charset="0"/>
              </a:rPr>
              <a:t>202</a:t>
            </a:r>
            <a:r>
              <a:rPr lang="en-US" sz="1600" dirty="0">
                <a:latin typeface="Roboto Slab Light" pitchFamily="2" charset="0"/>
                <a:ea typeface="Roboto Slab Light" pitchFamily="2" charset="0"/>
              </a:rPr>
              <a:t>5</a:t>
            </a:r>
            <a:r>
              <a:rPr lang="sr-Cyrl-RS" sz="1600" dirty="0">
                <a:latin typeface="Roboto Slab Light" pitchFamily="2" charset="0"/>
                <a:ea typeface="Roboto Slab Light" pitchFamily="2" charset="0"/>
              </a:rPr>
              <a:t>. </a:t>
            </a:r>
          </a:p>
        </p:txBody>
      </p:sp>
      <p:pic>
        <p:nvPicPr>
          <p:cNvPr id="16386" name="Picture 2" descr="https://upload.wikimedia.org/wikipedia/sr/thumb/b/b8/%D0%95%D0%9A%D0%9E%D0%A4_%D0%BB%D0%BE%D0%B3%D0%BE_%D0%91%D0%93.png/250px-%D0%95%D0%9A%D0%9E%D0%A4_%D0%BB%D0%BE%D0%B3%D0%BE_%D0%91%D0%93.png"/>
          <p:cNvPicPr>
            <a:picLocks noChangeAspect="1" noChangeArrowheads="1"/>
          </p:cNvPicPr>
          <p:nvPr/>
        </p:nvPicPr>
        <p:blipFill>
          <a:blip r:embed="rId3" cstate="print"/>
          <a:srcRect/>
          <a:stretch>
            <a:fillRect/>
          </a:stretch>
        </p:blipFill>
        <p:spPr bwMode="auto">
          <a:xfrm>
            <a:off x="4529157" y="69027"/>
            <a:ext cx="2786032" cy="2028166"/>
          </a:xfrm>
          <a:prstGeom prst="rect">
            <a:avLst/>
          </a:prstGeom>
          <a:noFill/>
        </p:spPr>
      </p:pic>
      <p:sp>
        <p:nvSpPr>
          <p:cNvPr id="7" name="Rectangle 6"/>
          <p:cNvSpPr/>
          <p:nvPr/>
        </p:nvSpPr>
        <p:spPr>
          <a:xfrm>
            <a:off x="2337758" y="2863970"/>
            <a:ext cx="7772400" cy="707886"/>
          </a:xfrm>
          <a:prstGeom prst="rect">
            <a:avLst/>
          </a:prstGeom>
        </p:spPr>
        <p:txBody>
          <a:bodyPr wrap="square">
            <a:spAutoFit/>
          </a:bodyPr>
          <a:lstStyle/>
          <a:p>
            <a:r>
              <a:rPr lang="sr-Latn-RS" sz="4000" b="1" dirty="0"/>
              <a:t>EXCHANGE RATE RISK INSURANCE</a:t>
            </a:r>
            <a:endParaRPr lang="en-US" sz="4000" dirty="0"/>
          </a:p>
        </p:txBody>
      </p:sp>
    </p:spTree>
    <p:extLst>
      <p:ext uri="{BB962C8B-B14F-4D97-AF65-F5344CB8AC3E}">
        <p14:creationId xmlns:p14="http://schemas.microsoft.com/office/powerpoint/2010/main" val="27382279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endParaRPr lang="sr-Latn-RS" dirty="0"/>
          </a:p>
          <a:p>
            <a:pPr algn="ctr">
              <a:buNone/>
            </a:pPr>
            <a:endParaRPr lang="sr-Latn-RS" dirty="0"/>
          </a:p>
          <a:p>
            <a:pPr algn="ctr">
              <a:buNone/>
            </a:pPr>
            <a:r>
              <a:rPr lang="sr-Latn-RS" sz="4000" b="1" dirty="0">
                <a:solidFill>
                  <a:srgbClr val="0070C0"/>
                </a:solidFill>
                <a:latin typeface="Palatino Linotype" pitchFamily="18" charset="0"/>
              </a:rPr>
              <a:t>THANK YOU FOR YOUR ATTENTION</a:t>
            </a:r>
            <a:endParaRPr lang="en-US" sz="4000" b="1" dirty="0">
              <a:solidFill>
                <a:srgbClr val="0070C0"/>
              </a:solidFill>
              <a:latin typeface="Palatino Linotype"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RS" sz="3600" b="1" dirty="0">
                <a:latin typeface="Palatino Linotype" pitchFamily="18" charset="0"/>
              </a:rPr>
              <a:t>RISKS IN INTERNATIONAL TRADE</a:t>
            </a:r>
            <a:endParaRPr lang="en-US" sz="3600" b="1" dirty="0">
              <a:latin typeface="Palatino Linotype" pitchFamily="18" charset="0"/>
            </a:endParaRPr>
          </a:p>
        </p:txBody>
      </p:sp>
      <p:sp>
        <p:nvSpPr>
          <p:cNvPr id="3" name="Content Placeholder 2"/>
          <p:cNvSpPr>
            <a:spLocks noGrp="1"/>
          </p:cNvSpPr>
          <p:nvPr>
            <p:ph idx="1"/>
          </p:nvPr>
        </p:nvSpPr>
        <p:spPr/>
        <p:txBody>
          <a:bodyPr/>
          <a:lstStyle/>
          <a:p>
            <a:pPr algn="just"/>
            <a:r>
              <a:rPr lang="sr-Latn-RS" dirty="0">
                <a:latin typeface="Palatino Linotype" pitchFamily="18" charset="0"/>
              </a:rPr>
              <a:t>I</a:t>
            </a:r>
            <a:r>
              <a:rPr lang="en-GB" dirty="0" err="1">
                <a:latin typeface="Palatino Linotype" pitchFamily="18" charset="0"/>
              </a:rPr>
              <a:t>nternationalisation</a:t>
            </a:r>
            <a:r>
              <a:rPr lang="sr-Latn-RS" dirty="0">
                <a:latin typeface="Palatino Linotype" pitchFamily="18" charset="0"/>
              </a:rPr>
              <a:t> </a:t>
            </a:r>
            <a:r>
              <a:rPr lang="en-GB" dirty="0">
                <a:latin typeface="Palatino Linotype" pitchFamily="18" charset="0"/>
              </a:rPr>
              <a:t>of a company as a big leap forward in its business development, but also</a:t>
            </a:r>
            <a:r>
              <a:rPr lang="sr-Latn-RS" dirty="0">
                <a:latin typeface="Palatino Linotype" pitchFamily="18" charset="0"/>
              </a:rPr>
              <a:t> </a:t>
            </a:r>
            <a:r>
              <a:rPr lang="en-GB" dirty="0">
                <a:latin typeface="Palatino Linotype" pitchFamily="18" charset="0"/>
              </a:rPr>
              <a:t>connected to greater risks.</a:t>
            </a:r>
            <a:endParaRPr lang="sr-Latn-RS" dirty="0">
              <a:latin typeface="Palatino Linotype" pitchFamily="18" charset="0"/>
            </a:endParaRPr>
          </a:p>
          <a:p>
            <a:pPr algn="just"/>
            <a:r>
              <a:rPr lang="en-GB" dirty="0">
                <a:latin typeface="Palatino Linotype" pitchFamily="18" charset="0"/>
              </a:rPr>
              <a:t>International businesses usually face two groups of risks: commercial risks and</a:t>
            </a:r>
            <a:r>
              <a:rPr lang="sr-Latn-RS" dirty="0">
                <a:latin typeface="Palatino Linotype" pitchFamily="18" charset="0"/>
              </a:rPr>
              <a:t> </a:t>
            </a:r>
            <a:r>
              <a:rPr lang="en-GB" dirty="0">
                <a:latin typeface="Palatino Linotype" pitchFamily="18" charset="0"/>
              </a:rPr>
              <a:t>non-commercial risks</a:t>
            </a:r>
            <a:r>
              <a:rPr lang="sr-Latn-RS" dirty="0">
                <a:latin typeface="Palatino Linotype" pitchFamily="18" charset="0"/>
              </a:rPr>
              <a:t>.</a:t>
            </a:r>
          </a:p>
          <a:p>
            <a:pPr algn="just"/>
            <a:r>
              <a:rPr lang="sr-Latn-RS" dirty="0">
                <a:latin typeface="Palatino Linotype" pitchFamily="18" charset="0"/>
              </a:rPr>
              <a:t>T</a:t>
            </a:r>
            <a:r>
              <a:rPr lang="en-GB" dirty="0">
                <a:latin typeface="Palatino Linotype" pitchFamily="18" charset="0"/>
              </a:rPr>
              <a:t>he greatest risk in international business comes from exchange rate</a:t>
            </a:r>
            <a:r>
              <a:rPr lang="sr-Latn-RS" dirty="0">
                <a:latin typeface="Palatino Linotype" pitchFamily="18" charset="0"/>
              </a:rPr>
              <a:t> </a:t>
            </a:r>
            <a:r>
              <a:rPr lang="en-GB" dirty="0" err="1">
                <a:latin typeface="Palatino Linotype" pitchFamily="18" charset="0"/>
              </a:rPr>
              <a:t>flactuations</a:t>
            </a:r>
            <a:r>
              <a:rPr lang="en-GB" dirty="0">
                <a:latin typeface="Palatino Linotype" pitchFamily="18" charset="0"/>
              </a:rPr>
              <a:t> that </a:t>
            </a:r>
            <a:r>
              <a:rPr lang="en-GB" dirty="0" err="1">
                <a:latin typeface="Palatino Linotype" pitchFamily="18" charset="0"/>
              </a:rPr>
              <a:t>couses</a:t>
            </a:r>
            <a:r>
              <a:rPr lang="en-GB" dirty="0">
                <a:latin typeface="Palatino Linotype" pitchFamily="18" charset="0"/>
              </a:rPr>
              <a:t> </a:t>
            </a:r>
            <a:r>
              <a:rPr lang="en-GB" dirty="0" err="1">
                <a:latin typeface="Palatino Linotype" pitchFamily="18" charset="0"/>
              </a:rPr>
              <a:t>sevier</a:t>
            </a:r>
            <a:r>
              <a:rPr lang="en-GB" dirty="0">
                <a:latin typeface="Palatino Linotype" pitchFamily="18" charset="0"/>
              </a:rPr>
              <a:t> risk</a:t>
            </a:r>
            <a:r>
              <a:rPr lang="sr-Latn-RS" dirty="0">
                <a:latin typeface="Palatino Linotype" pitchFamily="18" charset="0"/>
              </a:rPr>
              <a:t> - </a:t>
            </a:r>
            <a:r>
              <a:rPr lang="en-GB" dirty="0">
                <a:latin typeface="Palatino Linotype" pitchFamily="18" charset="0"/>
              </a:rPr>
              <a:t>exchange rate</a:t>
            </a:r>
            <a:r>
              <a:rPr lang="sr-Latn-RS" dirty="0">
                <a:latin typeface="Palatino Linotype" pitchFamily="18" charset="0"/>
              </a:rPr>
              <a:t> risk.</a:t>
            </a:r>
          </a:p>
          <a:p>
            <a:pPr algn="just"/>
            <a:endParaRPr lang="en-US" dirty="0">
              <a:latin typeface="Palatino Linotype"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a:latin typeface="Palatino Linotype" pitchFamily="18" charset="0"/>
              </a:rPr>
              <a:t>EXCHANGE RATE </a:t>
            </a:r>
            <a:r>
              <a:rPr lang="sr-Latn-RS" sz="3600" b="1" dirty="0">
                <a:latin typeface="Palatino Linotype" pitchFamily="18" charset="0"/>
              </a:rPr>
              <a:t>RISK</a:t>
            </a:r>
            <a:endParaRPr lang="en-US" sz="3600" b="1" dirty="0">
              <a:latin typeface="Palatino Linotype" pitchFamily="18" charset="0"/>
            </a:endParaRPr>
          </a:p>
        </p:txBody>
      </p:sp>
      <p:sp>
        <p:nvSpPr>
          <p:cNvPr id="3" name="Content Placeholder 2"/>
          <p:cNvSpPr>
            <a:spLocks noGrp="1"/>
          </p:cNvSpPr>
          <p:nvPr>
            <p:ph idx="1"/>
          </p:nvPr>
        </p:nvSpPr>
        <p:spPr/>
        <p:txBody>
          <a:bodyPr>
            <a:normAutofit fontScale="92500" lnSpcReduction="10000"/>
          </a:bodyPr>
          <a:lstStyle/>
          <a:p>
            <a:pPr algn="just">
              <a:buNone/>
            </a:pPr>
            <a:r>
              <a:rPr lang="en-GB" dirty="0">
                <a:latin typeface="Palatino Linotype" pitchFamily="18" charset="0"/>
              </a:rPr>
              <a:t>Exchange rate risk consists of several factors:</a:t>
            </a:r>
          </a:p>
          <a:p>
            <a:pPr marL="514350" indent="-514350" algn="just">
              <a:buFont typeface="+mj-lt"/>
              <a:buAutoNum type="arabicPeriod"/>
            </a:pPr>
            <a:r>
              <a:rPr lang="en-GB" b="1" dirty="0">
                <a:latin typeface="Palatino Linotype" pitchFamily="18" charset="0"/>
              </a:rPr>
              <a:t>Transaction exposure</a:t>
            </a:r>
            <a:r>
              <a:rPr lang="en-GB" dirty="0">
                <a:latin typeface="Palatino Linotype" pitchFamily="18" charset="0"/>
              </a:rPr>
              <a:t>, which arises from the effect that exchange rate</a:t>
            </a:r>
            <a:r>
              <a:rPr lang="sr-Latn-RS" dirty="0">
                <a:latin typeface="Palatino Linotype" pitchFamily="18" charset="0"/>
              </a:rPr>
              <a:t> </a:t>
            </a:r>
            <a:r>
              <a:rPr lang="en-GB" dirty="0">
                <a:latin typeface="Palatino Linotype" pitchFamily="18" charset="0"/>
              </a:rPr>
              <a:t>fluctuations have on a company’s obligations to make or receive payments</a:t>
            </a:r>
            <a:r>
              <a:rPr lang="sr-Latn-RS" dirty="0">
                <a:latin typeface="Palatino Linotype" pitchFamily="18" charset="0"/>
              </a:rPr>
              <a:t> </a:t>
            </a:r>
            <a:r>
              <a:rPr lang="en-GB" dirty="0">
                <a:latin typeface="Palatino Linotype" pitchFamily="18" charset="0"/>
              </a:rPr>
              <a:t>denominated in foreign currency, and this type of exposure is short-term to</a:t>
            </a:r>
            <a:r>
              <a:rPr lang="sr-Latn-RS" dirty="0">
                <a:latin typeface="Palatino Linotype" pitchFamily="18" charset="0"/>
              </a:rPr>
              <a:t> </a:t>
            </a:r>
            <a:r>
              <a:rPr lang="en-GB" dirty="0">
                <a:latin typeface="Palatino Linotype" pitchFamily="18" charset="0"/>
              </a:rPr>
              <a:t>medium-term in nature</a:t>
            </a:r>
          </a:p>
          <a:p>
            <a:pPr marL="514350" indent="-514350" algn="just">
              <a:buFont typeface="+mj-lt"/>
              <a:buAutoNum type="arabicPeriod"/>
            </a:pPr>
            <a:r>
              <a:rPr lang="en-GB" b="1" dirty="0">
                <a:latin typeface="Palatino Linotype" pitchFamily="18" charset="0"/>
              </a:rPr>
              <a:t>Translation exposure </a:t>
            </a:r>
            <a:r>
              <a:rPr lang="en-GB" dirty="0">
                <a:latin typeface="Palatino Linotype" pitchFamily="18" charset="0"/>
              </a:rPr>
              <a:t>arises from the effect of currency fluctuations on a</a:t>
            </a:r>
            <a:r>
              <a:rPr lang="sr-Latn-RS" dirty="0">
                <a:latin typeface="Palatino Linotype" pitchFamily="18" charset="0"/>
              </a:rPr>
              <a:t> </a:t>
            </a:r>
            <a:r>
              <a:rPr lang="en-GB" dirty="0">
                <a:latin typeface="Palatino Linotype" pitchFamily="18" charset="0"/>
              </a:rPr>
              <a:t>company’s consolidated financial statements, particularly when it has foreign</a:t>
            </a:r>
            <a:r>
              <a:rPr lang="sr-Latn-RS" dirty="0">
                <a:latin typeface="Palatino Linotype" pitchFamily="18" charset="0"/>
              </a:rPr>
              <a:t> </a:t>
            </a:r>
            <a:r>
              <a:rPr lang="en-GB" dirty="0">
                <a:latin typeface="Palatino Linotype" pitchFamily="18" charset="0"/>
              </a:rPr>
              <a:t>subsidiaries, and this type of exposure is medium-term to long-term;</a:t>
            </a:r>
          </a:p>
          <a:p>
            <a:pPr marL="514350" indent="-514350" algn="just">
              <a:buFont typeface="+mj-lt"/>
              <a:buAutoNum type="arabicPeriod"/>
            </a:pPr>
            <a:r>
              <a:rPr lang="en-GB" b="1" dirty="0">
                <a:latin typeface="Palatino Linotype" pitchFamily="18" charset="0"/>
              </a:rPr>
              <a:t>Economic (or operating) exposure </a:t>
            </a:r>
            <a:r>
              <a:rPr lang="en-GB" dirty="0">
                <a:latin typeface="Palatino Linotype" pitchFamily="18" charset="0"/>
              </a:rPr>
              <a:t>is caused by the effect of unexpected</a:t>
            </a:r>
            <a:r>
              <a:rPr lang="sr-Latn-RS" dirty="0">
                <a:latin typeface="Palatino Linotype" pitchFamily="18" charset="0"/>
              </a:rPr>
              <a:t> </a:t>
            </a:r>
            <a:r>
              <a:rPr lang="en-GB" dirty="0">
                <a:latin typeface="Palatino Linotype" pitchFamily="18" charset="0"/>
              </a:rPr>
              <a:t>currency fluctuations on a company’s future cash flows and market value and</a:t>
            </a:r>
            <a:r>
              <a:rPr lang="sr-Latn-RS" dirty="0">
                <a:latin typeface="Palatino Linotype" pitchFamily="18" charset="0"/>
              </a:rPr>
              <a:t> </a:t>
            </a:r>
            <a:r>
              <a:rPr lang="en-GB" dirty="0">
                <a:latin typeface="Palatino Linotype" pitchFamily="18" charset="0"/>
              </a:rPr>
              <a:t>is long-term in nature. </a:t>
            </a:r>
            <a:endParaRPr lang="en-US" dirty="0">
              <a:latin typeface="Palatino Linotype"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a:latin typeface="Palatino Linotype" pitchFamily="18" charset="0"/>
              </a:rPr>
              <a:t>EXCHANGE RATE </a:t>
            </a:r>
            <a:r>
              <a:rPr lang="sr-Latn-RS" sz="3600" b="1" dirty="0">
                <a:latin typeface="Palatino Linotype" pitchFamily="18" charset="0"/>
              </a:rPr>
              <a:t>RISK</a:t>
            </a:r>
            <a:endParaRPr lang="en-US" sz="3600" b="1" dirty="0">
              <a:latin typeface="Palatino Linotype" pitchFamily="18" charset="0"/>
            </a:endParaRPr>
          </a:p>
        </p:txBody>
      </p:sp>
      <p:sp>
        <p:nvSpPr>
          <p:cNvPr id="3" name="Content Placeholder 2"/>
          <p:cNvSpPr>
            <a:spLocks noGrp="1"/>
          </p:cNvSpPr>
          <p:nvPr>
            <p:ph idx="1"/>
          </p:nvPr>
        </p:nvSpPr>
        <p:spPr/>
        <p:txBody>
          <a:bodyPr>
            <a:normAutofit lnSpcReduction="10000"/>
          </a:bodyPr>
          <a:lstStyle/>
          <a:p>
            <a:r>
              <a:rPr lang="sr-Latn-RS" dirty="0">
                <a:latin typeface="Palatino Linotype" pitchFamily="18" charset="0"/>
              </a:rPr>
              <a:t>Measuring exchange rate risks (</a:t>
            </a:r>
            <a:r>
              <a:rPr lang="en-GB" dirty="0">
                <a:latin typeface="Palatino Linotype" pitchFamily="18" charset="0"/>
              </a:rPr>
              <a:t>A regression analysis of the asset value (P) versus the</a:t>
            </a:r>
            <a:r>
              <a:rPr lang="sr-Latn-RS" dirty="0">
                <a:latin typeface="Palatino Linotype" pitchFamily="18" charset="0"/>
              </a:rPr>
              <a:t> </a:t>
            </a:r>
            <a:r>
              <a:rPr lang="en-GB" dirty="0">
                <a:latin typeface="Palatino Linotype" pitchFamily="18" charset="0"/>
              </a:rPr>
              <a:t>spot exchange rate</a:t>
            </a:r>
            <a:r>
              <a:rPr lang="sr-Latn-RS" dirty="0">
                <a:latin typeface="Palatino Linotype" pitchFamily="18" charset="0"/>
              </a:rPr>
              <a:t>, </a:t>
            </a:r>
            <a:r>
              <a:rPr lang="en-GB" dirty="0">
                <a:latin typeface="Palatino Linotype" pitchFamily="18" charset="0"/>
              </a:rPr>
              <a:t>value-at-risk (</a:t>
            </a:r>
            <a:r>
              <a:rPr lang="en-GB" dirty="0" err="1">
                <a:latin typeface="Palatino Linotype" pitchFamily="18" charset="0"/>
              </a:rPr>
              <a:t>VaR</a:t>
            </a:r>
            <a:r>
              <a:rPr lang="en-GB" dirty="0">
                <a:latin typeface="Palatino Linotype" pitchFamily="18" charset="0"/>
              </a:rPr>
              <a:t>)</a:t>
            </a:r>
            <a:r>
              <a:rPr lang="sr-Latn-RS" dirty="0">
                <a:latin typeface="Palatino Linotype" pitchFamily="18" charset="0"/>
              </a:rPr>
              <a:t> etc.)</a:t>
            </a:r>
          </a:p>
          <a:p>
            <a:r>
              <a:rPr lang="sr-Latn-RS" dirty="0">
                <a:latin typeface="Palatino Linotype" pitchFamily="18" charset="0"/>
              </a:rPr>
              <a:t>T</a:t>
            </a:r>
            <a:r>
              <a:rPr lang="en-GB" dirty="0">
                <a:latin typeface="Palatino Linotype" pitchFamily="18" charset="0"/>
              </a:rPr>
              <a:t>o decrease risks in international trade, countries have agreed to establish</a:t>
            </a:r>
            <a:r>
              <a:rPr lang="sr-Latn-RS" dirty="0">
                <a:latin typeface="Palatino Linotype" pitchFamily="18" charset="0"/>
              </a:rPr>
              <a:t> </a:t>
            </a:r>
            <a:r>
              <a:rPr lang="en-GB" dirty="0">
                <a:latin typeface="Palatino Linotype" pitchFamily="18" charset="0"/>
              </a:rPr>
              <a:t>an international economic organisation as an important international legal</a:t>
            </a:r>
            <a:r>
              <a:rPr lang="sr-Latn-RS" dirty="0">
                <a:latin typeface="Palatino Linotype" pitchFamily="18" charset="0"/>
              </a:rPr>
              <a:t> </a:t>
            </a:r>
            <a:r>
              <a:rPr lang="en-GB" dirty="0">
                <a:latin typeface="Palatino Linotype" pitchFamily="18" charset="0"/>
              </a:rPr>
              <a:t>instrument.</a:t>
            </a:r>
            <a:endParaRPr lang="sr-Latn-RS" dirty="0">
              <a:latin typeface="Palatino Linotype" pitchFamily="18" charset="0"/>
            </a:endParaRPr>
          </a:p>
          <a:p>
            <a:pPr marL="914400" lvl="1" indent="-457200">
              <a:buFont typeface="+mj-lt"/>
              <a:buAutoNum type="arabicPeriod"/>
            </a:pPr>
            <a:r>
              <a:rPr lang="sr-Latn-RS" dirty="0">
                <a:latin typeface="Palatino Linotype" pitchFamily="18" charset="0"/>
              </a:rPr>
              <a:t>ITS (GATT and WTO);</a:t>
            </a:r>
          </a:p>
          <a:p>
            <a:pPr marL="914400" lvl="1" indent="-457200">
              <a:buFont typeface="+mj-lt"/>
              <a:buAutoNum type="arabicPeriod"/>
            </a:pPr>
            <a:r>
              <a:rPr lang="sr-Latn-RS" dirty="0">
                <a:latin typeface="Palatino Linotype" pitchFamily="18" charset="0"/>
              </a:rPr>
              <a:t>IMF;</a:t>
            </a:r>
          </a:p>
          <a:p>
            <a:pPr marL="914400" lvl="1" indent="-457200">
              <a:buFont typeface="+mj-lt"/>
              <a:buAutoNum type="arabicPeriod"/>
            </a:pPr>
            <a:r>
              <a:rPr lang="sr-Latn-RS" dirty="0">
                <a:latin typeface="Palatino Linotype" pitchFamily="18" charset="0"/>
              </a:rPr>
              <a:t>European payment and monetary agreements (</a:t>
            </a:r>
            <a:r>
              <a:rPr lang="en-GB" dirty="0">
                <a:latin typeface="Palatino Linotype" pitchFamily="18" charset="0"/>
              </a:rPr>
              <a:t>Agreement</a:t>
            </a:r>
            <a:r>
              <a:rPr lang="sr-Latn-RS" dirty="0">
                <a:latin typeface="Palatino Linotype" pitchFamily="18" charset="0"/>
              </a:rPr>
              <a:t> </a:t>
            </a:r>
            <a:r>
              <a:rPr lang="en-GB" dirty="0">
                <a:latin typeface="Palatino Linotype" pitchFamily="18" charset="0"/>
              </a:rPr>
              <a:t>on Intra-European Payments and Compensations</a:t>
            </a:r>
            <a:r>
              <a:rPr lang="sr-Latn-RS" dirty="0">
                <a:latin typeface="Palatino Linotype" pitchFamily="18" charset="0"/>
              </a:rPr>
              <a:t>, </a:t>
            </a:r>
            <a:r>
              <a:rPr lang="en-GB" dirty="0">
                <a:latin typeface="Palatino Linotype" pitchFamily="18" charset="0"/>
              </a:rPr>
              <a:t>European Payment Union</a:t>
            </a:r>
            <a:r>
              <a:rPr lang="sr-Latn-RS" dirty="0">
                <a:latin typeface="Palatino Linotype" pitchFamily="18" charset="0"/>
              </a:rPr>
              <a:t>, </a:t>
            </a:r>
            <a:r>
              <a:rPr lang="en-GB" dirty="0">
                <a:latin typeface="Palatino Linotype" pitchFamily="18" charset="0"/>
              </a:rPr>
              <a:t>European Monetary Agreement</a:t>
            </a:r>
            <a:r>
              <a:rPr lang="sr-Latn-RS" dirty="0">
                <a:latin typeface="Palatino Linotype" pitchFamily="18" charset="0"/>
              </a:rPr>
              <a:t>, </a:t>
            </a:r>
            <a:r>
              <a:rPr lang="en-GB" dirty="0">
                <a:latin typeface="Palatino Linotype" pitchFamily="18" charset="0"/>
              </a:rPr>
              <a:t>Exchange Rate Mechanism</a:t>
            </a:r>
            <a:r>
              <a:rPr lang="sr-Latn-RS" dirty="0">
                <a:latin typeface="Palatino Linotype" pitchFamily="18" charset="0"/>
              </a:rPr>
              <a:t> and finally </a:t>
            </a:r>
            <a:r>
              <a:rPr lang="en-GB" dirty="0">
                <a:latin typeface="Palatino Linotype" pitchFamily="18" charset="0"/>
              </a:rPr>
              <a:t>Economic and Monetary Union</a:t>
            </a:r>
            <a:r>
              <a:rPr lang="sr-Latn-RS" dirty="0">
                <a:latin typeface="Palatino Linotype" pitchFamily="18" charset="0"/>
              </a:rPr>
              <a:t> </a:t>
            </a:r>
            <a:r>
              <a:rPr lang="en-GB" dirty="0">
                <a:latin typeface="Palatino Linotype" pitchFamily="18" charset="0"/>
              </a:rPr>
              <a:t>– EMU</a:t>
            </a:r>
            <a:r>
              <a:rPr lang="sr-Latn-RS" dirty="0">
                <a:latin typeface="Palatino Linotype" pitchFamily="18" charset="0"/>
              </a:rPr>
              <a:t>).</a:t>
            </a:r>
          </a:p>
          <a:p>
            <a:endParaRPr lang="en-US" dirty="0">
              <a:latin typeface="Palatino Linotype"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RS" sz="3600" b="1" dirty="0">
                <a:latin typeface="Palatino Linotype" pitchFamily="18" charset="0"/>
              </a:rPr>
              <a:t>LITERATURE REVIEW</a:t>
            </a:r>
            <a:endParaRPr lang="en-US" sz="3600" b="1" dirty="0">
              <a:latin typeface="Palatino Linotype" pitchFamily="18" charset="0"/>
            </a:endParaRPr>
          </a:p>
        </p:txBody>
      </p:sp>
      <p:sp>
        <p:nvSpPr>
          <p:cNvPr id="3" name="Content Placeholder 2"/>
          <p:cNvSpPr>
            <a:spLocks noGrp="1"/>
          </p:cNvSpPr>
          <p:nvPr>
            <p:ph idx="1"/>
          </p:nvPr>
        </p:nvSpPr>
        <p:spPr/>
        <p:txBody>
          <a:bodyPr>
            <a:noAutofit/>
          </a:bodyPr>
          <a:lstStyle/>
          <a:p>
            <a:r>
              <a:rPr lang="en-GB" sz="2000" dirty="0" err="1">
                <a:latin typeface="Palatino Linotype" pitchFamily="18" charset="0"/>
              </a:rPr>
              <a:t>Cozzolino</a:t>
            </a:r>
            <a:r>
              <a:rPr lang="en-GB" sz="2000" dirty="0">
                <a:latin typeface="Palatino Linotype" pitchFamily="18" charset="0"/>
              </a:rPr>
              <a:t> &amp; Laurent (1987)</a:t>
            </a:r>
            <a:r>
              <a:rPr lang="sr-Latn-RS" sz="2000" dirty="0">
                <a:latin typeface="Palatino Linotype" pitchFamily="18" charset="0"/>
              </a:rPr>
              <a:t> - </a:t>
            </a:r>
            <a:r>
              <a:rPr lang="en-GB" sz="2000" dirty="0">
                <a:latin typeface="Palatino Linotype" pitchFamily="18" charset="0"/>
              </a:rPr>
              <a:t> </a:t>
            </a:r>
            <a:r>
              <a:rPr lang="sr-Latn-RS" sz="2000" dirty="0">
                <a:latin typeface="Palatino Linotype" pitchFamily="18" charset="0"/>
              </a:rPr>
              <a:t>r</a:t>
            </a:r>
            <a:r>
              <a:rPr lang="en-GB" sz="2000" dirty="0" err="1">
                <a:latin typeface="Palatino Linotype" pitchFamily="18" charset="0"/>
              </a:rPr>
              <a:t>einsurance</a:t>
            </a:r>
            <a:r>
              <a:rPr lang="en-GB" sz="2000" dirty="0">
                <a:latin typeface="Palatino Linotype" pitchFamily="18" charset="0"/>
              </a:rPr>
              <a:t> and foreign exchange risk management</a:t>
            </a:r>
            <a:r>
              <a:rPr lang="sr-Latn-RS" sz="2000" dirty="0">
                <a:latin typeface="Palatino Linotype" pitchFamily="18" charset="0"/>
              </a:rPr>
              <a:t> are in focus;</a:t>
            </a:r>
          </a:p>
          <a:p>
            <a:r>
              <a:rPr lang="en-GB" sz="2000" dirty="0">
                <a:latin typeface="Palatino Linotype" pitchFamily="18" charset="0"/>
              </a:rPr>
              <a:t>Mange (2000) </a:t>
            </a:r>
            <a:r>
              <a:rPr lang="sr-Latn-RS" sz="2000" dirty="0">
                <a:latin typeface="Palatino Linotype" pitchFamily="18" charset="0"/>
              </a:rPr>
              <a:t>- </a:t>
            </a:r>
            <a:r>
              <a:rPr lang="en-GB" sz="2000" dirty="0">
                <a:latin typeface="Palatino Linotype" pitchFamily="18" charset="0"/>
              </a:rPr>
              <a:t>many insurers are considering entering</a:t>
            </a:r>
            <a:r>
              <a:rPr lang="sr-Latn-RS" sz="2000" dirty="0">
                <a:latin typeface="Palatino Linotype" pitchFamily="18" charset="0"/>
              </a:rPr>
              <a:t> and</a:t>
            </a:r>
            <a:r>
              <a:rPr lang="en-GB" sz="2000" dirty="0">
                <a:latin typeface="Palatino Linotype" pitchFamily="18" charset="0"/>
              </a:rPr>
              <a:t> expanding their presence in foreign markets</a:t>
            </a:r>
            <a:r>
              <a:rPr lang="sr-Latn-RS" sz="2000" dirty="0">
                <a:latin typeface="Palatino Linotype" pitchFamily="18" charset="0"/>
              </a:rPr>
              <a:t>, and t</a:t>
            </a:r>
            <a:r>
              <a:rPr lang="en-GB" sz="2000" dirty="0">
                <a:latin typeface="Palatino Linotype" pitchFamily="18" charset="0"/>
              </a:rPr>
              <a:t>he models developed could help them quantify the magnitude of their potential foreign</a:t>
            </a:r>
            <a:r>
              <a:rPr lang="sr-Latn-RS" sz="2000" dirty="0">
                <a:latin typeface="Palatino Linotype" pitchFamily="18" charset="0"/>
              </a:rPr>
              <a:t> </a:t>
            </a:r>
            <a:r>
              <a:rPr lang="en-GB" sz="2000" dirty="0">
                <a:latin typeface="Palatino Linotype" pitchFamily="18" charset="0"/>
              </a:rPr>
              <a:t>exchange exposure</a:t>
            </a:r>
            <a:r>
              <a:rPr lang="sr-Latn-RS" sz="2000" dirty="0">
                <a:latin typeface="Palatino Linotype" pitchFamily="18" charset="0"/>
              </a:rPr>
              <a:t>;</a:t>
            </a:r>
          </a:p>
          <a:p>
            <a:r>
              <a:rPr lang="sr-Latn-RS" sz="2000" dirty="0">
                <a:latin typeface="Palatino Linotype" pitchFamily="18" charset="0"/>
              </a:rPr>
              <a:t>E</a:t>
            </a:r>
            <a:r>
              <a:rPr lang="en-GB" sz="2000" dirty="0" err="1">
                <a:latin typeface="Palatino Linotype" pitchFamily="18" charset="0"/>
              </a:rPr>
              <a:t>mpirical</a:t>
            </a:r>
            <a:r>
              <a:rPr lang="en-GB" sz="2000" dirty="0">
                <a:latin typeface="Palatino Linotype" pitchFamily="18" charset="0"/>
              </a:rPr>
              <a:t> studies</a:t>
            </a:r>
            <a:r>
              <a:rPr lang="sr-Latn-RS" sz="2000" dirty="0">
                <a:latin typeface="Palatino Linotype" pitchFamily="18" charset="0"/>
              </a:rPr>
              <a:t>,</a:t>
            </a:r>
            <a:r>
              <a:rPr lang="en-GB" sz="2000" dirty="0">
                <a:latin typeface="Palatino Linotype" pitchFamily="18" charset="0"/>
              </a:rPr>
              <a:t> </a:t>
            </a:r>
            <a:r>
              <a:rPr lang="sr-Latn-RS" sz="2000" dirty="0">
                <a:latin typeface="Palatino Linotype" pitchFamily="18" charset="0"/>
              </a:rPr>
              <a:t>c</a:t>
            </a:r>
            <a:r>
              <a:rPr lang="en-GB" sz="2000" dirty="0">
                <a:latin typeface="Palatino Linotype" pitchFamily="18" charset="0"/>
              </a:rPr>
              <a:t>ash flow-based approaches focus on transaction exposure by</a:t>
            </a:r>
            <a:r>
              <a:rPr lang="sr-Latn-RS" sz="2000" dirty="0">
                <a:latin typeface="Palatino Linotype" pitchFamily="18" charset="0"/>
              </a:rPr>
              <a:t> </a:t>
            </a:r>
            <a:r>
              <a:rPr lang="en-GB" sz="2000" dirty="0">
                <a:latin typeface="Palatino Linotype" pitchFamily="18" charset="0"/>
              </a:rPr>
              <a:t>modelling the interplay of exchange rates with economic variables</a:t>
            </a:r>
            <a:r>
              <a:rPr lang="sr-Latn-RS" sz="2000" dirty="0">
                <a:latin typeface="Palatino Linotype" pitchFamily="18" charset="0"/>
              </a:rPr>
              <a:t>;</a:t>
            </a:r>
          </a:p>
          <a:p>
            <a:r>
              <a:rPr lang="en-GB" sz="2000" dirty="0">
                <a:latin typeface="Palatino Linotype" pitchFamily="18" charset="0"/>
              </a:rPr>
              <a:t>Capital</a:t>
            </a:r>
            <a:r>
              <a:rPr lang="sr-Latn-RS" sz="2000" dirty="0">
                <a:latin typeface="Palatino Linotype" pitchFamily="18" charset="0"/>
              </a:rPr>
              <a:t> </a:t>
            </a:r>
            <a:r>
              <a:rPr lang="en-GB" sz="2000" dirty="0">
                <a:latin typeface="Palatino Linotype" pitchFamily="18" charset="0"/>
              </a:rPr>
              <a:t>market approaches, </a:t>
            </a:r>
            <a:r>
              <a:rPr lang="en-GB" sz="2000" dirty="0" err="1">
                <a:latin typeface="Palatino Linotype" pitchFamily="18" charset="0"/>
              </a:rPr>
              <a:t>Akkaş</a:t>
            </a:r>
            <a:r>
              <a:rPr lang="en-GB" sz="2000" dirty="0">
                <a:latin typeface="Palatino Linotype" pitchFamily="18" charset="0"/>
              </a:rPr>
              <a:t> (2016), quantify exposure by examining</a:t>
            </a:r>
            <a:r>
              <a:rPr lang="sr-Latn-RS" sz="2000" dirty="0">
                <a:latin typeface="Palatino Linotype" pitchFamily="18" charset="0"/>
              </a:rPr>
              <a:t> </a:t>
            </a:r>
            <a:r>
              <a:rPr lang="en-GB" sz="2000" dirty="0">
                <a:latin typeface="Palatino Linotype" pitchFamily="18" charset="0"/>
              </a:rPr>
              <a:t>the impact of exchange rate changes on firm value, often using stock price</a:t>
            </a:r>
            <a:r>
              <a:rPr lang="sr-Latn-RS" sz="2000" dirty="0">
                <a:latin typeface="Palatino Linotype" pitchFamily="18" charset="0"/>
              </a:rPr>
              <a:t>;</a:t>
            </a:r>
          </a:p>
          <a:p>
            <a:r>
              <a:rPr lang="en-GB" sz="2000" dirty="0" err="1">
                <a:latin typeface="Palatino Linotype" pitchFamily="18" charset="0"/>
              </a:rPr>
              <a:t>Dnanani</a:t>
            </a:r>
            <a:r>
              <a:rPr lang="en-GB" sz="2000" dirty="0">
                <a:latin typeface="Palatino Linotype" pitchFamily="18" charset="0"/>
              </a:rPr>
              <a:t> (2003) on a UK multinational</a:t>
            </a:r>
            <a:r>
              <a:rPr lang="sr-Latn-RS" sz="2000" dirty="0">
                <a:latin typeface="Palatino Linotype" pitchFamily="18" charset="0"/>
              </a:rPr>
              <a:t> </a:t>
            </a:r>
            <a:r>
              <a:rPr lang="en-GB" sz="2000" dirty="0">
                <a:latin typeface="Palatino Linotype" pitchFamily="18" charset="0"/>
              </a:rPr>
              <a:t>in the mining industry</a:t>
            </a:r>
            <a:r>
              <a:rPr lang="sr-Latn-RS" sz="2000" dirty="0">
                <a:latin typeface="Palatino Linotype" pitchFamily="18" charset="0"/>
              </a:rPr>
              <a:t> case</a:t>
            </a:r>
            <a:r>
              <a:rPr lang="en-GB" sz="2000" dirty="0">
                <a:latin typeface="Palatino Linotype" pitchFamily="18" charset="0"/>
              </a:rPr>
              <a:t>, provide insights into the “how” and “why” of FX risk</a:t>
            </a:r>
            <a:r>
              <a:rPr lang="sr-Latn-RS" sz="2000" dirty="0">
                <a:latin typeface="Palatino Linotype" pitchFamily="18" charset="0"/>
              </a:rPr>
              <a:t> </a:t>
            </a:r>
            <a:r>
              <a:rPr lang="en-GB" sz="2000" dirty="0">
                <a:latin typeface="Palatino Linotype" pitchFamily="18" charset="0"/>
              </a:rPr>
              <a:t>management, emphasising industry-specific factors</a:t>
            </a:r>
            <a:r>
              <a:rPr lang="sr-Latn-RS" sz="2000" dirty="0">
                <a:latin typeface="Palatino Linotype" pitchFamily="18" charset="0"/>
              </a:rPr>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RS" sz="3600" b="1" dirty="0">
                <a:latin typeface="Palatino Linotype" pitchFamily="18" charset="0"/>
              </a:rPr>
              <a:t>LITERATURE REVIEW</a:t>
            </a:r>
            <a:endParaRPr lang="en-US" sz="3600" b="1" dirty="0">
              <a:latin typeface="Palatino Linotype" pitchFamily="18" charset="0"/>
            </a:endParaRPr>
          </a:p>
        </p:txBody>
      </p:sp>
      <p:sp>
        <p:nvSpPr>
          <p:cNvPr id="3" name="Content Placeholder 2"/>
          <p:cNvSpPr>
            <a:spLocks noGrp="1"/>
          </p:cNvSpPr>
          <p:nvPr>
            <p:ph idx="1"/>
          </p:nvPr>
        </p:nvSpPr>
        <p:spPr/>
        <p:txBody>
          <a:bodyPr>
            <a:noAutofit/>
          </a:bodyPr>
          <a:lstStyle/>
          <a:p>
            <a:r>
              <a:rPr lang="en-GB" sz="2000" dirty="0">
                <a:latin typeface="Palatino Linotype" pitchFamily="18" charset="0"/>
              </a:rPr>
              <a:t>The insurance industry in the United States, has been a focal point</a:t>
            </a:r>
            <a:r>
              <a:rPr lang="sr-Latn-RS" sz="2000" dirty="0">
                <a:latin typeface="Palatino Linotype" pitchFamily="18" charset="0"/>
              </a:rPr>
              <a:t> </a:t>
            </a:r>
            <a:r>
              <a:rPr lang="en-GB" sz="2000" dirty="0">
                <a:latin typeface="Palatino Linotype" pitchFamily="18" charset="0"/>
              </a:rPr>
              <a:t>for studies on foreign exchange risk due to its significant international operations.</a:t>
            </a:r>
            <a:r>
              <a:rPr lang="sr-Latn-RS" sz="2000" dirty="0">
                <a:latin typeface="Palatino Linotype" pitchFamily="18" charset="0"/>
              </a:rPr>
              <a:t> </a:t>
            </a:r>
            <a:r>
              <a:rPr lang="en-GB" sz="2000" dirty="0">
                <a:latin typeface="Palatino Linotype" pitchFamily="18" charset="0"/>
              </a:rPr>
              <a:t>Research by Li et al. (2009) </a:t>
            </a:r>
            <a:r>
              <a:rPr lang="sr-Latn-RS" sz="2000" dirty="0">
                <a:latin typeface="Palatino Linotype" pitchFamily="18" charset="0"/>
              </a:rPr>
              <a:t>and </a:t>
            </a:r>
            <a:r>
              <a:rPr lang="en-GB" sz="2000" dirty="0">
                <a:latin typeface="Palatino Linotype" pitchFamily="18" charset="0"/>
              </a:rPr>
              <a:t>Martin and </a:t>
            </a:r>
            <a:r>
              <a:rPr lang="en-GB" sz="2000" dirty="0" err="1">
                <a:latin typeface="Palatino Linotype" pitchFamily="18" charset="0"/>
              </a:rPr>
              <a:t>Mauer</a:t>
            </a:r>
            <a:r>
              <a:rPr lang="en-GB" sz="2000" dirty="0">
                <a:latin typeface="Palatino Linotype" pitchFamily="18" charset="0"/>
              </a:rPr>
              <a:t> (2003)</a:t>
            </a:r>
            <a:r>
              <a:rPr lang="sr-Latn-RS" sz="2000" dirty="0">
                <a:latin typeface="Palatino Linotype" pitchFamily="18" charset="0"/>
              </a:rPr>
              <a:t>;</a:t>
            </a:r>
          </a:p>
          <a:p>
            <a:r>
              <a:rPr lang="sr-Latn-RS" sz="2000" dirty="0">
                <a:latin typeface="Palatino Linotype" pitchFamily="18" charset="0"/>
              </a:rPr>
              <a:t>In </a:t>
            </a:r>
            <a:r>
              <a:rPr lang="en-GB" sz="2000" dirty="0">
                <a:latin typeface="Palatino Linotype" pitchFamily="18" charset="0"/>
              </a:rPr>
              <a:t>emerging markets, foreign exchange risk management in insurance is</a:t>
            </a:r>
            <a:r>
              <a:rPr lang="sr-Latn-RS" sz="2000" dirty="0">
                <a:latin typeface="Palatino Linotype" pitchFamily="18" charset="0"/>
              </a:rPr>
              <a:t> </a:t>
            </a:r>
            <a:r>
              <a:rPr lang="en-GB" sz="2000" dirty="0">
                <a:latin typeface="Palatino Linotype" pitchFamily="18" charset="0"/>
              </a:rPr>
              <a:t>constrained by limited access to sophisticated financial instruments</a:t>
            </a:r>
            <a:r>
              <a:rPr lang="sr-Latn-RS" sz="2000" dirty="0">
                <a:latin typeface="Palatino Linotype" pitchFamily="18" charset="0"/>
              </a:rPr>
              <a:t> -</a:t>
            </a:r>
            <a:r>
              <a:rPr lang="en-GB" sz="2000" dirty="0">
                <a:latin typeface="Palatino Linotype" pitchFamily="18" charset="0"/>
              </a:rPr>
              <a:t> </a:t>
            </a:r>
            <a:r>
              <a:rPr lang="sr-Latn-RS" sz="2000" dirty="0">
                <a:latin typeface="Palatino Linotype" pitchFamily="18" charset="0"/>
              </a:rPr>
              <a:t>a</a:t>
            </a:r>
            <a:r>
              <a:rPr lang="en-GB" sz="2000" dirty="0">
                <a:latin typeface="Palatino Linotype" pitchFamily="18" charset="0"/>
              </a:rPr>
              <a:t> study on</a:t>
            </a:r>
            <a:r>
              <a:rPr lang="sr-Latn-RS" sz="2000" dirty="0">
                <a:latin typeface="Palatino Linotype" pitchFamily="18" charset="0"/>
              </a:rPr>
              <a:t> </a:t>
            </a:r>
            <a:r>
              <a:rPr lang="en-GB" sz="2000" dirty="0">
                <a:latin typeface="Palatino Linotype" pitchFamily="18" charset="0"/>
              </a:rPr>
              <a:t>Egyptian insurance companies by Nada &amp; Ibrahim(2017)</a:t>
            </a:r>
            <a:r>
              <a:rPr lang="sr-Latn-RS" sz="2000" dirty="0">
                <a:latin typeface="Palatino Linotype" pitchFamily="18" charset="0"/>
              </a:rPr>
              <a:t>;</a:t>
            </a:r>
          </a:p>
          <a:p>
            <a:r>
              <a:rPr lang="en-GB" sz="2000" dirty="0">
                <a:latin typeface="Palatino Linotype" pitchFamily="18" charset="0"/>
              </a:rPr>
              <a:t>Hedging is a cornerstone of FX risk insurance, with firms employing both</a:t>
            </a:r>
            <a:r>
              <a:rPr lang="sr-Latn-RS" sz="2000" dirty="0">
                <a:latin typeface="Palatino Linotype" pitchFamily="18" charset="0"/>
              </a:rPr>
              <a:t> </a:t>
            </a:r>
            <a:r>
              <a:rPr lang="en-GB" sz="2000" dirty="0">
                <a:latin typeface="Palatino Linotype" pitchFamily="18" charset="0"/>
              </a:rPr>
              <a:t>financial and operational strategies. Financial hedging involves derivatives such</a:t>
            </a:r>
            <a:r>
              <a:rPr lang="sr-Latn-RS" sz="2000" dirty="0">
                <a:latin typeface="Palatino Linotype" pitchFamily="18" charset="0"/>
              </a:rPr>
              <a:t> </a:t>
            </a:r>
            <a:r>
              <a:rPr lang="en-GB" sz="2000" dirty="0">
                <a:latin typeface="Palatino Linotype" pitchFamily="18" charset="0"/>
              </a:rPr>
              <a:t>as forward contracts, futures, options, and swaps, which allow firms to lock in</a:t>
            </a:r>
            <a:r>
              <a:rPr lang="sr-Latn-RS" sz="2000" dirty="0">
                <a:latin typeface="Palatino Linotype" pitchFamily="18" charset="0"/>
              </a:rPr>
              <a:t> </a:t>
            </a:r>
            <a:r>
              <a:rPr lang="en-GB" sz="2000" dirty="0">
                <a:latin typeface="Palatino Linotype" pitchFamily="18" charset="0"/>
              </a:rPr>
              <a:t>exchange rates or cap potential losses</a:t>
            </a:r>
            <a:r>
              <a:rPr lang="sr-Latn-RS" sz="2000" dirty="0">
                <a:latin typeface="Palatino Linotype" pitchFamily="18" charset="0"/>
              </a:rPr>
              <a:t> (</a:t>
            </a:r>
            <a:r>
              <a:rPr lang="en-GB" sz="2000" dirty="0">
                <a:latin typeface="Palatino Linotype" pitchFamily="18" charset="0"/>
              </a:rPr>
              <a:t>Al </a:t>
            </a:r>
            <a:r>
              <a:rPr lang="en-GB" sz="2000" dirty="0" err="1">
                <a:latin typeface="Palatino Linotype" pitchFamily="18" charset="0"/>
              </a:rPr>
              <a:t>Mansoori</a:t>
            </a:r>
            <a:r>
              <a:rPr lang="en-GB" sz="2000" dirty="0">
                <a:latin typeface="Palatino Linotype" pitchFamily="18" charset="0"/>
              </a:rPr>
              <a:t> et al. 2024)</a:t>
            </a:r>
            <a:r>
              <a:rPr lang="sr-Latn-RS" sz="2000" dirty="0">
                <a:latin typeface="Palatino Linotype" pitchFamily="18" charset="0"/>
              </a:rPr>
              <a:t>.</a:t>
            </a:r>
            <a:endParaRPr lang="en-US" sz="2000" dirty="0">
              <a:latin typeface="Palatino Linotype"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Palatino Linotype" pitchFamily="18" charset="0"/>
              </a:rPr>
              <a:t>FOREIGN </a:t>
            </a:r>
            <a:r>
              <a:rPr lang="sr-Latn-RS" sz="3600" b="1" dirty="0">
                <a:latin typeface="Palatino Linotype" pitchFamily="18" charset="0"/>
              </a:rPr>
              <a:t>EXCHANGE RISK INSURANCE FOR EXPORTING AND IMPORTING ENTERPRISES</a:t>
            </a:r>
            <a:endParaRPr lang="en-US" sz="3600" dirty="0">
              <a:latin typeface="Palatino Linotype" pitchFamily="18" charset="0"/>
            </a:endParaRPr>
          </a:p>
        </p:txBody>
      </p:sp>
      <p:sp>
        <p:nvSpPr>
          <p:cNvPr id="3" name="Content Placeholder 2"/>
          <p:cNvSpPr>
            <a:spLocks noGrp="1"/>
          </p:cNvSpPr>
          <p:nvPr>
            <p:ph idx="1"/>
          </p:nvPr>
        </p:nvSpPr>
        <p:spPr/>
        <p:txBody>
          <a:bodyPr/>
          <a:lstStyle/>
          <a:p>
            <a:r>
              <a:rPr lang="sr-Latn-RS" dirty="0">
                <a:latin typeface="Palatino Linotype" pitchFamily="18" charset="0"/>
              </a:rPr>
              <a:t>International character of foreign trade operations</a:t>
            </a:r>
          </a:p>
          <a:p>
            <a:r>
              <a:rPr lang="sr-Latn-RS" dirty="0">
                <a:latin typeface="Palatino Linotype" pitchFamily="18" charset="0"/>
              </a:rPr>
              <a:t>Dualism of the risk: for exporter and for importer</a:t>
            </a:r>
          </a:p>
          <a:p>
            <a:r>
              <a:rPr lang="sr-Latn-RS" dirty="0">
                <a:latin typeface="Palatino Linotype" pitchFamily="18" charset="0"/>
              </a:rPr>
              <a:t>New opportunities in foreign trade are accompanied by many risks- FX risk.</a:t>
            </a:r>
            <a:endParaRPr lang="en-US" dirty="0">
              <a:latin typeface="Palatino Linotype" pitchFamily="18" charset="0"/>
            </a:endParaRPr>
          </a:p>
          <a:p>
            <a:r>
              <a:rPr lang="sr-Latn-RS" dirty="0">
                <a:latin typeface="Palatino Linotype" pitchFamily="18" charset="0"/>
              </a:rPr>
              <a:t>Defining the Currency: the first challenge is to determine the currency in which the payment will be completed</a:t>
            </a:r>
          </a:p>
          <a:p>
            <a:r>
              <a:rPr lang="sr-Latn-RS" dirty="0">
                <a:latin typeface="Palatino Linotype" pitchFamily="18" charset="0"/>
              </a:rPr>
              <a:t>Convertible vs. non-convertible currency</a:t>
            </a:r>
          </a:p>
          <a:p>
            <a:r>
              <a:rPr lang="sr-Latn-RS" dirty="0">
                <a:latin typeface="Palatino Linotype" pitchFamily="18" charset="0"/>
              </a:rPr>
              <a:t>Risk: the moment of the payment realization: in some future period</a:t>
            </a:r>
          </a:p>
          <a:p>
            <a:endParaRPr lang="sr-Latn-RS" dirty="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Palatino Linotype" pitchFamily="18" charset="0"/>
              </a:rPr>
              <a:t>FOREIGN </a:t>
            </a:r>
            <a:r>
              <a:rPr lang="sr-Latn-RS" sz="3600" b="1" dirty="0">
                <a:latin typeface="Palatino Linotype" pitchFamily="18" charset="0"/>
              </a:rPr>
              <a:t>EXCHANGE RISK INSURANCE FOR EXPORTING AND IMPORTING ENTERPRISES</a:t>
            </a:r>
            <a:endParaRPr lang="en-US" sz="3600" dirty="0">
              <a:latin typeface="Palatino Linotype" pitchFamily="18" charset="0"/>
            </a:endParaRPr>
          </a:p>
        </p:txBody>
      </p:sp>
      <p:sp>
        <p:nvSpPr>
          <p:cNvPr id="3" name="Content Placeholder 2"/>
          <p:cNvSpPr>
            <a:spLocks noGrp="1"/>
          </p:cNvSpPr>
          <p:nvPr>
            <p:ph idx="1"/>
          </p:nvPr>
        </p:nvSpPr>
        <p:spPr/>
        <p:txBody>
          <a:bodyPr>
            <a:normAutofit fontScale="85000" lnSpcReduction="10000"/>
          </a:bodyPr>
          <a:lstStyle/>
          <a:p>
            <a:r>
              <a:rPr lang="sr-Latn-RS" dirty="0">
                <a:latin typeface="Palatino Linotype" pitchFamily="18" charset="0"/>
              </a:rPr>
              <a:t>The financial instruments that offer possibility or transferring the risk, derivatives: </a:t>
            </a:r>
            <a:r>
              <a:rPr lang="sr-Latn-RS" b="1" dirty="0">
                <a:latin typeface="Palatino Linotype" pitchFamily="18" charset="0"/>
              </a:rPr>
              <a:t>forward</a:t>
            </a:r>
            <a:r>
              <a:rPr lang="sr-Latn-RS" dirty="0">
                <a:latin typeface="Palatino Linotype" pitchFamily="18" charset="0"/>
              </a:rPr>
              <a:t> contracts, foreign exchange </a:t>
            </a:r>
            <a:r>
              <a:rPr lang="sr-Latn-RS" b="1" dirty="0">
                <a:latin typeface="Palatino Linotype" pitchFamily="18" charset="0"/>
              </a:rPr>
              <a:t>futures</a:t>
            </a:r>
            <a:r>
              <a:rPr lang="sr-Latn-RS" dirty="0">
                <a:latin typeface="Palatino Linotype" pitchFamily="18" charset="0"/>
              </a:rPr>
              <a:t>, </a:t>
            </a:r>
            <a:r>
              <a:rPr lang="sr-Latn-RS" b="1" dirty="0">
                <a:latin typeface="Palatino Linotype" pitchFamily="18" charset="0"/>
              </a:rPr>
              <a:t>swaps</a:t>
            </a:r>
            <a:r>
              <a:rPr lang="sr-Latn-RS" dirty="0">
                <a:latin typeface="Palatino Linotype" pitchFamily="18" charset="0"/>
              </a:rPr>
              <a:t> and FX </a:t>
            </a:r>
            <a:r>
              <a:rPr lang="sr-Latn-RS" b="1" dirty="0">
                <a:latin typeface="Palatino Linotype" pitchFamily="18" charset="0"/>
              </a:rPr>
              <a:t>options</a:t>
            </a:r>
            <a:r>
              <a:rPr lang="sr-Latn-RS" dirty="0">
                <a:latin typeface="Palatino Linotype" pitchFamily="18" charset="0"/>
              </a:rPr>
              <a:t>. </a:t>
            </a:r>
          </a:p>
          <a:p>
            <a:r>
              <a:rPr lang="sr-Latn-RS" dirty="0">
                <a:latin typeface="Palatino Linotype" pitchFamily="18" charset="0"/>
              </a:rPr>
              <a:t>Foreign exchange (FX) </a:t>
            </a:r>
            <a:r>
              <a:rPr lang="sr-Latn-RS" b="1" dirty="0">
                <a:latin typeface="Palatino Linotype" pitchFamily="18" charset="0"/>
              </a:rPr>
              <a:t>risk mitigation tools</a:t>
            </a:r>
            <a:r>
              <a:rPr lang="sr-Latn-RS" dirty="0">
                <a:latin typeface="Palatino Linotype" pitchFamily="18" charset="0"/>
              </a:rPr>
              <a:t>, not speculative instruments. </a:t>
            </a:r>
          </a:p>
          <a:p>
            <a:r>
              <a:rPr lang="sr-Latn-RS" dirty="0">
                <a:latin typeface="Palatino Linotype" pitchFamily="18" charset="0"/>
              </a:rPr>
              <a:t>Using these instruments, trade enterprises are allowed to determine the exchange rates today that will be used in the future moment when the actual cross-border payment occurs and by doing so can mitigate FX risks.</a:t>
            </a:r>
            <a:endParaRPr lang="en-US" dirty="0">
              <a:latin typeface="Palatino Linotype" pitchFamily="18" charset="0"/>
            </a:endParaRPr>
          </a:p>
          <a:p>
            <a:r>
              <a:rPr lang="sr-Latn-RS" dirty="0">
                <a:latin typeface="Palatino Linotype" pitchFamily="18" charset="0"/>
              </a:rPr>
              <a:t>Their role is focused at:</a:t>
            </a:r>
          </a:p>
          <a:p>
            <a:r>
              <a:rPr lang="sr-Latn-RS" dirty="0">
                <a:latin typeface="Palatino Linotype" pitchFamily="18" charset="0"/>
              </a:rPr>
              <a:t>- the decrease of FX volatility, </a:t>
            </a:r>
          </a:p>
          <a:p>
            <a:r>
              <a:rPr lang="sr-Latn-RS" dirty="0">
                <a:latin typeface="Palatino Linotype" pitchFamily="18" charset="0"/>
              </a:rPr>
              <a:t>- the decrease of enterprises` exposures to interest rate fluctuations, </a:t>
            </a:r>
          </a:p>
          <a:p>
            <a:r>
              <a:rPr lang="sr-Latn-RS" dirty="0">
                <a:latin typeface="Palatino Linotype" pitchFamily="18" charset="0"/>
              </a:rPr>
              <a:t>- the commodity price risks. </a:t>
            </a:r>
          </a:p>
          <a:p>
            <a:endParaRPr lang="en-US" dirty="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Palatino Linotype" pitchFamily="18" charset="0"/>
              </a:rPr>
              <a:t>FOREIGN </a:t>
            </a:r>
            <a:r>
              <a:rPr lang="sr-Latn-RS" sz="3600" b="1" dirty="0">
                <a:latin typeface="Palatino Linotype" pitchFamily="18" charset="0"/>
              </a:rPr>
              <a:t>EXCHANGE RISK INSURANCE FOR EXPORTING AND IMPORTING ENTERPRISES</a:t>
            </a:r>
            <a:endParaRPr lang="en-US" sz="3600" dirty="0">
              <a:latin typeface="Palatino Linotype" pitchFamily="18" charset="0"/>
            </a:endParaRPr>
          </a:p>
        </p:txBody>
      </p:sp>
      <p:sp>
        <p:nvSpPr>
          <p:cNvPr id="3" name="Content Placeholder 2"/>
          <p:cNvSpPr>
            <a:spLocks noGrp="1"/>
          </p:cNvSpPr>
          <p:nvPr>
            <p:ph idx="1"/>
          </p:nvPr>
        </p:nvSpPr>
        <p:spPr/>
        <p:txBody>
          <a:bodyPr>
            <a:normAutofit fontScale="70000" lnSpcReduction="20000"/>
          </a:bodyPr>
          <a:lstStyle/>
          <a:p>
            <a:pPr algn="just"/>
            <a:r>
              <a:rPr lang="sr-Latn-RS" sz="3100" dirty="0">
                <a:latin typeface="Palatino Linotype" pitchFamily="18" charset="0"/>
              </a:rPr>
              <a:t>Main types of transactions are performed on the foreign exchange market: </a:t>
            </a:r>
            <a:r>
              <a:rPr lang="sr-Latn-RS" sz="3100" b="1" dirty="0">
                <a:latin typeface="Palatino Linotype" pitchFamily="18" charset="0"/>
              </a:rPr>
              <a:t>spot transactions </a:t>
            </a:r>
            <a:r>
              <a:rPr lang="sr-Latn-RS" sz="3100" dirty="0">
                <a:latin typeface="Palatino Linotype" pitchFamily="18" charset="0"/>
              </a:rPr>
              <a:t>and </a:t>
            </a:r>
            <a:r>
              <a:rPr lang="sr-Latn-RS" sz="3100" b="1" dirty="0">
                <a:latin typeface="Palatino Linotype" pitchFamily="18" charset="0"/>
              </a:rPr>
              <a:t>forward transactions</a:t>
            </a:r>
            <a:r>
              <a:rPr lang="sr-Latn-RS" sz="3100" dirty="0">
                <a:latin typeface="Palatino Linotype" pitchFamily="18" charset="0"/>
              </a:rPr>
              <a:t>.</a:t>
            </a:r>
            <a:endParaRPr lang="en-US" sz="3100" dirty="0">
              <a:latin typeface="Palatino Linotype" pitchFamily="18" charset="0"/>
            </a:endParaRPr>
          </a:p>
          <a:p>
            <a:pPr algn="just"/>
            <a:r>
              <a:rPr lang="sr-Latn-RS" sz="3100" b="1" i="1" dirty="0">
                <a:latin typeface="Palatino Linotype" pitchFamily="18" charset="0"/>
              </a:rPr>
              <a:t>Swap</a:t>
            </a:r>
            <a:r>
              <a:rPr lang="sr-Latn-RS" sz="3100" dirty="0">
                <a:latin typeface="Palatino Linotype" pitchFamily="18" charset="0"/>
              </a:rPr>
              <a:t> transactions are realized by combining spot and forward transactions. These transactions imply one contract for the combined purchase and sale of currency, so with this contract, currency is bought on the spot and sold on the forward and </a:t>
            </a:r>
            <a:r>
              <a:rPr lang="sr-Latn-RS" sz="3100" i="1" dirty="0">
                <a:latin typeface="Palatino Linotype" pitchFamily="18" charset="0"/>
              </a:rPr>
              <a:t>vice versa</a:t>
            </a:r>
            <a:r>
              <a:rPr lang="sr-Latn-RS" sz="3100" dirty="0">
                <a:latin typeface="Palatino Linotype" pitchFamily="18" charset="0"/>
              </a:rPr>
              <a:t>.</a:t>
            </a:r>
            <a:endParaRPr lang="en-US" sz="3100" dirty="0">
              <a:latin typeface="Palatino Linotype" pitchFamily="18" charset="0"/>
            </a:endParaRPr>
          </a:p>
          <a:p>
            <a:pPr algn="just"/>
            <a:r>
              <a:rPr lang="sr-Latn-RS" sz="3100" b="1" i="1" dirty="0">
                <a:latin typeface="Palatino Linotype" pitchFamily="18" charset="0"/>
              </a:rPr>
              <a:t>Foreign exchange futures</a:t>
            </a:r>
            <a:r>
              <a:rPr lang="sr-Latn-RS" sz="3100" b="1" dirty="0">
                <a:latin typeface="Palatino Linotype" pitchFamily="18" charset="0"/>
              </a:rPr>
              <a:t> </a:t>
            </a:r>
            <a:r>
              <a:rPr lang="sr-Latn-RS" sz="3100" dirty="0">
                <a:latin typeface="Palatino Linotype" pitchFamily="18" charset="0"/>
              </a:rPr>
              <a:t>differ from forward contracts that are not standardized in their structure, precisely because they are standardized contracts. These contracts are similarly used to regulate payment for traded goods in foreign currency which will be realized at a specified date in the future, at a price which is fixed and specified according to the exchange rate valid on the purchase day.</a:t>
            </a:r>
          </a:p>
          <a:p>
            <a:pPr algn="just"/>
            <a:r>
              <a:rPr lang="sr-Latn-RS" sz="3100" dirty="0">
                <a:latin typeface="Palatino Linotype" pitchFamily="18" charset="0"/>
              </a:rPr>
              <a:t> </a:t>
            </a:r>
            <a:r>
              <a:rPr lang="sr-Latn-RS" sz="3100" b="1" i="1" dirty="0">
                <a:latin typeface="Palatino Linotype" pitchFamily="18" charset="0"/>
              </a:rPr>
              <a:t>Foreign Exchange Options</a:t>
            </a:r>
            <a:r>
              <a:rPr lang="sr-Latn-RS" sz="3100" b="1" dirty="0">
                <a:latin typeface="Palatino Linotype" pitchFamily="18" charset="0"/>
              </a:rPr>
              <a:t> -</a:t>
            </a:r>
            <a:r>
              <a:rPr lang="sr-Latn-RS" sz="3100" dirty="0">
                <a:latin typeface="Palatino Linotype" pitchFamily="18" charset="0"/>
              </a:rPr>
              <a:t>European options give less flexibility in handling options, comparing to American options. Concerning that factor, </a:t>
            </a:r>
            <a:r>
              <a:rPr lang="sr-Latn-RS" sz="3100" b="1" dirty="0">
                <a:latin typeface="Palatino Linotype" pitchFamily="18" charset="0"/>
              </a:rPr>
              <a:t>European options </a:t>
            </a:r>
            <a:r>
              <a:rPr lang="sr-Latn-RS" sz="3100" dirty="0">
                <a:latin typeface="Palatino Linotype" pitchFamily="18" charset="0"/>
              </a:rPr>
              <a:t>are considered as less valuable than similar </a:t>
            </a:r>
            <a:r>
              <a:rPr lang="sr-Latn-RS" sz="3100" b="1" dirty="0">
                <a:latin typeface="Palatino Linotype" pitchFamily="18" charset="0"/>
              </a:rPr>
              <a:t>American options</a:t>
            </a:r>
          </a:p>
          <a:p>
            <a:pPr algn="just"/>
            <a:r>
              <a:rPr lang="sr-Latn-RS" sz="3100" b="1" dirty="0">
                <a:latin typeface="Palatino Linotype" pitchFamily="18" charset="0"/>
              </a:rPr>
              <a:t> </a:t>
            </a:r>
            <a:r>
              <a:rPr lang="sr-Latn-RS" sz="3100" dirty="0">
                <a:latin typeface="Palatino Linotype" pitchFamily="18" charset="0"/>
              </a:rPr>
              <a:t>Between European and American options - </a:t>
            </a:r>
            <a:r>
              <a:rPr lang="sr-Latn-RS" sz="3100" b="1" dirty="0">
                <a:latin typeface="Palatino Linotype" pitchFamily="18" charset="0"/>
              </a:rPr>
              <a:t>Bermuda options</a:t>
            </a:r>
            <a:endParaRPr lang="en-US" sz="3100" b="1" dirty="0">
              <a:latin typeface="Palatino Linotype" pitchFamily="18" charset="0"/>
            </a:endParaRPr>
          </a:p>
          <a:p>
            <a:pPr algn="just"/>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1117</TotalTime>
  <Words>943</Words>
  <Application>Microsoft Office PowerPoint</Application>
  <PresentationFormat>Widescreen</PresentationFormat>
  <Paragraphs>55</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Palatino Linotype</vt:lpstr>
      <vt:lpstr>Roboto Slab Light</vt:lpstr>
      <vt:lpstr>Office Theme</vt:lpstr>
      <vt:lpstr>PowerPoint Presentation</vt:lpstr>
      <vt:lpstr>RISKS IN INTERNATIONAL TRADE</vt:lpstr>
      <vt:lpstr>EXCHANGE RATE RISK</vt:lpstr>
      <vt:lpstr>EXCHANGE RATE RISK</vt:lpstr>
      <vt:lpstr>LITERATURE REVIEW</vt:lpstr>
      <vt:lpstr>LITERATURE REVIEW</vt:lpstr>
      <vt:lpstr>FOREIGN EXCHANGE RISK INSURANCE FOR EXPORTING AND IMPORTING ENTERPRISES</vt:lpstr>
      <vt:lpstr>FOREIGN EXCHANGE RISK INSURANCE FOR EXPORTING AND IMPORTING ENTERPRISES</vt:lpstr>
      <vt:lpstr>FOREIGN EXCHANGE RISK INSURANCE FOR EXPORTING AND IMPORTING ENTERPRISES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Kreativni Centar</dc:creator>
  <cp:lastModifiedBy>Marija Jovovic Koprivica</cp:lastModifiedBy>
  <cp:revision>43</cp:revision>
  <dcterms:created xsi:type="dcterms:W3CDTF">2024-09-16T10:36:47Z</dcterms:created>
  <dcterms:modified xsi:type="dcterms:W3CDTF">2025-06-04T10:35:08Z</dcterms:modified>
</cp:coreProperties>
</file>