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  <p:sldId id="262" r:id="rId6"/>
    <p:sldId id="261" r:id="rId7"/>
    <p:sldId id="260" r:id="rId8"/>
    <p:sldId id="264" r:id="rId9"/>
    <p:sldId id="263" r:id="rId10"/>
    <p:sldId id="267" r:id="rId11"/>
    <p:sldId id="266" r:id="rId12"/>
    <p:sldId id="265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sr-Latn-RS" sz="2800" b="1" dirty="0">
                <a:latin typeface="Arial" panose="020B0604020202020204" pitchFamily="34" charset="0"/>
                <a:cs typeface="Arial" panose="020B0604020202020204" pitchFamily="34" charset="0"/>
              </a:rPr>
              <a:t>načaj marketing web metrike za modernizaciju tržišta osiguranja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712684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sr-Latn-RS" dirty="0"/>
              <a:t>Prof.dr Mirjana Gligorijević</a:t>
            </a:r>
          </a:p>
          <a:p>
            <a:r>
              <a:rPr lang="sr-Latn-RS" dirty="0"/>
              <a:t>Mr Mihailo Kočović</a:t>
            </a:r>
          </a:p>
          <a:p>
            <a:r>
              <a:rPr lang="sr-Latn-RS" dirty="0"/>
              <a:t>Prof. </a:t>
            </a:r>
            <a:r>
              <a:rPr lang="sr-Latn-RS"/>
              <a:t>dr </a:t>
            </a:r>
            <a:r>
              <a:rPr lang="sr-Latn-RS" dirty="0"/>
              <a:t>Vesna Rajić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475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Primer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prakse</a:t>
            </a:r>
            <a:r>
              <a:rPr lang="en-GB" b="1" dirty="0"/>
              <a:t> – Generali </a:t>
            </a:r>
            <a:r>
              <a:rPr lang="en-GB" b="1" dirty="0" err="1"/>
              <a:t>Osiguranje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Analiza</a:t>
            </a:r>
            <a:r>
              <a:rPr lang="en-GB" dirty="0"/>
              <a:t> FAQ </a:t>
            </a:r>
            <a:r>
              <a:rPr lang="en-GB" dirty="0" err="1"/>
              <a:t>sekcije</a:t>
            </a:r>
            <a:r>
              <a:rPr lang="en-GB" dirty="0"/>
              <a:t> </a:t>
            </a:r>
            <a:r>
              <a:rPr lang="en-GB" dirty="0" err="1"/>
              <a:t>otkrila</a:t>
            </a:r>
            <a:r>
              <a:rPr lang="en-GB" dirty="0"/>
              <a:t> da </a:t>
            </a:r>
            <a:r>
              <a:rPr lang="en-GB" dirty="0" err="1"/>
              <a:t>korisnici</a:t>
            </a:r>
            <a:r>
              <a:rPr lang="en-GB" dirty="0"/>
              <a:t> </a:t>
            </a:r>
            <a:r>
              <a:rPr lang="en-GB" dirty="0" err="1"/>
              <a:t>traže</a:t>
            </a:r>
            <a:r>
              <a:rPr lang="en-GB" dirty="0"/>
              <a:t> </a:t>
            </a:r>
            <a:r>
              <a:rPr lang="en-GB" dirty="0" err="1"/>
              <a:t>jednostavnija</a:t>
            </a:r>
            <a:r>
              <a:rPr lang="en-GB" dirty="0"/>
              <a:t> </a:t>
            </a:r>
            <a:r>
              <a:rPr lang="en-GB" dirty="0" err="1"/>
              <a:t>objašnjenja</a:t>
            </a:r>
            <a:endParaRPr lang="en-GB" dirty="0"/>
          </a:p>
          <a:p>
            <a:r>
              <a:rPr lang="en-GB" dirty="0" err="1"/>
              <a:t>Nakon</a:t>
            </a:r>
            <a:r>
              <a:rPr lang="en-GB" dirty="0"/>
              <a:t> </a:t>
            </a:r>
            <a:r>
              <a:rPr lang="en-GB" dirty="0" err="1"/>
              <a:t>redizajna</a:t>
            </a:r>
            <a:r>
              <a:rPr lang="en-GB" dirty="0"/>
              <a:t>, </a:t>
            </a:r>
            <a:r>
              <a:rPr lang="en-GB" dirty="0" err="1"/>
              <a:t>broj</a:t>
            </a:r>
            <a:r>
              <a:rPr lang="en-GB" dirty="0"/>
              <a:t> </a:t>
            </a:r>
            <a:r>
              <a:rPr lang="en-GB" dirty="0" err="1"/>
              <a:t>konverzija</a:t>
            </a:r>
            <a:r>
              <a:rPr lang="en-GB" dirty="0"/>
              <a:t> </a:t>
            </a:r>
            <a:r>
              <a:rPr lang="en-GB" dirty="0" err="1"/>
              <a:t>porastao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35%</a:t>
            </a:r>
          </a:p>
          <a:p>
            <a:r>
              <a:rPr lang="en-GB" dirty="0" err="1"/>
              <a:t>Korišćeni</a:t>
            </a:r>
            <a:r>
              <a:rPr lang="en-GB" dirty="0"/>
              <a:t> </a:t>
            </a:r>
            <a:r>
              <a:rPr lang="en-GB" dirty="0" err="1"/>
              <a:t>alati</a:t>
            </a:r>
            <a:r>
              <a:rPr lang="en-GB" dirty="0"/>
              <a:t>: Google Analytics + </a:t>
            </a:r>
            <a:r>
              <a:rPr lang="en-GB" dirty="0" err="1"/>
              <a:t>Hotjar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861" y="373311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84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Primer </a:t>
            </a:r>
            <a:r>
              <a:rPr lang="en-GB" b="1" dirty="0" err="1"/>
              <a:t>iz</a:t>
            </a:r>
            <a:r>
              <a:rPr lang="en-GB" b="1" dirty="0"/>
              <a:t> </a:t>
            </a:r>
            <a:r>
              <a:rPr lang="en-GB" b="1" dirty="0" err="1"/>
              <a:t>prakse</a:t>
            </a:r>
            <a:r>
              <a:rPr lang="en-GB" b="1" dirty="0"/>
              <a:t> – AXA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Snimci</a:t>
            </a:r>
            <a:r>
              <a:rPr lang="en-GB" dirty="0"/>
              <a:t> </a:t>
            </a:r>
            <a:r>
              <a:rPr lang="en-GB" dirty="0" err="1"/>
              <a:t>korisničkih</a:t>
            </a:r>
            <a:r>
              <a:rPr lang="en-GB" dirty="0"/>
              <a:t> </a:t>
            </a:r>
            <a:r>
              <a:rPr lang="en-GB" dirty="0" err="1"/>
              <a:t>sesija</a:t>
            </a:r>
            <a:r>
              <a:rPr lang="en-GB" dirty="0"/>
              <a:t> </a:t>
            </a:r>
            <a:r>
              <a:rPr lang="en-GB" dirty="0" err="1"/>
              <a:t>otkrili</a:t>
            </a:r>
            <a:r>
              <a:rPr lang="en-GB" dirty="0"/>
              <a:t> da </a:t>
            </a:r>
            <a:r>
              <a:rPr lang="en-GB" dirty="0" err="1"/>
              <a:t>korisnici</a:t>
            </a:r>
            <a:r>
              <a:rPr lang="en-GB" dirty="0"/>
              <a:t> ne </a:t>
            </a:r>
            <a:r>
              <a:rPr lang="en-GB" dirty="0" err="1"/>
              <a:t>primećuju</a:t>
            </a:r>
            <a:r>
              <a:rPr lang="en-GB" dirty="0"/>
              <a:t> CTA</a:t>
            </a:r>
          </a:p>
          <a:p>
            <a:r>
              <a:rPr lang="en-GB" dirty="0" err="1"/>
              <a:t>Nakon</a:t>
            </a:r>
            <a:r>
              <a:rPr lang="en-GB" dirty="0"/>
              <a:t> </a:t>
            </a:r>
            <a:r>
              <a:rPr lang="en-GB" dirty="0" err="1"/>
              <a:t>izmene</a:t>
            </a:r>
            <a:r>
              <a:rPr lang="en-GB" dirty="0"/>
              <a:t> </a:t>
            </a:r>
            <a:r>
              <a:rPr lang="en-GB" dirty="0" err="1"/>
              <a:t>dizajna</a:t>
            </a:r>
            <a:r>
              <a:rPr lang="en-GB" dirty="0"/>
              <a:t>, </a:t>
            </a:r>
            <a:r>
              <a:rPr lang="en-GB" dirty="0" err="1"/>
              <a:t>stopa</a:t>
            </a:r>
            <a:r>
              <a:rPr lang="en-GB" dirty="0"/>
              <a:t> </a:t>
            </a:r>
            <a:r>
              <a:rPr lang="en-GB" dirty="0" err="1"/>
              <a:t>klikova</a:t>
            </a:r>
            <a:r>
              <a:rPr lang="en-GB" dirty="0"/>
              <a:t> </a:t>
            </a:r>
            <a:r>
              <a:rPr lang="en-GB" dirty="0" err="1"/>
              <a:t>porasla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50%</a:t>
            </a:r>
          </a:p>
          <a:p>
            <a:r>
              <a:rPr lang="en-GB" dirty="0" err="1"/>
              <a:t>Fokus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korisničko</a:t>
            </a:r>
            <a:r>
              <a:rPr lang="en-GB" dirty="0"/>
              <a:t> </a:t>
            </a:r>
            <a:r>
              <a:rPr lang="en-GB" dirty="0" err="1"/>
              <a:t>iskustvo</a:t>
            </a:r>
            <a:r>
              <a:rPr lang="en-GB" dirty="0"/>
              <a:t> (UX)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442" y="319346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971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Mini </a:t>
            </a:r>
            <a:r>
              <a:rPr lang="en-GB" b="1" dirty="0" err="1"/>
              <a:t>studija</a:t>
            </a:r>
            <a:r>
              <a:rPr lang="en-GB" b="1" dirty="0"/>
              <a:t> </a:t>
            </a:r>
            <a:r>
              <a:rPr lang="en-GB" b="1" dirty="0" err="1"/>
              <a:t>slučaja</a:t>
            </a:r>
            <a:r>
              <a:rPr lang="en-GB" b="1" dirty="0"/>
              <a:t> – Allianz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Kampanja</a:t>
            </a:r>
            <a:r>
              <a:rPr lang="en-GB" dirty="0"/>
              <a:t> </a:t>
            </a:r>
            <a:r>
              <a:rPr lang="en-GB" dirty="0" err="1"/>
              <a:t>putem</a:t>
            </a:r>
            <a:r>
              <a:rPr lang="en-GB" dirty="0"/>
              <a:t> e-mail </a:t>
            </a:r>
            <a:r>
              <a:rPr lang="en-GB" dirty="0" err="1"/>
              <a:t>marketinga</a:t>
            </a:r>
            <a:r>
              <a:rPr lang="en-GB" dirty="0"/>
              <a:t> + </a:t>
            </a:r>
            <a:r>
              <a:rPr lang="en-GB" dirty="0" err="1"/>
              <a:t>praćenje</a:t>
            </a:r>
            <a:r>
              <a:rPr lang="en-GB" dirty="0"/>
              <a:t> </a:t>
            </a:r>
            <a:r>
              <a:rPr lang="en-GB" dirty="0" err="1"/>
              <a:t>konverzije</a:t>
            </a:r>
            <a:endParaRPr lang="en-GB" dirty="0"/>
          </a:p>
          <a:p>
            <a:r>
              <a:rPr lang="en-GB" dirty="0"/>
              <a:t>3 </a:t>
            </a:r>
            <a:r>
              <a:rPr lang="en-GB" dirty="0" err="1"/>
              <a:t>segmenta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= 3 </a:t>
            </a:r>
            <a:r>
              <a:rPr lang="en-GB" dirty="0" err="1"/>
              <a:t>verzije</a:t>
            </a:r>
            <a:r>
              <a:rPr lang="en-GB" dirty="0"/>
              <a:t> landing </a:t>
            </a:r>
            <a:r>
              <a:rPr lang="en-GB" dirty="0" err="1"/>
              <a:t>stranice</a:t>
            </a:r>
            <a:endParaRPr lang="en-GB" dirty="0"/>
          </a:p>
          <a:p>
            <a:r>
              <a:rPr lang="en-GB" dirty="0" err="1"/>
              <a:t>Najefikasnija</a:t>
            </a:r>
            <a:r>
              <a:rPr lang="en-GB" dirty="0"/>
              <a:t> </a:t>
            </a:r>
            <a:r>
              <a:rPr lang="en-GB" dirty="0" err="1"/>
              <a:t>kampanja</a:t>
            </a:r>
            <a:r>
              <a:rPr lang="en-GB" dirty="0"/>
              <a:t> </a:t>
            </a:r>
            <a:r>
              <a:rPr lang="en-GB" dirty="0" err="1"/>
              <a:t>imala</a:t>
            </a:r>
            <a:r>
              <a:rPr lang="en-GB" dirty="0"/>
              <a:t> </a:t>
            </a:r>
            <a:r>
              <a:rPr lang="en-GB" dirty="0" err="1"/>
              <a:t>stopu</a:t>
            </a:r>
            <a:r>
              <a:rPr lang="en-GB" dirty="0"/>
              <a:t> </a:t>
            </a:r>
            <a:r>
              <a:rPr lang="en-GB" dirty="0" err="1"/>
              <a:t>konverzije</a:t>
            </a:r>
            <a:r>
              <a:rPr lang="en-GB" dirty="0"/>
              <a:t> od 7,2%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4009" y="3686038"/>
            <a:ext cx="32099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798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1" dirty="0"/>
              <a:t>Dijagram toka primene web metrike</a:t>
            </a:r>
            <a:br>
              <a:rPr lang="nn-NO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Poseta</a:t>
            </a:r>
            <a:r>
              <a:rPr lang="en-GB" dirty="0"/>
              <a:t> </a:t>
            </a:r>
            <a:r>
              <a:rPr lang="en-GB" dirty="0" err="1"/>
              <a:t>sajtu</a:t>
            </a:r>
            <a:endParaRPr lang="en-GB" dirty="0"/>
          </a:p>
          <a:p>
            <a:r>
              <a:rPr lang="en-GB" dirty="0" err="1"/>
              <a:t>Praćenje</a:t>
            </a:r>
            <a:r>
              <a:rPr lang="en-GB" dirty="0"/>
              <a:t> </a:t>
            </a:r>
            <a:r>
              <a:rPr lang="en-GB" dirty="0" err="1"/>
              <a:t>ponašanja</a:t>
            </a:r>
            <a:endParaRPr lang="en-GB" dirty="0"/>
          </a:p>
          <a:p>
            <a:r>
              <a:rPr lang="en-GB" dirty="0" err="1"/>
              <a:t>Analiza</a:t>
            </a:r>
            <a:r>
              <a:rPr lang="en-GB" dirty="0"/>
              <a:t> </a:t>
            </a:r>
            <a:r>
              <a:rPr lang="en-GB" dirty="0" err="1"/>
              <a:t>podataka</a:t>
            </a:r>
            <a:endParaRPr lang="en-GB" dirty="0"/>
          </a:p>
          <a:p>
            <a:r>
              <a:rPr lang="en-GB" dirty="0" err="1"/>
              <a:t>Optimizacija</a:t>
            </a:r>
            <a:r>
              <a:rPr lang="en-GB" dirty="0"/>
              <a:t> </a:t>
            </a:r>
            <a:r>
              <a:rPr lang="en-GB" dirty="0" err="1"/>
              <a:t>stranica</a:t>
            </a:r>
            <a:endParaRPr lang="en-GB" dirty="0"/>
          </a:p>
          <a:p>
            <a:r>
              <a:rPr lang="en-GB" dirty="0" err="1"/>
              <a:t>Personalizacija</a:t>
            </a:r>
            <a:r>
              <a:rPr lang="en-GB" dirty="0"/>
              <a:t> </a:t>
            </a:r>
            <a:r>
              <a:rPr lang="en-GB" dirty="0" err="1"/>
              <a:t>sadržaja</a:t>
            </a:r>
            <a:endParaRPr lang="en-GB" dirty="0"/>
          </a:p>
          <a:p>
            <a:r>
              <a:rPr lang="en-GB" dirty="0" err="1"/>
              <a:t>Praćenje</a:t>
            </a:r>
            <a:r>
              <a:rPr lang="en-GB" dirty="0"/>
              <a:t> </a:t>
            </a:r>
            <a:r>
              <a:rPr lang="en-GB" dirty="0" err="1"/>
              <a:t>rezultata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dalje</a:t>
            </a:r>
            <a:r>
              <a:rPr lang="en-GB" dirty="0"/>
              <a:t> </a:t>
            </a:r>
            <a:r>
              <a:rPr lang="en-GB" dirty="0" err="1"/>
              <a:t>poboljšanje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761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Interni</a:t>
            </a:r>
            <a:r>
              <a:rPr lang="en-GB" b="1" dirty="0"/>
              <a:t> </a:t>
            </a:r>
            <a:r>
              <a:rPr lang="en-GB" b="1" dirty="0" err="1"/>
              <a:t>izazovi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prepreke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 </a:t>
            </a:r>
            <a:r>
              <a:rPr lang="en-GB" dirty="0" err="1"/>
              <a:t>Nedostatak</a:t>
            </a:r>
            <a:r>
              <a:rPr lang="en-GB" dirty="0"/>
              <a:t> </a:t>
            </a:r>
            <a:r>
              <a:rPr lang="en-GB" dirty="0" err="1"/>
              <a:t>stručnjaka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analitiku</a:t>
            </a:r>
            <a:endParaRPr lang="en-GB" dirty="0"/>
          </a:p>
          <a:p>
            <a:r>
              <a:rPr lang="en-GB" dirty="0" err="1"/>
              <a:t>Loša</a:t>
            </a:r>
            <a:r>
              <a:rPr lang="en-GB" dirty="0"/>
              <a:t> </a:t>
            </a:r>
            <a:r>
              <a:rPr lang="en-GB" dirty="0" err="1"/>
              <a:t>integracija</a:t>
            </a:r>
            <a:r>
              <a:rPr lang="en-GB" dirty="0"/>
              <a:t> </a:t>
            </a:r>
            <a:r>
              <a:rPr lang="en-GB" dirty="0" err="1"/>
              <a:t>alata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postojećim</a:t>
            </a:r>
            <a:r>
              <a:rPr lang="en-GB" dirty="0"/>
              <a:t> </a:t>
            </a:r>
            <a:r>
              <a:rPr lang="en-GB" dirty="0" err="1"/>
              <a:t>sistemima</a:t>
            </a:r>
            <a:endParaRPr lang="en-GB" dirty="0"/>
          </a:p>
          <a:p>
            <a:r>
              <a:rPr lang="en-GB" dirty="0" err="1"/>
              <a:t>Nedostatak</a:t>
            </a:r>
            <a:r>
              <a:rPr lang="en-GB" dirty="0"/>
              <a:t> </a:t>
            </a:r>
            <a:r>
              <a:rPr lang="en-GB" dirty="0" err="1"/>
              <a:t>strateškog</a:t>
            </a:r>
            <a:r>
              <a:rPr lang="en-GB" dirty="0"/>
              <a:t> </a:t>
            </a:r>
            <a:r>
              <a:rPr lang="en-GB" dirty="0" err="1"/>
              <a:t>pristupa</a:t>
            </a:r>
            <a:r>
              <a:rPr lang="en-GB" dirty="0"/>
              <a:t> – </a:t>
            </a:r>
            <a:r>
              <a:rPr lang="en-GB" dirty="0" err="1"/>
              <a:t>podaci</a:t>
            </a:r>
            <a:r>
              <a:rPr lang="en-GB" dirty="0"/>
              <a:t> se </a:t>
            </a:r>
            <a:r>
              <a:rPr lang="en-GB" dirty="0" err="1"/>
              <a:t>prikupljaju</a:t>
            </a:r>
            <a:r>
              <a:rPr lang="en-GB" dirty="0"/>
              <a:t>, </a:t>
            </a:r>
            <a:r>
              <a:rPr lang="en-GB" dirty="0" err="1"/>
              <a:t>ali</a:t>
            </a:r>
            <a:r>
              <a:rPr lang="en-GB" dirty="0"/>
              <a:t> se ne </a:t>
            </a:r>
            <a:r>
              <a:rPr lang="en-GB" dirty="0" err="1"/>
              <a:t>koriste</a:t>
            </a:r>
            <a:endParaRPr lang="sr-Latn-RS" dirty="0"/>
          </a:p>
          <a:p>
            <a:endParaRPr lang="en-GB" dirty="0"/>
          </a:p>
          <a:p>
            <a:pPr marL="0" indent="0">
              <a:buNone/>
            </a:pPr>
            <a:r>
              <a:rPr lang="en-GB" sz="19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Budućnost</a:t>
            </a:r>
            <a:r>
              <a:rPr lang="en-GB" sz="19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web </a:t>
            </a:r>
            <a:r>
              <a:rPr lang="en-GB" sz="19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metrike</a:t>
            </a:r>
            <a:r>
              <a:rPr lang="en-GB" sz="19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GB" sz="19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osiguranju</a:t>
            </a:r>
            <a:endParaRPr lang="sr-Latn-RS" sz="19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GB" b="1" dirty="0"/>
          </a:p>
          <a:p>
            <a:r>
              <a:rPr lang="en-GB" dirty="0">
                <a:solidFill>
                  <a:schemeClr val="accent2"/>
                </a:solidFill>
              </a:rPr>
              <a:t>AI </a:t>
            </a:r>
            <a:r>
              <a:rPr lang="en-GB" dirty="0" err="1">
                <a:solidFill>
                  <a:schemeClr val="accent2"/>
                </a:solidFill>
              </a:rPr>
              <a:t>i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 err="1">
                <a:solidFill>
                  <a:schemeClr val="accent2"/>
                </a:solidFill>
              </a:rPr>
              <a:t>mašinsko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 err="1">
                <a:solidFill>
                  <a:schemeClr val="accent2"/>
                </a:solidFill>
              </a:rPr>
              <a:t>učenje</a:t>
            </a:r>
            <a:r>
              <a:rPr lang="en-GB" dirty="0">
                <a:solidFill>
                  <a:schemeClr val="accent2"/>
                </a:solidFill>
              </a:rPr>
              <a:t>:</a:t>
            </a:r>
            <a:r>
              <a:rPr lang="en-GB" dirty="0"/>
              <a:t> </a:t>
            </a:r>
            <a:r>
              <a:rPr lang="en-GB" dirty="0" err="1"/>
              <a:t>predikcija</a:t>
            </a:r>
            <a:r>
              <a:rPr lang="en-GB" dirty="0"/>
              <a:t> </a:t>
            </a:r>
            <a:r>
              <a:rPr lang="en-GB" dirty="0" err="1"/>
              <a:t>ponašanja</a:t>
            </a:r>
            <a:r>
              <a:rPr lang="en-GB" dirty="0"/>
              <a:t> </a:t>
            </a:r>
            <a:r>
              <a:rPr lang="en-GB" dirty="0" err="1"/>
              <a:t>korisnika</a:t>
            </a:r>
            <a:endParaRPr lang="en-GB" dirty="0"/>
          </a:p>
          <a:p>
            <a:r>
              <a:rPr lang="en-GB" dirty="0" err="1"/>
              <a:t>Personalizacija</a:t>
            </a:r>
            <a:r>
              <a:rPr lang="en-GB" dirty="0"/>
              <a:t> u </a:t>
            </a:r>
            <a:r>
              <a:rPr lang="en-GB" dirty="0" err="1"/>
              <a:t>realnom</a:t>
            </a:r>
            <a:r>
              <a:rPr lang="en-GB" dirty="0"/>
              <a:t> </a:t>
            </a:r>
            <a:r>
              <a:rPr lang="en-GB" dirty="0" err="1"/>
              <a:t>vremenu</a:t>
            </a:r>
            <a:endParaRPr lang="en-GB" dirty="0"/>
          </a:p>
          <a:p>
            <a:r>
              <a:rPr lang="en-GB" dirty="0" err="1"/>
              <a:t>Automatizovani</a:t>
            </a:r>
            <a:r>
              <a:rPr lang="en-GB" dirty="0"/>
              <a:t> </a:t>
            </a:r>
            <a:r>
              <a:rPr lang="en-GB" dirty="0" err="1"/>
              <a:t>izveštaji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preporuke</a:t>
            </a:r>
            <a:endParaRPr lang="en-GB" dirty="0"/>
          </a:p>
          <a:p>
            <a:r>
              <a:rPr lang="en-GB" dirty="0" err="1"/>
              <a:t>Analitika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kanala</a:t>
            </a:r>
            <a:r>
              <a:rPr lang="en-GB" dirty="0"/>
              <a:t> (</a:t>
            </a:r>
            <a:r>
              <a:rPr lang="en-GB" dirty="0" err="1"/>
              <a:t>omnichannel</a:t>
            </a:r>
            <a:r>
              <a:rPr lang="en-GB" dirty="0"/>
              <a:t> </a:t>
            </a:r>
            <a:r>
              <a:rPr lang="en-GB" dirty="0" err="1"/>
              <a:t>pristup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24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Zaključak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Web </a:t>
            </a:r>
            <a:r>
              <a:rPr lang="en-GB" dirty="0" err="1"/>
              <a:t>metrika</a:t>
            </a:r>
            <a:r>
              <a:rPr lang="en-GB" dirty="0"/>
              <a:t> je </a:t>
            </a:r>
            <a:r>
              <a:rPr lang="en-GB" dirty="0" err="1"/>
              <a:t>temelj</a:t>
            </a:r>
            <a:r>
              <a:rPr lang="en-GB" dirty="0"/>
              <a:t> </a:t>
            </a:r>
            <a:r>
              <a:rPr lang="en-GB" dirty="0" err="1"/>
              <a:t>digitalne</a:t>
            </a:r>
            <a:r>
              <a:rPr lang="en-GB" dirty="0"/>
              <a:t> </a:t>
            </a:r>
            <a:r>
              <a:rPr lang="en-GB" dirty="0" err="1"/>
              <a:t>strategije</a:t>
            </a:r>
            <a:r>
              <a:rPr lang="en-GB" dirty="0"/>
              <a:t> </a:t>
            </a:r>
            <a:r>
              <a:rPr lang="en-GB" dirty="0" err="1"/>
              <a:t>savremenih</a:t>
            </a:r>
            <a:r>
              <a:rPr lang="en-GB" dirty="0"/>
              <a:t> </a:t>
            </a:r>
            <a:r>
              <a:rPr lang="en-GB" dirty="0" err="1"/>
              <a:t>osiguravajućih</a:t>
            </a:r>
            <a:r>
              <a:rPr lang="en-GB" dirty="0"/>
              <a:t> </a:t>
            </a:r>
            <a:r>
              <a:rPr lang="en-GB" dirty="0" err="1"/>
              <a:t>kuća</a:t>
            </a:r>
            <a:endParaRPr lang="en-GB" dirty="0"/>
          </a:p>
          <a:p>
            <a:r>
              <a:rPr lang="en-GB" dirty="0" err="1"/>
              <a:t>Donosi</a:t>
            </a:r>
            <a:r>
              <a:rPr lang="en-GB" dirty="0"/>
              <a:t> </a:t>
            </a:r>
            <a:r>
              <a:rPr lang="en-GB" dirty="0" err="1"/>
              <a:t>konkretne</a:t>
            </a:r>
            <a:r>
              <a:rPr lang="en-GB" dirty="0"/>
              <a:t> </a:t>
            </a:r>
            <a:r>
              <a:rPr lang="en-GB" dirty="0" err="1"/>
              <a:t>uštede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veću</a:t>
            </a:r>
            <a:r>
              <a:rPr lang="en-GB" dirty="0"/>
              <a:t> </a:t>
            </a:r>
            <a:r>
              <a:rPr lang="en-GB" dirty="0" err="1"/>
              <a:t>prodaju</a:t>
            </a:r>
            <a:endParaRPr lang="en-GB" dirty="0"/>
          </a:p>
          <a:p>
            <a:r>
              <a:rPr lang="en-GB" dirty="0" err="1"/>
              <a:t>Ključ</a:t>
            </a:r>
            <a:r>
              <a:rPr lang="en-GB" dirty="0"/>
              <a:t> </a:t>
            </a:r>
            <a:r>
              <a:rPr lang="en-GB" dirty="0" err="1"/>
              <a:t>uspeha</a:t>
            </a:r>
            <a:r>
              <a:rPr lang="en-GB" dirty="0"/>
              <a:t> je u </a:t>
            </a:r>
            <a:r>
              <a:rPr lang="en-GB" dirty="0" err="1"/>
              <a:t>pravoj</a:t>
            </a:r>
            <a:r>
              <a:rPr lang="en-GB" dirty="0"/>
              <a:t> </a:t>
            </a:r>
            <a:r>
              <a:rPr lang="en-GB" dirty="0" err="1"/>
              <a:t>interpretaciji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akciji</a:t>
            </a:r>
            <a:r>
              <a:rPr lang="en-GB" dirty="0"/>
              <a:t> </a:t>
            </a:r>
            <a:r>
              <a:rPr lang="en-GB" dirty="0" err="1"/>
              <a:t>zasnovanoj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podacima</a:t>
            </a:r>
            <a:endParaRPr lang="sr-Latn-RS" dirty="0"/>
          </a:p>
          <a:p>
            <a:endParaRPr lang="en-GB" dirty="0"/>
          </a:p>
          <a:p>
            <a:pPr marL="0" indent="0">
              <a:buNone/>
            </a:pP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Ključne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koristi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osiguravače</a:t>
            </a:r>
            <a:endParaRPr lang="sr-Latn-RS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GB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r>
              <a:rPr lang="en-GB" dirty="0" err="1"/>
              <a:t>Preciznije</a:t>
            </a:r>
            <a:r>
              <a:rPr lang="en-GB" dirty="0"/>
              <a:t> </a:t>
            </a:r>
            <a:r>
              <a:rPr lang="en-GB" dirty="0" err="1"/>
              <a:t>ciljanje</a:t>
            </a:r>
            <a:r>
              <a:rPr lang="en-GB" dirty="0"/>
              <a:t> </a:t>
            </a:r>
            <a:r>
              <a:rPr lang="en-GB" dirty="0" err="1"/>
              <a:t>kampanja</a:t>
            </a:r>
            <a:endParaRPr lang="en-GB" dirty="0"/>
          </a:p>
          <a:p>
            <a:r>
              <a:rPr lang="en-GB" dirty="0" err="1"/>
              <a:t>Veća</a:t>
            </a:r>
            <a:r>
              <a:rPr lang="en-GB" dirty="0"/>
              <a:t> </a:t>
            </a:r>
            <a:r>
              <a:rPr lang="en-GB" dirty="0" err="1"/>
              <a:t>angažovanost</a:t>
            </a:r>
            <a:r>
              <a:rPr lang="en-GB" dirty="0"/>
              <a:t> </a:t>
            </a:r>
            <a:r>
              <a:rPr lang="en-GB" dirty="0" err="1"/>
              <a:t>korisnika</a:t>
            </a:r>
            <a:endParaRPr lang="en-GB" dirty="0"/>
          </a:p>
          <a:p>
            <a:r>
              <a:rPr lang="en-GB" dirty="0" err="1"/>
              <a:t>Efikasniji</a:t>
            </a:r>
            <a:r>
              <a:rPr lang="en-GB" dirty="0"/>
              <a:t> </a:t>
            </a:r>
            <a:r>
              <a:rPr lang="en-GB" dirty="0" err="1"/>
              <a:t>prodajni</a:t>
            </a:r>
            <a:r>
              <a:rPr lang="en-GB" dirty="0"/>
              <a:t> </a:t>
            </a:r>
            <a:r>
              <a:rPr lang="en-GB" dirty="0" err="1"/>
              <a:t>levak</a:t>
            </a:r>
            <a:endParaRPr lang="en-GB" dirty="0"/>
          </a:p>
          <a:p>
            <a:r>
              <a:rPr lang="en-GB" dirty="0" err="1"/>
              <a:t>Smanjeni</a:t>
            </a:r>
            <a:r>
              <a:rPr lang="en-GB" dirty="0"/>
              <a:t> </a:t>
            </a:r>
            <a:r>
              <a:rPr lang="en-GB" dirty="0" err="1"/>
              <a:t>troškovi</a:t>
            </a:r>
            <a:r>
              <a:rPr lang="en-GB" dirty="0"/>
              <a:t> </a:t>
            </a:r>
            <a:r>
              <a:rPr lang="en-GB" dirty="0" err="1"/>
              <a:t>marketinga</a:t>
            </a:r>
            <a:endParaRPr lang="en-GB" dirty="0"/>
          </a:p>
          <a:p>
            <a:r>
              <a:rPr lang="en-GB" dirty="0" err="1"/>
              <a:t>Povećano</a:t>
            </a:r>
            <a:r>
              <a:rPr lang="en-GB" dirty="0"/>
              <a:t> </a:t>
            </a:r>
            <a:r>
              <a:rPr lang="en-GB" dirty="0" err="1"/>
              <a:t>poverenje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</a:t>
            </a:r>
            <a:r>
              <a:rPr lang="en-GB" dirty="0" err="1"/>
              <a:t>transparentnu</a:t>
            </a:r>
            <a:r>
              <a:rPr lang="en-GB" dirty="0"/>
              <a:t> </a:t>
            </a:r>
            <a:r>
              <a:rPr lang="en-GB" dirty="0" err="1"/>
              <a:t>komunikaciju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983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2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pažnji!</a:t>
            </a:r>
            <a:endParaRPr lang="en-GB" sz="32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052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/>
              <a:t>Šta je web metrika?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24001"/>
            <a:ext cx="8936929" cy="451736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dirty="0" err="1"/>
              <a:t>Kvantitativni</a:t>
            </a:r>
            <a:r>
              <a:rPr lang="en-GB" dirty="0"/>
              <a:t> </a:t>
            </a:r>
            <a:r>
              <a:rPr lang="en-GB" dirty="0" err="1"/>
              <a:t>podaci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se </a:t>
            </a:r>
            <a:r>
              <a:rPr lang="en-GB" dirty="0" err="1"/>
              <a:t>koriste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merenje</a:t>
            </a:r>
            <a:r>
              <a:rPr lang="en-GB" dirty="0"/>
              <a:t> </a:t>
            </a:r>
            <a:r>
              <a:rPr lang="en-GB" dirty="0" err="1"/>
              <a:t>uspešnosti</a:t>
            </a:r>
            <a:r>
              <a:rPr lang="en-GB" dirty="0"/>
              <a:t> </a:t>
            </a:r>
            <a:r>
              <a:rPr lang="en-GB" dirty="0" err="1"/>
              <a:t>digitalnog</a:t>
            </a:r>
            <a:r>
              <a:rPr lang="en-GB" dirty="0"/>
              <a:t> </a:t>
            </a:r>
            <a:r>
              <a:rPr lang="en-GB" dirty="0" err="1"/>
              <a:t>marketinga</a:t>
            </a:r>
            <a:r>
              <a:rPr lang="en-GB" dirty="0"/>
              <a:t> </a:t>
            </a:r>
            <a:r>
              <a:rPr lang="en-GB" dirty="0" err="1"/>
              <a:t>putem</a:t>
            </a:r>
            <a:r>
              <a:rPr lang="en-GB" dirty="0"/>
              <a:t> web </a:t>
            </a:r>
            <a:r>
              <a:rPr lang="en-GB" dirty="0" err="1"/>
              <a:t>sajta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drugih</a:t>
            </a:r>
            <a:r>
              <a:rPr lang="en-GB" dirty="0"/>
              <a:t> online </a:t>
            </a:r>
            <a:r>
              <a:rPr lang="en-GB" dirty="0" err="1"/>
              <a:t>kanala</a:t>
            </a:r>
            <a:r>
              <a:rPr lang="en-GB" dirty="0"/>
              <a:t>. One </a:t>
            </a:r>
            <a:r>
              <a:rPr lang="en-GB" dirty="0" err="1"/>
              <a:t>pomažu</a:t>
            </a:r>
            <a:r>
              <a:rPr lang="en-GB" dirty="0"/>
              <a:t> </a:t>
            </a:r>
            <a:r>
              <a:rPr lang="en-GB" dirty="0" err="1"/>
              <a:t>kompanijama</a:t>
            </a:r>
            <a:r>
              <a:rPr lang="en-GB" dirty="0"/>
              <a:t> da </a:t>
            </a:r>
            <a:r>
              <a:rPr lang="en-GB" dirty="0" err="1"/>
              <a:t>razumeju</a:t>
            </a:r>
            <a:r>
              <a:rPr lang="en-GB" dirty="0"/>
              <a:t> </a:t>
            </a: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korisnici</a:t>
            </a:r>
            <a:r>
              <a:rPr lang="en-GB" dirty="0"/>
              <a:t> </a:t>
            </a:r>
            <a:r>
              <a:rPr lang="en-GB" dirty="0" err="1"/>
              <a:t>dolaze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sajt</a:t>
            </a:r>
            <a:r>
              <a:rPr lang="en-GB" dirty="0"/>
              <a:t>, </a:t>
            </a:r>
            <a:r>
              <a:rPr lang="en-GB" dirty="0" err="1"/>
              <a:t>šta</a:t>
            </a:r>
            <a:r>
              <a:rPr lang="en-GB" dirty="0"/>
              <a:t> </a:t>
            </a:r>
            <a:r>
              <a:rPr lang="en-GB" dirty="0" err="1"/>
              <a:t>rade</a:t>
            </a:r>
            <a:r>
              <a:rPr lang="en-GB" dirty="0"/>
              <a:t> </a:t>
            </a:r>
            <a:r>
              <a:rPr lang="en-GB" dirty="0" err="1"/>
              <a:t>kada</a:t>
            </a:r>
            <a:r>
              <a:rPr lang="en-GB" dirty="0"/>
              <a:t> </a:t>
            </a:r>
            <a:r>
              <a:rPr lang="en-GB" dirty="0" err="1"/>
              <a:t>stignu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 da li </a:t>
            </a:r>
            <a:r>
              <a:rPr lang="en-GB" dirty="0" err="1"/>
              <a:t>ostvaruju</a:t>
            </a:r>
            <a:r>
              <a:rPr lang="en-GB" dirty="0"/>
              <a:t> </a:t>
            </a:r>
            <a:r>
              <a:rPr lang="en-GB" dirty="0" err="1"/>
              <a:t>željene</a:t>
            </a:r>
            <a:r>
              <a:rPr lang="en-GB" dirty="0"/>
              <a:t> </a:t>
            </a:r>
            <a:r>
              <a:rPr lang="en-GB" dirty="0" err="1"/>
              <a:t>ciljeve</a:t>
            </a:r>
            <a:r>
              <a:rPr lang="en-GB" dirty="0"/>
              <a:t> (</a:t>
            </a:r>
            <a:r>
              <a:rPr lang="en-GB" dirty="0" err="1"/>
              <a:t>npr</a:t>
            </a:r>
            <a:r>
              <a:rPr lang="en-GB" dirty="0"/>
              <a:t>. </a:t>
            </a:r>
            <a:r>
              <a:rPr lang="en-GB" dirty="0" err="1"/>
              <a:t>kupovinu</a:t>
            </a:r>
            <a:r>
              <a:rPr lang="en-GB" dirty="0"/>
              <a:t>, </a:t>
            </a:r>
            <a:r>
              <a:rPr lang="en-GB" dirty="0" err="1"/>
              <a:t>prijavu</a:t>
            </a:r>
            <a:r>
              <a:rPr lang="en-GB" dirty="0"/>
              <a:t>, </a:t>
            </a:r>
            <a:r>
              <a:rPr lang="en-GB" dirty="0" err="1"/>
              <a:t>kontakt</a:t>
            </a:r>
            <a:r>
              <a:rPr lang="en-GB" dirty="0"/>
              <a:t> </a:t>
            </a:r>
            <a:r>
              <a:rPr lang="en-GB" dirty="0" err="1"/>
              <a:t>itd</a:t>
            </a:r>
            <a:r>
              <a:rPr lang="en-GB" dirty="0"/>
              <a:t>).</a:t>
            </a:r>
          </a:p>
          <a:p>
            <a:pPr algn="just"/>
            <a:r>
              <a:rPr lang="en-GB" dirty="0" err="1"/>
              <a:t>Praćenje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analiza</a:t>
            </a:r>
            <a:r>
              <a:rPr lang="en-GB" dirty="0"/>
              <a:t> </a:t>
            </a:r>
            <a:r>
              <a:rPr lang="en-GB" dirty="0" err="1"/>
              <a:t>ponašanja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sajtu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digitalnim</a:t>
            </a:r>
            <a:r>
              <a:rPr lang="en-GB" dirty="0"/>
              <a:t> </a:t>
            </a:r>
            <a:r>
              <a:rPr lang="en-GB" dirty="0" err="1"/>
              <a:t>kanalima</a:t>
            </a:r>
            <a:endParaRPr lang="en-GB" dirty="0"/>
          </a:p>
          <a:p>
            <a:pPr algn="just"/>
            <a:r>
              <a:rPr lang="en-GB" dirty="0" err="1"/>
              <a:t>Omogućava</a:t>
            </a:r>
            <a:r>
              <a:rPr lang="en-GB" dirty="0"/>
              <a:t> </a:t>
            </a:r>
            <a:r>
              <a:rPr lang="en-GB" dirty="0" err="1"/>
              <a:t>optimizaciju</a:t>
            </a:r>
            <a:r>
              <a:rPr lang="en-GB" dirty="0"/>
              <a:t> </a:t>
            </a:r>
            <a:r>
              <a:rPr lang="en-GB" dirty="0" err="1"/>
              <a:t>sadržaja</a:t>
            </a:r>
            <a:r>
              <a:rPr lang="en-GB" dirty="0"/>
              <a:t>, </a:t>
            </a:r>
            <a:r>
              <a:rPr lang="en-GB" dirty="0" err="1"/>
              <a:t>procesa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oglašavanja</a:t>
            </a:r>
            <a:endParaRPr lang="en-GB" dirty="0"/>
          </a:p>
          <a:p>
            <a:pPr algn="just"/>
            <a:r>
              <a:rPr lang="en-GB" dirty="0" err="1"/>
              <a:t>Posebno</a:t>
            </a:r>
            <a:r>
              <a:rPr lang="en-GB" dirty="0"/>
              <a:t> </a:t>
            </a:r>
            <a:r>
              <a:rPr lang="en-GB" dirty="0" err="1"/>
              <a:t>važna</a:t>
            </a:r>
            <a:r>
              <a:rPr lang="en-GB" dirty="0"/>
              <a:t> u </a:t>
            </a:r>
            <a:r>
              <a:rPr lang="en-GB" dirty="0" err="1"/>
              <a:t>osiguranju</a:t>
            </a:r>
            <a:r>
              <a:rPr lang="en-GB" dirty="0"/>
              <a:t> </a:t>
            </a:r>
            <a:r>
              <a:rPr lang="en-GB" dirty="0" err="1"/>
              <a:t>zbog</a:t>
            </a:r>
            <a:r>
              <a:rPr lang="en-GB" dirty="0"/>
              <a:t> </a:t>
            </a:r>
            <a:r>
              <a:rPr lang="en-GB" dirty="0" err="1"/>
              <a:t>kompleksnosti</a:t>
            </a:r>
            <a:r>
              <a:rPr lang="en-GB" dirty="0"/>
              <a:t> </a:t>
            </a:r>
            <a:r>
              <a:rPr lang="en-GB" dirty="0" err="1"/>
              <a:t>proizvoda</a:t>
            </a:r>
            <a:endParaRPr lang="en-GB" dirty="0"/>
          </a:p>
          <a:p>
            <a:pPr marL="0" indent="0" algn="just">
              <a:buNone/>
            </a:pPr>
            <a:endParaRPr lang="sr-Latn-RS" dirty="0"/>
          </a:p>
          <a:p>
            <a:pPr marL="0" indent="0">
              <a:buNone/>
            </a:pPr>
            <a:r>
              <a:rPr lang="en-GB" sz="28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Razlika</a:t>
            </a:r>
            <a:r>
              <a:rPr lang="en-GB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8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između</a:t>
            </a:r>
            <a:r>
              <a:rPr lang="en-GB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web </a:t>
            </a:r>
            <a:r>
              <a:rPr lang="en-GB" sz="28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analitike</a:t>
            </a:r>
            <a:r>
              <a:rPr lang="en-GB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8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GB" sz="2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8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metrike</a:t>
            </a:r>
            <a:endParaRPr lang="en-GB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sr-Latn-RS" dirty="0"/>
          </a:p>
          <a:p>
            <a:r>
              <a:rPr lang="en-GB" b="1" dirty="0"/>
              <a:t>Web </a:t>
            </a:r>
            <a:r>
              <a:rPr lang="en-GB" b="1" dirty="0" err="1"/>
              <a:t>metrika</a:t>
            </a:r>
            <a:r>
              <a:rPr lang="en-GB" b="1" dirty="0"/>
              <a:t>:</a:t>
            </a:r>
            <a:r>
              <a:rPr lang="en-GB" dirty="0"/>
              <a:t> </a:t>
            </a:r>
            <a:r>
              <a:rPr lang="en-GB" dirty="0" err="1"/>
              <a:t>konkretni</a:t>
            </a:r>
            <a:r>
              <a:rPr lang="en-GB" dirty="0"/>
              <a:t> </a:t>
            </a:r>
            <a:r>
              <a:rPr lang="en-GB" dirty="0" err="1"/>
              <a:t>brojevi</a:t>
            </a:r>
            <a:r>
              <a:rPr lang="en-GB" dirty="0"/>
              <a:t> (</a:t>
            </a:r>
            <a:r>
              <a:rPr lang="en-GB" dirty="0" err="1"/>
              <a:t>npr</a:t>
            </a:r>
            <a:r>
              <a:rPr lang="en-GB" dirty="0"/>
              <a:t>. bounce rate, </a:t>
            </a:r>
            <a:r>
              <a:rPr lang="en-GB" dirty="0" err="1"/>
              <a:t>broj</a:t>
            </a:r>
            <a:r>
              <a:rPr lang="en-GB" dirty="0"/>
              <a:t> </a:t>
            </a:r>
            <a:r>
              <a:rPr lang="en-GB" dirty="0" err="1"/>
              <a:t>poseta</a:t>
            </a:r>
            <a:r>
              <a:rPr lang="en-GB" dirty="0"/>
              <a:t>)</a:t>
            </a:r>
          </a:p>
          <a:p>
            <a:r>
              <a:rPr lang="en-GB" b="1" dirty="0"/>
              <a:t>Web </a:t>
            </a:r>
            <a:r>
              <a:rPr lang="en-GB" b="1" dirty="0" err="1"/>
              <a:t>analitika</a:t>
            </a:r>
            <a:r>
              <a:rPr lang="en-GB" b="1" dirty="0"/>
              <a:t>:</a:t>
            </a:r>
            <a:r>
              <a:rPr lang="en-GB" dirty="0"/>
              <a:t> </a:t>
            </a:r>
            <a:r>
              <a:rPr lang="en-GB" dirty="0" err="1"/>
              <a:t>tumačenje</a:t>
            </a:r>
            <a:r>
              <a:rPr lang="en-GB" dirty="0"/>
              <a:t> </a:t>
            </a:r>
            <a:r>
              <a:rPr lang="en-GB" dirty="0" err="1"/>
              <a:t>podataka</a:t>
            </a:r>
            <a:r>
              <a:rPr lang="en-GB" dirty="0"/>
              <a:t>, </a:t>
            </a:r>
            <a:r>
              <a:rPr lang="en-GB" dirty="0" err="1"/>
              <a:t>izvlačenje</a:t>
            </a:r>
            <a:r>
              <a:rPr lang="en-GB" dirty="0"/>
              <a:t> </a:t>
            </a:r>
            <a:r>
              <a:rPr lang="en-GB" dirty="0" err="1"/>
              <a:t>uvida</a:t>
            </a:r>
            <a:endParaRPr lang="en-GB" dirty="0"/>
          </a:p>
          <a:p>
            <a:r>
              <a:rPr lang="en-GB" dirty="0" err="1"/>
              <a:t>Obe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neophodne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donošenje</a:t>
            </a:r>
            <a:r>
              <a:rPr lang="en-GB" dirty="0"/>
              <a:t> </a:t>
            </a:r>
            <a:r>
              <a:rPr lang="en-GB" dirty="0" err="1"/>
              <a:t>odluka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074" name="Picture 2" descr="Key Metrics involv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641" y="2890075"/>
            <a:ext cx="3276219" cy="219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74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Istorija web metrike u osiguranju</a:t>
            </a:r>
            <a:br>
              <a:rPr lang="pl-PL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Pre 2000: Bez </a:t>
            </a:r>
            <a:r>
              <a:rPr lang="en-GB" dirty="0" err="1"/>
              <a:t>digitalne</a:t>
            </a:r>
            <a:r>
              <a:rPr lang="en-GB" dirty="0"/>
              <a:t> </a:t>
            </a:r>
            <a:r>
              <a:rPr lang="en-GB" dirty="0" err="1"/>
              <a:t>metrike</a:t>
            </a:r>
            <a:r>
              <a:rPr lang="en-GB" dirty="0"/>
              <a:t>, </a:t>
            </a:r>
            <a:r>
              <a:rPr lang="en-GB" dirty="0" err="1"/>
              <a:t>sve</a:t>
            </a:r>
            <a:r>
              <a:rPr lang="en-GB" dirty="0"/>
              <a:t>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direktne</a:t>
            </a:r>
            <a:r>
              <a:rPr lang="en-GB" dirty="0"/>
              <a:t> </a:t>
            </a:r>
            <a:r>
              <a:rPr lang="en-GB" dirty="0" err="1"/>
              <a:t>prodaje</a:t>
            </a:r>
            <a:endParaRPr lang="en-GB" dirty="0"/>
          </a:p>
          <a:p>
            <a:r>
              <a:rPr lang="en-GB" dirty="0"/>
              <a:t>2000–2010: </a:t>
            </a:r>
            <a:r>
              <a:rPr lang="en-GB" dirty="0" err="1"/>
              <a:t>Početak</a:t>
            </a:r>
            <a:r>
              <a:rPr lang="en-GB" dirty="0"/>
              <a:t> </a:t>
            </a:r>
            <a:r>
              <a:rPr lang="en-GB" dirty="0" err="1"/>
              <a:t>upotrebe</a:t>
            </a:r>
            <a:r>
              <a:rPr lang="en-GB" dirty="0"/>
              <a:t> </a:t>
            </a:r>
            <a:r>
              <a:rPr lang="en-GB" dirty="0" err="1"/>
              <a:t>osnovne</a:t>
            </a:r>
            <a:r>
              <a:rPr lang="en-GB" dirty="0"/>
              <a:t> </a:t>
            </a:r>
            <a:r>
              <a:rPr lang="en-GB" dirty="0" err="1"/>
              <a:t>analitike</a:t>
            </a:r>
            <a:endParaRPr lang="en-GB" dirty="0"/>
          </a:p>
          <a:p>
            <a:r>
              <a:rPr lang="en-GB" dirty="0" err="1"/>
              <a:t>Posle</a:t>
            </a:r>
            <a:r>
              <a:rPr lang="en-GB" dirty="0"/>
              <a:t> 2010: </a:t>
            </a:r>
            <a:r>
              <a:rPr lang="en-GB" dirty="0" err="1"/>
              <a:t>Integracija</a:t>
            </a:r>
            <a:r>
              <a:rPr lang="en-GB" dirty="0"/>
              <a:t> </a:t>
            </a:r>
            <a:r>
              <a:rPr lang="en-GB" dirty="0" err="1"/>
              <a:t>digitalnih</a:t>
            </a:r>
            <a:r>
              <a:rPr lang="en-GB" dirty="0"/>
              <a:t> </a:t>
            </a:r>
            <a:r>
              <a:rPr lang="en-GB" dirty="0" err="1"/>
              <a:t>alata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napredne</a:t>
            </a:r>
            <a:r>
              <a:rPr lang="en-GB" dirty="0"/>
              <a:t> </a:t>
            </a:r>
            <a:r>
              <a:rPr lang="en-GB" dirty="0" err="1"/>
              <a:t>analize</a:t>
            </a:r>
            <a:endParaRPr lang="en-GB" dirty="0"/>
          </a:p>
          <a:p>
            <a:r>
              <a:rPr lang="en-GB" dirty="0"/>
              <a:t>Danas: AI, </a:t>
            </a:r>
            <a:r>
              <a:rPr lang="en-GB" dirty="0" err="1"/>
              <a:t>prediktivna</a:t>
            </a:r>
            <a:r>
              <a:rPr lang="en-GB" dirty="0"/>
              <a:t> </a:t>
            </a:r>
            <a:r>
              <a:rPr lang="en-GB" dirty="0" err="1"/>
              <a:t>analitika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personalizacija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188" y="4031933"/>
            <a:ext cx="5076730" cy="242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30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Ključni</a:t>
            </a:r>
            <a:r>
              <a:rPr lang="en-GB" b="1" dirty="0"/>
              <a:t> </a:t>
            </a:r>
            <a:r>
              <a:rPr lang="en-GB" b="1" dirty="0" err="1"/>
              <a:t>razlozi</a:t>
            </a:r>
            <a:r>
              <a:rPr lang="en-GB" b="1" dirty="0"/>
              <a:t> </a:t>
            </a:r>
            <a:r>
              <a:rPr lang="en-GB" b="1" dirty="0" err="1"/>
              <a:t>primene</a:t>
            </a:r>
            <a:r>
              <a:rPr lang="en-GB" b="1" dirty="0"/>
              <a:t> u </a:t>
            </a:r>
            <a:r>
              <a:rPr lang="en-GB" b="1" dirty="0" err="1"/>
              <a:t>osiguranju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5007428"/>
          </a:xfrm>
        </p:spPr>
        <p:txBody>
          <a:bodyPr>
            <a:normAutofit/>
          </a:bodyPr>
          <a:lstStyle/>
          <a:p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koristi</a:t>
            </a:r>
            <a:r>
              <a:rPr lang="en-GB" dirty="0"/>
              <a:t> online </a:t>
            </a:r>
            <a:r>
              <a:rPr lang="en-GB" dirty="0" err="1"/>
              <a:t>kanale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istraživanje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kupovinu</a:t>
            </a:r>
            <a:endParaRPr lang="en-GB" dirty="0"/>
          </a:p>
          <a:p>
            <a:r>
              <a:rPr lang="en-GB" dirty="0" err="1"/>
              <a:t>Kompleksnost</a:t>
            </a:r>
            <a:r>
              <a:rPr lang="en-GB" dirty="0"/>
              <a:t> </a:t>
            </a:r>
            <a:r>
              <a:rPr lang="en-GB" dirty="0" err="1"/>
              <a:t>proizvoda</a:t>
            </a:r>
            <a:r>
              <a:rPr lang="en-GB" dirty="0"/>
              <a:t> </a:t>
            </a:r>
            <a:r>
              <a:rPr lang="en-GB" dirty="0" err="1"/>
              <a:t>zahteva</a:t>
            </a:r>
            <a:r>
              <a:rPr lang="en-GB" dirty="0"/>
              <a:t> </a:t>
            </a:r>
            <a:r>
              <a:rPr lang="en-GB" dirty="0" err="1"/>
              <a:t>jasno</a:t>
            </a:r>
            <a:r>
              <a:rPr lang="en-GB" dirty="0"/>
              <a:t> </a:t>
            </a:r>
            <a:r>
              <a:rPr lang="en-GB" dirty="0" err="1"/>
              <a:t>objašnjenje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navigaciju</a:t>
            </a:r>
            <a:endParaRPr lang="en-GB" dirty="0"/>
          </a:p>
          <a:p>
            <a:r>
              <a:rPr lang="en-GB" dirty="0" err="1"/>
              <a:t>Pomoć</a:t>
            </a:r>
            <a:r>
              <a:rPr lang="en-GB" dirty="0"/>
              <a:t> u </a:t>
            </a:r>
            <a:r>
              <a:rPr lang="en-GB" dirty="0" err="1"/>
              <a:t>segmentaciji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personalizaciji</a:t>
            </a:r>
            <a:endParaRPr lang="sr-Latn-RS" dirty="0"/>
          </a:p>
          <a:p>
            <a:endParaRPr lang="sr-Latn-RS" dirty="0"/>
          </a:p>
          <a:p>
            <a:pPr marL="0" indent="0">
              <a:buNone/>
            </a:pPr>
            <a:endParaRPr lang="en-GB" sz="28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28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Najvažniji</a:t>
            </a:r>
            <a:r>
              <a:rPr lang="en-GB" dirty="0"/>
              <a:t> </a:t>
            </a:r>
            <a:r>
              <a:rPr lang="sr-Latn-RS" dirty="0"/>
              <a:t>pokazatelji</a:t>
            </a:r>
            <a:br>
              <a:rPr lang="sr-Latn-R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2046"/>
            <a:ext cx="8596668" cy="4717659"/>
          </a:xfrm>
        </p:spPr>
        <p:txBody>
          <a:bodyPr>
            <a:noAutofit/>
          </a:bodyPr>
          <a:lstStyle/>
          <a:p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Broj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poseta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(Visits / Sessions)</a:t>
            </a:r>
          </a:p>
          <a:p>
            <a:pPr marL="0" indent="0">
              <a:buNone/>
            </a:pPr>
            <a:r>
              <a:rPr lang="en-GB" dirty="0" err="1"/>
              <a:t>Koliko</a:t>
            </a:r>
            <a:r>
              <a:rPr lang="en-GB" dirty="0"/>
              <a:t> puta je </a:t>
            </a:r>
            <a:r>
              <a:rPr lang="en-GB" dirty="0" err="1"/>
              <a:t>stranica</a:t>
            </a:r>
            <a:r>
              <a:rPr lang="en-GB" dirty="0"/>
              <a:t> </a:t>
            </a:r>
            <a:r>
              <a:rPr lang="en-GB" dirty="0" err="1"/>
              <a:t>posećena</a:t>
            </a:r>
            <a:r>
              <a:rPr lang="en-GB" dirty="0"/>
              <a:t>.</a:t>
            </a:r>
            <a:r>
              <a:rPr lang="sr-Latn-RS" dirty="0"/>
              <a:t> </a:t>
            </a:r>
            <a:r>
              <a:rPr lang="en-GB" dirty="0" err="1"/>
              <a:t>Pokazuje</a:t>
            </a:r>
            <a:r>
              <a:rPr lang="en-GB" dirty="0"/>
              <a:t> </a:t>
            </a:r>
            <a:r>
              <a:rPr lang="en-GB" dirty="0" err="1"/>
              <a:t>opšti</a:t>
            </a:r>
            <a:r>
              <a:rPr lang="en-GB" dirty="0"/>
              <a:t> </a:t>
            </a:r>
            <a:r>
              <a:rPr lang="en-GB" dirty="0" err="1"/>
              <a:t>obim</a:t>
            </a:r>
            <a:r>
              <a:rPr lang="en-GB" dirty="0"/>
              <a:t> </a:t>
            </a:r>
            <a:r>
              <a:rPr lang="en-GB" dirty="0" err="1"/>
              <a:t>saobraćaja</a:t>
            </a:r>
            <a:r>
              <a:rPr lang="en-GB" dirty="0"/>
              <a:t>.</a:t>
            </a:r>
          </a:p>
          <a:p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Jedinstveni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posetioci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(Unique Visitors / Users)</a:t>
            </a:r>
          </a:p>
          <a:p>
            <a:pPr marL="0" indent="0">
              <a:buNone/>
            </a:pPr>
            <a:r>
              <a:rPr lang="en-GB" dirty="0" err="1"/>
              <a:t>Koliko</a:t>
            </a:r>
            <a:r>
              <a:rPr lang="en-GB" dirty="0"/>
              <a:t> </a:t>
            </a:r>
            <a:r>
              <a:rPr lang="en-GB" dirty="0" err="1"/>
              <a:t>različitih</a:t>
            </a:r>
            <a:r>
              <a:rPr lang="en-GB" dirty="0"/>
              <a:t> </a:t>
            </a:r>
            <a:r>
              <a:rPr lang="en-GB" dirty="0" err="1"/>
              <a:t>ljudi</a:t>
            </a:r>
            <a:r>
              <a:rPr lang="en-GB" dirty="0"/>
              <a:t> je </a:t>
            </a:r>
            <a:r>
              <a:rPr lang="en-GB" dirty="0" err="1"/>
              <a:t>došlo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sajt</a:t>
            </a:r>
            <a:r>
              <a:rPr lang="en-GB" dirty="0"/>
              <a:t>.</a:t>
            </a:r>
          </a:p>
          <a:p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Stopa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zadržavanja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(Bounce Rate)</a:t>
            </a:r>
          </a:p>
          <a:p>
            <a:pPr marL="0" indent="0">
              <a:buNone/>
            </a:pPr>
            <a:r>
              <a:rPr lang="en-GB" dirty="0" err="1"/>
              <a:t>Procenat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došli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jednu</a:t>
            </a:r>
            <a:r>
              <a:rPr lang="en-GB" dirty="0"/>
              <a:t> </a:t>
            </a:r>
            <a:r>
              <a:rPr lang="en-GB" dirty="0" err="1"/>
              <a:t>stranu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odmah</a:t>
            </a:r>
            <a:r>
              <a:rPr lang="en-GB" dirty="0"/>
              <a:t> </a:t>
            </a:r>
            <a:r>
              <a:rPr lang="en-GB" dirty="0" err="1"/>
              <a:t>izašli</a:t>
            </a:r>
            <a:r>
              <a:rPr lang="en-GB" dirty="0"/>
              <a:t>.</a:t>
            </a:r>
            <a:r>
              <a:rPr lang="sr-Latn-RS" dirty="0"/>
              <a:t> </a:t>
            </a:r>
            <a:r>
              <a:rPr lang="en-GB" dirty="0" err="1"/>
              <a:t>Visoka</a:t>
            </a:r>
            <a:r>
              <a:rPr lang="en-GB" dirty="0"/>
              <a:t> </a:t>
            </a:r>
            <a:r>
              <a:rPr lang="en-GB" dirty="0" err="1"/>
              <a:t>stopa</a:t>
            </a:r>
            <a:r>
              <a:rPr lang="en-GB" dirty="0"/>
              <a:t> = </a:t>
            </a:r>
            <a:r>
              <a:rPr lang="en-GB" dirty="0" err="1"/>
              <a:t>možda</a:t>
            </a:r>
            <a:r>
              <a:rPr lang="en-GB" dirty="0"/>
              <a:t> </a:t>
            </a:r>
            <a:r>
              <a:rPr lang="en-GB" dirty="0" err="1"/>
              <a:t>sajt</a:t>
            </a:r>
            <a:r>
              <a:rPr lang="en-GB" dirty="0"/>
              <a:t> </a:t>
            </a:r>
            <a:r>
              <a:rPr lang="en-GB" dirty="0" err="1"/>
              <a:t>nije</a:t>
            </a:r>
            <a:r>
              <a:rPr lang="en-GB" dirty="0"/>
              <a:t> </a:t>
            </a:r>
            <a:r>
              <a:rPr lang="en-GB" dirty="0" err="1"/>
              <a:t>relevantan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je </a:t>
            </a:r>
            <a:r>
              <a:rPr lang="en-GB" dirty="0" err="1"/>
              <a:t>loše</a:t>
            </a:r>
            <a:r>
              <a:rPr lang="en-GB" dirty="0"/>
              <a:t> </a:t>
            </a:r>
            <a:r>
              <a:rPr lang="en-GB" dirty="0" err="1"/>
              <a:t>optimizovan</a:t>
            </a:r>
            <a:r>
              <a:rPr lang="en-GB" dirty="0"/>
              <a:t>.</a:t>
            </a:r>
          </a:p>
          <a:p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Vreme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provedeno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stranici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(Average Time on Page)</a:t>
            </a:r>
          </a:p>
          <a:p>
            <a:pPr marL="0" indent="0">
              <a:buNone/>
            </a:pPr>
            <a:r>
              <a:rPr lang="en-GB" dirty="0" err="1"/>
              <a:t>Koliko</a:t>
            </a:r>
            <a:r>
              <a:rPr lang="en-GB" dirty="0"/>
              <a:t> </a:t>
            </a:r>
            <a:r>
              <a:rPr lang="en-GB" dirty="0" err="1"/>
              <a:t>dugo</a:t>
            </a:r>
            <a:r>
              <a:rPr lang="en-GB" dirty="0"/>
              <a:t> </a:t>
            </a:r>
            <a:r>
              <a:rPr lang="en-GB" dirty="0" err="1"/>
              <a:t>korisnici</a:t>
            </a:r>
            <a:r>
              <a:rPr lang="en-GB" dirty="0"/>
              <a:t> </a:t>
            </a:r>
            <a:r>
              <a:rPr lang="en-GB" dirty="0" err="1"/>
              <a:t>ostaju</a:t>
            </a:r>
            <a:r>
              <a:rPr lang="en-GB" dirty="0"/>
              <a:t>.</a:t>
            </a:r>
            <a:r>
              <a:rPr lang="sr-Latn-RS" dirty="0"/>
              <a:t> 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vremena</a:t>
            </a:r>
            <a:r>
              <a:rPr lang="en-GB" dirty="0"/>
              <a:t> </a:t>
            </a:r>
            <a:r>
              <a:rPr lang="en-GB" dirty="0" err="1"/>
              <a:t>često</a:t>
            </a:r>
            <a:r>
              <a:rPr lang="en-GB" dirty="0"/>
              <a:t> </a:t>
            </a:r>
            <a:r>
              <a:rPr lang="en-GB" dirty="0" err="1"/>
              <a:t>znači</a:t>
            </a:r>
            <a:r>
              <a:rPr lang="en-GB" dirty="0"/>
              <a:t> da je </a:t>
            </a:r>
            <a:r>
              <a:rPr lang="en-GB" dirty="0" err="1"/>
              <a:t>sadržaj</a:t>
            </a:r>
            <a:r>
              <a:rPr lang="en-GB" dirty="0"/>
              <a:t> </a:t>
            </a:r>
            <a:r>
              <a:rPr lang="en-GB" dirty="0" err="1"/>
              <a:t>kvalitetan</a:t>
            </a:r>
            <a:r>
              <a:rPr lang="en-GB" dirty="0"/>
              <a:t>.</a:t>
            </a:r>
          </a:p>
          <a:p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Stranice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sesiji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(Pages per Session)</a:t>
            </a:r>
          </a:p>
          <a:p>
            <a:pPr marL="0" indent="0">
              <a:buNone/>
            </a:pPr>
            <a:r>
              <a:rPr lang="en-GB" dirty="0" err="1"/>
              <a:t>Koliko</a:t>
            </a:r>
            <a:r>
              <a:rPr lang="en-GB" dirty="0"/>
              <a:t> </a:t>
            </a:r>
            <a:r>
              <a:rPr lang="en-GB" dirty="0" err="1"/>
              <a:t>stranica</a:t>
            </a:r>
            <a:r>
              <a:rPr lang="en-GB" dirty="0"/>
              <a:t> </a:t>
            </a:r>
            <a:r>
              <a:rPr lang="en-GB" dirty="0" err="1"/>
              <a:t>korisnik</a:t>
            </a:r>
            <a:r>
              <a:rPr lang="en-GB" dirty="0"/>
              <a:t> </a:t>
            </a:r>
            <a:r>
              <a:rPr lang="en-GB" dirty="0" err="1"/>
              <a:t>pregleda</a:t>
            </a:r>
            <a:r>
              <a:rPr lang="en-GB" dirty="0"/>
              <a:t> </a:t>
            </a:r>
            <a:r>
              <a:rPr lang="en-GB" dirty="0" err="1"/>
              <a:t>tokom</a:t>
            </a:r>
            <a:r>
              <a:rPr lang="en-GB" dirty="0"/>
              <a:t> </a:t>
            </a:r>
            <a:r>
              <a:rPr lang="en-GB" dirty="0" err="1"/>
              <a:t>jedne</a:t>
            </a:r>
            <a:r>
              <a:rPr lang="en-GB" dirty="0"/>
              <a:t> </a:t>
            </a:r>
            <a:r>
              <a:rPr lang="en-GB" dirty="0" err="1"/>
              <a:t>posete</a:t>
            </a:r>
            <a:r>
              <a:rPr lang="en-GB" dirty="0"/>
              <a:t>.</a:t>
            </a:r>
            <a:r>
              <a:rPr lang="sr-Latn-RS" dirty="0"/>
              <a:t> </a:t>
            </a:r>
            <a:r>
              <a:rPr lang="en-GB" dirty="0" err="1"/>
              <a:t>Više</a:t>
            </a:r>
            <a:r>
              <a:rPr lang="en-GB" dirty="0"/>
              <a:t> </a:t>
            </a:r>
            <a:r>
              <a:rPr lang="en-GB" dirty="0" err="1"/>
              <a:t>stranica</a:t>
            </a:r>
            <a:r>
              <a:rPr lang="en-GB" dirty="0"/>
              <a:t> = </a:t>
            </a:r>
            <a:r>
              <a:rPr lang="en-GB" dirty="0" err="1"/>
              <a:t>bolja</a:t>
            </a:r>
            <a:r>
              <a:rPr lang="en-GB" dirty="0"/>
              <a:t> </a:t>
            </a:r>
            <a:r>
              <a:rPr lang="en-GB" dirty="0" err="1"/>
              <a:t>angažovanost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4164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70857"/>
            <a:ext cx="8596668" cy="5170506"/>
          </a:xfrm>
        </p:spPr>
        <p:txBody>
          <a:bodyPr>
            <a:normAutofit/>
          </a:bodyPr>
          <a:lstStyle/>
          <a:p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Stopa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konverzije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(Conversion Rate)</a:t>
            </a:r>
          </a:p>
          <a:p>
            <a:pPr marL="0" indent="0">
              <a:buNone/>
            </a:pPr>
            <a:r>
              <a:rPr lang="en-GB" dirty="0" err="1"/>
              <a:t>Procenat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ostvarili</a:t>
            </a:r>
            <a:r>
              <a:rPr lang="en-GB" dirty="0"/>
              <a:t> </a:t>
            </a:r>
            <a:r>
              <a:rPr lang="en-GB" dirty="0" err="1"/>
              <a:t>cilj</a:t>
            </a:r>
            <a:r>
              <a:rPr lang="en-GB" dirty="0"/>
              <a:t> (</a:t>
            </a:r>
            <a:r>
              <a:rPr lang="en-GB" dirty="0" err="1"/>
              <a:t>kupovina</a:t>
            </a:r>
            <a:r>
              <a:rPr lang="en-GB" dirty="0"/>
              <a:t>, </a:t>
            </a:r>
            <a:r>
              <a:rPr lang="en-GB" dirty="0" err="1"/>
              <a:t>registracija</a:t>
            </a:r>
            <a:r>
              <a:rPr lang="en-GB" dirty="0"/>
              <a:t>, </a:t>
            </a:r>
            <a:r>
              <a:rPr lang="en-GB" dirty="0" err="1"/>
              <a:t>preuzimanje</a:t>
            </a:r>
            <a:r>
              <a:rPr lang="en-GB" dirty="0"/>
              <a:t> </a:t>
            </a:r>
            <a:r>
              <a:rPr lang="en-GB" dirty="0" err="1"/>
              <a:t>itd</a:t>
            </a:r>
            <a:r>
              <a:rPr lang="en-GB" dirty="0"/>
              <a:t>).</a:t>
            </a:r>
            <a:r>
              <a:rPr lang="sr-Latn-RS" dirty="0"/>
              <a:t> </a:t>
            </a:r>
            <a:r>
              <a:rPr lang="en-GB" dirty="0" err="1"/>
              <a:t>Najvažniji</a:t>
            </a:r>
            <a:r>
              <a:rPr lang="en-GB" dirty="0"/>
              <a:t> KPI </a:t>
            </a:r>
            <a:r>
              <a:rPr lang="en-GB" dirty="0" err="1"/>
              <a:t>za</a:t>
            </a:r>
            <a:r>
              <a:rPr lang="en-GB" dirty="0"/>
              <a:t> e-commerce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kampanje</a:t>
            </a:r>
            <a:r>
              <a:rPr lang="en-GB" dirty="0"/>
              <a:t>.</a:t>
            </a:r>
          </a:p>
          <a:p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Izvor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saobraćaja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(Traffic Source)</a:t>
            </a:r>
          </a:p>
          <a:p>
            <a:pPr marL="0" indent="0">
              <a:buNone/>
            </a:pPr>
            <a:r>
              <a:rPr lang="en-GB" dirty="0" err="1"/>
              <a:t>Odakle</a:t>
            </a:r>
            <a:r>
              <a:rPr lang="en-GB" dirty="0"/>
              <a:t> </a:t>
            </a:r>
            <a:r>
              <a:rPr lang="en-GB" dirty="0" err="1"/>
              <a:t>dolaze</a:t>
            </a:r>
            <a:r>
              <a:rPr lang="en-GB" dirty="0"/>
              <a:t> </a:t>
            </a:r>
            <a:r>
              <a:rPr lang="en-GB" dirty="0" err="1"/>
              <a:t>korisnici</a:t>
            </a:r>
            <a:r>
              <a:rPr lang="en-GB" dirty="0"/>
              <a:t>: Google, </a:t>
            </a:r>
            <a:r>
              <a:rPr lang="en-GB" dirty="0" err="1"/>
              <a:t>društvene</a:t>
            </a:r>
            <a:r>
              <a:rPr lang="en-GB" dirty="0"/>
              <a:t> </a:t>
            </a:r>
            <a:r>
              <a:rPr lang="en-GB" dirty="0" err="1"/>
              <a:t>mreže</a:t>
            </a:r>
            <a:r>
              <a:rPr lang="en-GB" dirty="0"/>
              <a:t>, </a:t>
            </a:r>
            <a:r>
              <a:rPr lang="en-GB" dirty="0" err="1"/>
              <a:t>direktno</a:t>
            </a:r>
            <a:r>
              <a:rPr lang="en-GB" dirty="0"/>
              <a:t>, email </a:t>
            </a:r>
            <a:r>
              <a:rPr lang="en-GB" dirty="0" err="1"/>
              <a:t>itd</a:t>
            </a:r>
            <a:r>
              <a:rPr lang="en-GB" dirty="0"/>
              <a:t>.</a:t>
            </a:r>
          </a:p>
          <a:p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Stopa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napuštanja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korpe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(Cart Abandonment Rate)</a:t>
            </a:r>
          </a:p>
          <a:p>
            <a:pPr marL="0" indent="0">
              <a:buNone/>
            </a:pPr>
            <a:r>
              <a:rPr lang="en-GB" dirty="0" err="1"/>
              <a:t>Za</a:t>
            </a:r>
            <a:r>
              <a:rPr lang="en-GB" dirty="0"/>
              <a:t> online </a:t>
            </a:r>
            <a:r>
              <a:rPr lang="en-GB" dirty="0" err="1"/>
              <a:t>prodavnice</a:t>
            </a:r>
            <a:r>
              <a:rPr lang="en-GB" dirty="0"/>
              <a:t> – </a:t>
            </a:r>
            <a:r>
              <a:rPr lang="en-GB" dirty="0" err="1"/>
              <a:t>koliko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je </a:t>
            </a:r>
            <a:r>
              <a:rPr lang="en-GB" dirty="0" err="1"/>
              <a:t>napustilo</a:t>
            </a:r>
            <a:r>
              <a:rPr lang="en-GB" dirty="0"/>
              <a:t> </a:t>
            </a:r>
            <a:r>
              <a:rPr lang="en-GB" dirty="0" err="1"/>
              <a:t>kupovinu</a:t>
            </a:r>
            <a:r>
              <a:rPr lang="en-GB" dirty="0"/>
              <a:t> pre </a:t>
            </a:r>
            <a:r>
              <a:rPr lang="en-GB" dirty="0" err="1"/>
              <a:t>nego</a:t>
            </a:r>
            <a:r>
              <a:rPr lang="en-GB" dirty="0"/>
              <a:t> </a:t>
            </a:r>
            <a:r>
              <a:rPr lang="en-GB" dirty="0" err="1"/>
              <a:t>što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završili</a:t>
            </a:r>
            <a:r>
              <a:rPr lang="en-GB" dirty="0"/>
              <a:t>.</a:t>
            </a:r>
          </a:p>
          <a:p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CTR (Click-Through Rate)</a:t>
            </a:r>
          </a:p>
          <a:p>
            <a:pPr marL="0" indent="0">
              <a:buNone/>
            </a:pPr>
            <a:r>
              <a:rPr lang="en-GB" dirty="0" err="1"/>
              <a:t>Koliko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klikne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link, </a:t>
            </a:r>
            <a:r>
              <a:rPr lang="en-GB" dirty="0" err="1"/>
              <a:t>oglas</a:t>
            </a:r>
            <a:r>
              <a:rPr lang="en-GB" dirty="0"/>
              <a:t> </a:t>
            </a:r>
            <a:r>
              <a:rPr lang="en-GB" dirty="0" err="1"/>
              <a:t>ili</a:t>
            </a:r>
            <a:r>
              <a:rPr lang="en-GB" dirty="0"/>
              <a:t> </a:t>
            </a:r>
            <a:r>
              <a:rPr lang="en-GB" dirty="0" err="1"/>
              <a:t>dugme</a:t>
            </a:r>
            <a:r>
              <a:rPr lang="en-GB" dirty="0"/>
              <a:t> u </a:t>
            </a:r>
            <a:r>
              <a:rPr lang="en-GB" dirty="0" err="1"/>
              <a:t>odnosu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broj</a:t>
            </a:r>
            <a:r>
              <a:rPr lang="en-GB" dirty="0"/>
              <a:t> </a:t>
            </a:r>
            <a:r>
              <a:rPr lang="en-GB" dirty="0" err="1"/>
              <a:t>prikaza</a:t>
            </a:r>
            <a:r>
              <a:rPr lang="en-GB" dirty="0"/>
              <a:t>.</a:t>
            </a:r>
          </a:p>
          <a:p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SEO 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metrika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GB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npr</a:t>
            </a:r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Organic Traffic, Keyword Rankings)</a:t>
            </a:r>
          </a:p>
          <a:p>
            <a:pPr marL="0" indent="0">
              <a:buNone/>
            </a:pPr>
            <a:r>
              <a:rPr lang="en-GB" dirty="0" err="1"/>
              <a:t>Koliko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dolazi</a:t>
            </a:r>
            <a:r>
              <a:rPr lang="en-GB" dirty="0"/>
              <a:t> </a:t>
            </a:r>
            <a:r>
              <a:rPr lang="en-GB" dirty="0" err="1"/>
              <a:t>preko</a:t>
            </a:r>
            <a:r>
              <a:rPr lang="en-GB" dirty="0"/>
              <a:t> </a:t>
            </a:r>
            <a:r>
              <a:rPr lang="en-GB" dirty="0" err="1"/>
              <a:t>pretraživača</a:t>
            </a:r>
            <a:r>
              <a:rPr lang="en-GB" dirty="0"/>
              <a:t> (</a:t>
            </a:r>
            <a:r>
              <a:rPr lang="en-GB" dirty="0" err="1"/>
              <a:t>npr</a:t>
            </a:r>
            <a:r>
              <a:rPr lang="en-GB" dirty="0"/>
              <a:t>. Google).</a:t>
            </a:r>
            <a:r>
              <a:rPr lang="sr-Latn-RS" dirty="0"/>
              <a:t> </a:t>
            </a:r>
            <a:r>
              <a:rPr lang="en-GB" dirty="0" err="1"/>
              <a:t>Pokazuje</a:t>
            </a:r>
            <a:r>
              <a:rPr lang="en-GB" dirty="0"/>
              <a:t> </a:t>
            </a:r>
            <a:r>
              <a:rPr lang="en-GB" dirty="0" err="1"/>
              <a:t>koliko</a:t>
            </a:r>
            <a:r>
              <a:rPr lang="en-GB" dirty="0"/>
              <a:t> je </a:t>
            </a:r>
            <a:r>
              <a:rPr lang="en-GB" dirty="0" err="1"/>
              <a:t>sajt</a:t>
            </a:r>
            <a:r>
              <a:rPr lang="en-GB" dirty="0"/>
              <a:t> </a:t>
            </a:r>
            <a:r>
              <a:rPr lang="en-GB" dirty="0" err="1"/>
              <a:t>vidljiv</a:t>
            </a:r>
            <a:r>
              <a:rPr lang="en-GB" dirty="0"/>
              <a:t> u </a:t>
            </a:r>
            <a:r>
              <a:rPr lang="en-GB" dirty="0" err="1"/>
              <a:t>pretrazi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02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Napredni pokazatelji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Customer Lifetime Value (CLV)</a:t>
            </a:r>
            <a:r>
              <a:rPr lang="en-GB" dirty="0"/>
              <a:t> – </a:t>
            </a:r>
            <a:r>
              <a:rPr lang="en-GB" dirty="0" err="1"/>
              <a:t>vrednost</a:t>
            </a:r>
            <a:r>
              <a:rPr lang="en-GB" dirty="0"/>
              <a:t> </a:t>
            </a:r>
            <a:r>
              <a:rPr lang="en-GB" dirty="0" err="1"/>
              <a:t>jednog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</a:t>
            </a:r>
            <a:r>
              <a:rPr lang="en-GB" dirty="0" err="1"/>
              <a:t>vreme</a:t>
            </a:r>
            <a:endParaRPr lang="sr-Latn-RS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GB" dirty="0"/>
          </a:p>
          <a:p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Engagement score </a:t>
            </a:r>
            <a:r>
              <a:rPr lang="en-GB" dirty="0"/>
              <a:t>– </a:t>
            </a:r>
            <a:r>
              <a:rPr lang="en-GB" dirty="0" err="1"/>
              <a:t>mera</a:t>
            </a:r>
            <a:r>
              <a:rPr lang="en-GB" dirty="0"/>
              <a:t> </a:t>
            </a:r>
            <a:r>
              <a:rPr lang="en-GB" dirty="0" err="1"/>
              <a:t>angažovanosti</a:t>
            </a:r>
            <a:endParaRPr lang="sr-Latn-RS" dirty="0"/>
          </a:p>
          <a:p>
            <a:pPr marL="0" indent="0">
              <a:buNone/>
            </a:pPr>
            <a:endParaRPr lang="en-GB" dirty="0"/>
          </a:p>
          <a:p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Scroll depth</a:t>
            </a:r>
            <a:r>
              <a:rPr lang="en-GB" dirty="0"/>
              <a:t> – </a:t>
            </a:r>
            <a:r>
              <a:rPr lang="en-GB" dirty="0" err="1"/>
              <a:t>koliko</a:t>
            </a:r>
            <a:r>
              <a:rPr lang="en-GB" dirty="0"/>
              <a:t> </a:t>
            </a:r>
            <a:r>
              <a:rPr lang="en-GB" dirty="0" err="1"/>
              <a:t>duboko</a:t>
            </a:r>
            <a:r>
              <a:rPr lang="en-GB" dirty="0"/>
              <a:t> </a:t>
            </a:r>
            <a:r>
              <a:rPr lang="en-GB" dirty="0" err="1"/>
              <a:t>korisnik</a:t>
            </a:r>
            <a:r>
              <a:rPr lang="en-GB" dirty="0"/>
              <a:t> </a:t>
            </a:r>
            <a:r>
              <a:rPr lang="en-GB" dirty="0" err="1"/>
              <a:t>skroluje</a:t>
            </a:r>
            <a:r>
              <a:rPr lang="en-GB" dirty="0"/>
              <a:t> </a:t>
            </a:r>
            <a:r>
              <a:rPr lang="en-GB" dirty="0" err="1"/>
              <a:t>stranicu</a:t>
            </a:r>
            <a:endParaRPr lang="sr-Latn-RS" dirty="0"/>
          </a:p>
          <a:p>
            <a:endParaRPr lang="en-GB" dirty="0"/>
          </a:p>
          <a:p>
            <a:r>
              <a:rPr lang="en-GB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Multi-touch attribution </a:t>
            </a:r>
            <a:r>
              <a:rPr lang="en-GB" dirty="0"/>
              <a:t>–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kanali</a:t>
            </a:r>
            <a:r>
              <a:rPr lang="en-GB" dirty="0"/>
              <a:t> </a:t>
            </a:r>
            <a:r>
              <a:rPr lang="en-GB" dirty="0" err="1"/>
              <a:t>najviše</a:t>
            </a:r>
            <a:r>
              <a:rPr lang="en-GB" dirty="0"/>
              <a:t> </a:t>
            </a:r>
            <a:r>
              <a:rPr lang="en-GB" dirty="0" err="1"/>
              <a:t>doprinose</a:t>
            </a:r>
            <a:r>
              <a:rPr lang="en-GB" dirty="0"/>
              <a:t> </a:t>
            </a:r>
            <a:r>
              <a:rPr lang="en-GB" dirty="0" err="1"/>
              <a:t>konverziji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749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Tabela poređenja alata za web metriku</a:t>
            </a:r>
            <a:br>
              <a:rPr lang="pl-PL" b="1" dirty="0"/>
            </a:b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2592546"/>
          <a:ext cx="8596312" cy="3017520"/>
        </p:xfrm>
        <a:graphic>
          <a:graphicData uri="http://schemas.openxmlformats.org/drawingml/2006/table">
            <a:tbl>
              <a:tblPr/>
              <a:tblGrid>
                <a:gridCol w="2149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err="1"/>
                        <a:t>Alat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Cena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Funkcije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GDPR </a:t>
                      </a:r>
                      <a:r>
                        <a:rPr lang="en-GB" dirty="0" err="1"/>
                        <a:t>usklađenost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Google Analytics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Besplatan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Analiza saobraćaja, ciljevi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Delimično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 err="1">
                          <a:effectLst/>
                        </a:rPr>
                        <a:t>Hotjar</a:t>
                      </a:r>
                      <a:endParaRPr lang="en-GB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Freemium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Heatmaps, snimci, ankete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Da (uz podešavanja)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Adobe Analytics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Enterprise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Napredna analitika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HubSpot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Freemium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CRM i marketing metrike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Matomo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Open-source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>
                          <a:effectLst/>
                        </a:rPr>
                        <a:t>Lokalna analitika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effectLst/>
                        </a:rPr>
                        <a:t>Da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552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 Google Analytics</a:t>
            </a:r>
            <a:r>
              <a:rPr lang="sr-Latn-RS" b="1" dirty="0"/>
              <a:t>, Hotjar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Google Analytics</a:t>
            </a:r>
            <a:endParaRPr lang="sr-Latn-RS" dirty="0"/>
          </a:p>
          <a:p>
            <a:r>
              <a:rPr lang="en-GB" dirty="0" err="1"/>
              <a:t>Integracija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Google Ads</a:t>
            </a:r>
          </a:p>
          <a:p>
            <a:r>
              <a:rPr lang="en-GB" dirty="0" err="1"/>
              <a:t>Prati</a:t>
            </a:r>
            <a:r>
              <a:rPr lang="en-GB" dirty="0"/>
              <a:t> </a:t>
            </a:r>
            <a:r>
              <a:rPr lang="en-GB" dirty="0" err="1"/>
              <a:t>tok</a:t>
            </a:r>
            <a:r>
              <a:rPr lang="en-GB" dirty="0"/>
              <a:t> </a:t>
            </a:r>
            <a:r>
              <a:rPr lang="en-GB" dirty="0" err="1"/>
              <a:t>korisnika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</a:t>
            </a:r>
            <a:r>
              <a:rPr lang="en-GB" dirty="0" err="1"/>
              <a:t>sajt</a:t>
            </a:r>
            <a:endParaRPr lang="en-GB" dirty="0"/>
          </a:p>
          <a:p>
            <a:r>
              <a:rPr lang="en-GB" dirty="0" err="1"/>
              <a:t>Vizualni</a:t>
            </a:r>
            <a:r>
              <a:rPr lang="en-GB" dirty="0"/>
              <a:t> </a:t>
            </a:r>
            <a:r>
              <a:rPr lang="en-GB" dirty="0" err="1"/>
              <a:t>izveštaji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mogućnost</a:t>
            </a:r>
            <a:r>
              <a:rPr lang="en-GB" dirty="0"/>
              <a:t> </a:t>
            </a:r>
            <a:r>
              <a:rPr lang="en-GB" dirty="0" err="1"/>
              <a:t>eksportovanja</a:t>
            </a:r>
            <a:endParaRPr lang="en-GB" dirty="0"/>
          </a:p>
          <a:p>
            <a:r>
              <a:rPr lang="en-GB" dirty="0" err="1"/>
              <a:t>Podržava</a:t>
            </a:r>
            <a:r>
              <a:rPr lang="en-GB" dirty="0"/>
              <a:t> event-based </a:t>
            </a:r>
            <a:r>
              <a:rPr lang="en-GB" dirty="0" err="1"/>
              <a:t>analitiku</a:t>
            </a:r>
            <a:r>
              <a:rPr lang="en-GB" dirty="0"/>
              <a:t> (GA4)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en-GB" b="1" dirty="0" err="1"/>
              <a:t>Hotjar</a:t>
            </a:r>
            <a:r>
              <a:rPr lang="en-GB" b="1" dirty="0"/>
              <a:t> – </a:t>
            </a:r>
            <a:r>
              <a:rPr lang="en-GB" b="1" dirty="0" err="1"/>
              <a:t>Korišćenje</a:t>
            </a:r>
            <a:r>
              <a:rPr lang="en-GB" b="1" dirty="0"/>
              <a:t> u UX </a:t>
            </a:r>
            <a:r>
              <a:rPr lang="en-GB" b="1" dirty="0" err="1"/>
              <a:t>analizi</a:t>
            </a:r>
            <a:endParaRPr lang="en-GB" b="1" dirty="0"/>
          </a:p>
          <a:p>
            <a:r>
              <a:rPr lang="en-GB" dirty="0" err="1"/>
              <a:t>Prikazuje</a:t>
            </a:r>
            <a:r>
              <a:rPr lang="en-GB" dirty="0"/>
              <a:t> </a:t>
            </a:r>
            <a:r>
              <a:rPr lang="en-GB" dirty="0" err="1"/>
              <a:t>stvarno</a:t>
            </a:r>
            <a:r>
              <a:rPr lang="en-GB" dirty="0"/>
              <a:t> </a:t>
            </a:r>
            <a:r>
              <a:rPr lang="en-GB" dirty="0" err="1"/>
              <a:t>ponašanje</a:t>
            </a:r>
            <a:r>
              <a:rPr lang="en-GB" dirty="0"/>
              <a:t> </a:t>
            </a:r>
            <a:r>
              <a:rPr lang="en-GB" dirty="0" err="1"/>
              <a:t>korisnika</a:t>
            </a:r>
            <a:endParaRPr lang="en-GB" dirty="0"/>
          </a:p>
          <a:p>
            <a:r>
              <a:rPr lang="en-GB" dirty="0" err="1"/>
              <a:t>Heatmap</a:t>
            </a:r>
            <a:r>
              <a:rPr lang="en-GB" dirty="0"/>
              <a:t> </a:t>
            </a:r>
            <a:r>
              <a:rPr lang="en-GB" dirty="0" err="1"/>
              <a:t>pokazuje</a:t>
            </a:r>
            <a:r>
              <a:rPr lang="en-GB" dirty="0"/>
              <a:t> </a:t>
            </a:r>
            <a:r>
              <a:rPr lang="en-GB" dirty="0" err="1"/>
              <a:t>gde</a:t>
            </a:r>
            <a:r>
              <a:rPr lang="en-GB" dirty="0"/>
              <a:t> </a:t>
            </a:r>
            <a:r>
              <a:rPr lang="en-GB" dirty="0" err="1"/>
              <a:t>klikću</a:t>
            </a:r>
            <a:r>
              <a:rPr lang="en-GB" dirty="0"/>
              <a:t> </a:t>
            </a:r>
            <a:r>
              <a:rPr lang="en-GB" dirty="0" err="1"/>
              <a:t>najviše</a:t>
            </a:r>
            <a:endParaRPr lang="en-GB" dirty="0"/>
          </a:p>
          <a:p>
            <a:r>
              <a:rPr lang="en-GB" dirty="0" err="1"/>
              <a:t>Korisno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testiranje</a:t>
            </a:r>
            <a:r>
              <a:rPr lang="en-GB" dirty="0"/>
              <a:t> </a:t>
            </a:r>
            <a:r>
              <a:rPr lang="en-GB" dirty="0" err="1"/>
              <a:t>različitih</a:t>
            </a:r>
            <a:r>
              <a:rPr lang="en-GB" dirty="0"/>
              <a:t> </a:t>
            </a:r>
            <a:r>
              <a:rPr lang="en-GB" dirty="0" err="1"/>
              <a:t>verzija</a:t>
            </a:r>
            <a:r>
              <a:rPr lang="en-GB" dirty="0"/>
              <a:t> </a:t>
            </a:r>
            <a:r>
              <a:rPr lang="en-GB" dirty="0" err="1"/>
              <a:t>stranice</a:t>
            </a:r>
            <a:r>
              <a:rPr lang="en-GB" dirty="0"/>
              <a:t> (A/B </a:t>
            </a:r>
            <a:r>
              <a:rPr lang="en-GB" dirty="0" err="1"/>
              <a:t>testiranje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3026" y="1549309"/>
            <a:ext cx="327660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5065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799</Words>
  <Application>Microsoft Office PowerPoint</Application>
  <PresentationFormat>Widescreen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Trebuchet MS</vt:lpstr>
      <vt:lpstr>Wingdings 3</vt:lpstr>
      <vt:lpstr>Facet</vt:lpstr>
      <vt:lpstr>Značaj marketing web metrike za modernizaciju tržišta osiguranja</vt:lpstr>
      <vt:lpstr>Šta je web metrika?</vt:lpstr>
      <vt:lpstr>Istorija web metrike u osiguranju </vt:lpstr>
      <vt:lpstr>Ključni razlozi primene u osiguranju </vt:lpstr>
      <vt:lpstr>Najvažniji pokazatelji </vt:lpstr>
      <vt:lpstr>PowerPoint Presentation</vt:lpstr>
      <vt:lpstr>Napredni pokazatelji</vt:lpstr>
      <vt:lpstr>Tabela poređenja alata za web metriku </vt:lpstr>
      <vt:lpstr> Google Analytics, Hotjar </vt:lpstr>
      <vt:lpstr>Primer iz prakse – Generali Osiguranje </vt:lpstr>
      <vt:lpstr>Primer iz prakse – AXA </vt:lpstr>
      <vt:lpstr>Mini studija slučaja – Allianz </vt:lpstr>
      <vt:lpstr>Dijagram toka primene web metrike </vt:lpstr>
      <vt:lpstr>Interni izazovi i prepreke </vt:lpstr>
      <vt:lpstr>Zaključak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Marija Jovovic Koprivica</cp:lastModifiedBy>
  <cp:revision>7</cp:revision>
  <dcterms:created xsi:type="dcterms:W3CDTF">2025-05-20T09:09:30Z</dcterms:created>
  <dcterms:modified xsi:type="dcterms:W3CDTF">2025-06-04T10:36:06Z</dcterms:modified>
</cp:coreProperties>
</file>