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065" r:id="rId2"/>
    <p:sldId id="2066" r:id="rId3"/>
    <p:sldId id="2071" r:id="rId4"/>
    <p:sldId id="2068" r:id="rId5"/>
    <p:sldId id="2069" r:id="rId6"/>
    <p:sldId id="2061" r:id="rId7"/>
    <p:sldId id="2062" r:id="rId8"/>
    <p:sldId id="2063" r:id="rId9"/>
    <p:sldId id="2064" r:id="rId10"/>
    <p:sldId id="20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B286"/>
    <a:srgbClr val="E63946"/>
    <a:srgbClr val="2D728F"/>
    <a:srgbClr val="5438DC"/>
    <a:srgbClr val="D7CF07"/>
    <a:srgbClr val="A40606"/>
    <a:srgbClr val="5ADBFF"/>
    <a:srgbClr val="FE9000"/>
    <a:srgbClr val="457B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9" autoAdjust="0"/>
    <p:restoredTop sz="96247" autoAdjust="0"/>
  </p:normalViewPr>
  <p:slideViewPr>
    <p:cSldViewPr snapToGrid="0">
      <p:cViewPr varScale="1">
        <p:scale>
          <a:sx n="95" d="100"/>
          <a:sy n="95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C1B89-A3DF-41CB-919B-84FEC58BCEEA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25056-DA69-42E0-B77B-8A3F0562F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3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2FF67-560E-D926-0440-1DA3FCEF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FFC9D-56B6-6B0D-333C-CF5692771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53C58-419F-C9E0-81A3-08CEE38E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6E6FC-B46D-19F1-4EE1-F53422CF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EE965-6F08-7BBD-CCFF-EB59E0905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5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D112E-9934-D854-38AD-76FDA8D75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D5153-B178-CAB4-C2DE-A7A75B51F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BCE06-91D5-511B-4DCE-834F483C1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BC0A-B6FF-2901-95E7-A45D3D8B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2510B-43FA-E18B-06DE-731B7B0D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1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F958DC-D149-67C7-AEE6-0E5E25544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BFAFD-4AF1-A05F-DC17-77DA72547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8FFE6-D9A1-FE00-DA83-95720DC4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DDE28-C63A-AC13-D26A-0AE5AAB2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BBD6A-D4B4-0D9D-4875-9F3BFABB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8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77AC-23C1-CBF4-22FB-428DE7D98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F049D-CB9A-F8B1-4D24-87410B331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91AE1-34C5-4999-630C-AE20B1AE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FDC78-2DC6-4F4D-401A-F215B8EF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B361B-06EA-43DF-844F-E730EE55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6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6B97-7FAA-06E9-50B7-D133DA312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7D2F8-3BD8-D35B-A75E-FEA8B185A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82849-F740-DE0F-8CDF-386E91A0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D9438-E578-2DF9-020C-5ED7110D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778B8-C838-1AE0-57DC-C23A85CF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3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4DB3-33F4-6AA7-C0FF-BA5AAE1D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AA7C6-C3C5-FAB1-E6C5-32A46F4A1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E46C8D-5BFB-5D89-3025-F9A894F4F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5216F-B008-6708-A768-7D1F7CD8C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D41-5C91-40A1-37F3-24D9BAA3F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F19B6-E673-7862-06F4-6C8887F6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6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1BFA-BC1A-3E1B-038F-FA9108135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33615-613C-DFEB-BE0E-8A2237A2C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6D124F-2698-7C14-EF99-441688D9D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41ED1A-DD5E-2026-347C-555392A94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605C0-22BF-2F59-02D3-DA5E52CBA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3F68A-0582-1ABE-833D-F005258A1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1BE5E-6084-47C5-3CC5-3A89D5FD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6875E3-BABB-340E-8DC9-C75D261D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8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F5073-76BB-D639-080A-7910C20E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34D463-9F1C-DE3C-FF91-FC69FAB07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6F85D-B424-DED3-8789-A906252A9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453E18-22B0-547F-BAEA-C057F059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58C7F-F3AE-0B5B-4EFB-CEB3A3BB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28A7C-B61C-F956-A4EF-30D7AFF3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C5D76-5E4E-85DD-0664-91C223807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DC74C-228C-9654-7D28-EF1921DF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7E3D4-D95C-B3CD-10D2-1A98AB772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A8FB8-1BA1-CF13-B190-E62A6195F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EBC24-C103-444C-F717-8B2A5152C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45AA8-CFCE-53E6-0C6A-AA0732DD3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1774B-0EAC-6249-D591-CE969BDD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5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69B85-18D6-97D7-2BF7-5A69857E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C8CC7-9F42-0338-A4AA-61EC50A6E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26A00-1040-E07C-5B64-8947D8EF5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6AF388-829A-4A73-454E-3B0B14410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F20B1-2909-EF16-2554-F2EE979A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2BF0C-8B8B-57D0-DD7B-D9393EF16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7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86E38-2686-C5AB-6799-E0BC3BE16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DCB04-2EB4-7687-DA40-1B78BBCA7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CAF04-9A93-D9ED-DE36-3BDE1C5F3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CCCFC-7E64-4B68-A4E4-B78F231322E3}" type="datetimeFigureOut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5FF9-CC60-1E16-3D49-083B22F7E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9D13D-B393-6E5B-377C-3DEEEF91B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8C72AA-817A-438F-ADCD-2FDC47A82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0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FFD15-1D9D-E19C-A9F9-77BD9B376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5D53-6E66-A861-4213-04CE91FCD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137" y="2613946"/>
            <a:ext cx="10753725" cy="998538"/>
          </a:xfrm>
        </p:spPr>
        <p:txBody>
          <a:bodyPr>
            <a:normAutofit/>
          </a:bodyPr>
          <a:lstStyle/>
          <a:p>
            <a:r>
              <a:rPr lang="en-U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Developing a Corporate Governance Expert System with Applications in the Insurance Industry</a:t>
            </a:r>
            <a:b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Razvoj </a:t>
            </a:r>
            <a:r>
              <a:rPr lang="en-US" sz="1600" b="1" kern="100" dirty="0"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kspertnog </a:t>
            </a:r>
            <a:r>
              <a:rPr lang="en-US" sz="1600" b="1" kern="100" dirty="0"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istema </a:t>
            </a:r>
            <a:r>
              <a:rPr lang="en-US" sz="1600" b="1" kern="100" dirty="0"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k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orporativnog </a:t>
            </a:r>
            <a:r>
              <a:rPr lang="en-US" sz="1600" b="1" kern="100" dirty="0"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pravljanja sa </a:t>
            </a:r>
            <a:r>
              <a:rPr lang="en-U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rim</a:t>
            </a:r>
            <a:r>
              <a:rPr lang="en-U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nom u </a:t>
            </a:r>
            <a:r>
              <a:rPr lang="en-U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ndustriji </a:t>
            </a:r>
            <a:r>
              <a:rPr lang="en-US" sz="1600" b="1" kern="100" dirty="0"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sr-Latn-RS" sz="1600" b="1" kern="100" dirty="0">
                <a:effectLst/>
                <a:latin typeface="Proxima Nova Rg"/>
                <a:ea typeface="Aptos" panose="020B0004020202020204" pitchFamily="34" charset="0"/>
                <a:cs typeface="Times New Roman" panose="02020603050405020304" pitchFamily="18" charset="0"/>
              </a:rPr>
              <a:t>siguranja</a:t>
            </a:r>
            <a:endParaRPr lang="en-US" sz="5400" dirty="0">
              <a:latin typeface="Proxima Nova Rg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5AE78F-0162-CA10-F8B8-05EE68766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648200"/>
            <a:ext cx="9144000" cy="998537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Proxima Nova Rg"/>
              </a:rPr>
              <a:t>Prof. Branko </a:t>
            </a:r>
            <a:r>
              <a:rPr lang="sr-Latn-RS" sz="1800" dirty="0">
                <a:latin typeface="Proxima Nova Rg"/>
              </a:rPr>
              <a:t>Urošević </a:t>
            </a:r>
            <a:r>
              <a:rPr lang="sr-Latn-RS" sz="1400" kern="100" baseline="30000" dirty="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</a:p>
          <a:p>
            <a:r>
              <a:rPr lang="sr-Latn-RS" sz="1800" dirty="0">
                <a:latin typeface="Proxima Nova Rg"/>
              </a:rPr>
              <a:t>Dr Mijat Kustudić </a:t>
            </a:r>
            <a:r>
              <a:rPr lang="sr-Latn-RS" sz="1400" kern="100" baseline="30000" dirty="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1,2</a:t>
            </a:r>
          </a:p>
          <a:p>
            <a:endParaRPr lang="sr-Latn-RS" sz="1800" dirty="0">
              <a:latin typeface="Proxima Nova Rg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  <a:buNone/>
            </a:pPr>
            <a:endParaRPr lang="sr-Latn-RS" sz="1400" kern="100" baseline="30000" dirty="0">
              <a:effectLst/>
              <a:latin typeface="Proxima Nova Rg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1800" dirty="0">
              <a:latin typeface="Proxima Nova Rg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4EB6C-6580-FCD2-89E8-F22F0D8A41BC}"/>
              </a:ext>
            </a:extLst>
          </p:cNvPr>
          <p:cNvSpPr txBox="1"/>
          <p:nvPr/>
        </p:nvSpPr>
        <p:spPr>
          <a:xfrm>
            <a:off x="1924049" y="5770177"/>
            <a:ext cx="8343900" cy="619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sr-Latn-RS" sz="1200" kern="100" baseline="30000" dirty="0">
                <a:effectLst/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1200" kern="100" dirty="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Ra</a:t>
            </a:r>
            <a:r>
              <a:rPr lang="sr-Latn-RS" sz="1200" kern="100" dirty="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čunarski fakultet, Univerzitet Union, Beograd, Srbija</a:t>
            </a:r>
            <a:endParaRPr lang="sr-Latn-RS" sz="1200" kern="100" dirty="0">
              <a:effectLst/>
              <a:latin typeface="Proxima Nova Rg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1200" kern="100" baseline="30000">
                <a:effectLst/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200" kern="10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200" kern="100" baseline="3000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200" kern="100">
                <a:latin typeface="Proxima Nova Rg"/>
                <a:ea typeface="DengXian" panose="02010600030101010101" pitchFamily="2" charset="-122"/>
                <a:cs typeface="Times New Roman" panose="02020603050405020304" pitchFamily="18" charset="0"/>
              </a:rPr>
              <a:t>School of Media and Communication, Shenzhen University, Shenzhen, China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C9D94CD-BE11-CEE6-CAE5-3054FEAC785D}"/>
              </a:ext>
            </a:extLst>
          </p:cNvPr>
          <p:cNvGrpSpPr/>
          <p:nvPr/>
        </p:nvGrpSpPr>
        <p:grpSpPr>
          <a:xfrm>
            <a:off x="5455918" y="571183"/>
            <a:ext cx="1280160" cy="1280160"/>
            <a:chOff x="6305108" y="2377999"/>
            <a:chExt cx="2436778" cy="24367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37E14E4-9C6A-3B81-6A77-39B036696D02}"/>
                </a:ext>
              </a:extLst>
            </p:cNvPr>
            <p:cNvSpPr/>
            <p:nvPr/>
          </p:nvSpPr>
          <p:spPr>
            <a:xfrm>
              <a:off x="7053263" y="3128963"/>
              <a:ext cx="952500" cy="957262"/>
            </a:xfrm>
            <a:prstGeom prst="rect">
              <a:avLst/>
            </a:prstGeom>
            <a:solidFill>
              <a:srgbClr val="4FB2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ADE1E3D-9B48-AAB8-3222-B7EE79DC5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5108" y="2377999"/>
              <a:ext cx="2436778" cy="2436778"/>
            </a:xfrm>
            <a:prstGeom prst="rect">
              <a:avLst/>
            </a:prstGeom>
          </p:spPr>
        </p:pic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F4D007-882F-3D4D-8D4A-193C527120F1}"/>
              </a:ext>
            </a:extLst>
          </p:cNvPr>
          <p:cNvCxnSpPr>
            <a:cxnSpLocks/>
          </p:cNvCxnSpPr>
          <p:nvPr/>
        </p:nvCxnSpPr>
        <p:spPr>
          <a:xfrm>
            <a:off x="3672840" y="4181475"/>
            <a:ext cx="48463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2EE652-B507-BCA6-D200-BFF4176AD88C}"/>
              </a:ext>
            </a:extLst>
          </p:cNvPr>
          <p:cNvCxnSpPr>
            <a:cxnSpLocks/>
          </p:cNvCxnSpPr>
          <p:nvPr/>
        </p:nvCxnSpPr>
        <p:spPr>
          <a:xfrm>
            <a:off x="3672840" y="2365375"/>
            <a:ext cx="48463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772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ED033B5-0BCD-4F5E-18DC-55BD7ED34200}"/>
              </a:ext>
            </a:extLst>
          </p:cNvPr>
          <p:cNvGrpSpPr/>
          <p:nvPr/>
        </p:nvGrpSpPr>
        <p:grpSpPr>
          <a:xfrm>
            <a:off x="7800975" y="2437598"/>
            <a:ext cx="1655286" cy="1632026"/>
            <a:chOff x="6305108" y="2377999"/>
            <a:chExt cx="2436778" cy="24367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F9ADCD-2699-2D69-373B-67152C9B0D38}"/>
                </a:ext>
              </a:extLst>
            </p:cNvPr>
            <p:cNvSpPr/>
            <p:nvPr/>
          </p:nvSpPr>
          <p:spPr>
            <a:xfrm>
              <a:off x="7053263" y="3128963"/>
              <a:ext cx="952500" cy="957262"/>
            </a:xfrm>
            <a:prstGeom prst="rect">
              <a:avLst/>
            </a:prstGeom>
            <a:solidFill>
              <a:srgbClr val="4FB2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70BD7B7-F603-0217-1A78-3239C46E21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5108" y="2377999"/>
              <a:ext cx="2436778" cy="2436778"/>
            </a:xfrm>
            <a:prstGeom prst="rect">
              <a:avLst/>
            </a:prstGeom>
          </p:spPr>
        </p:pic>
      </p:grpSp>
      <p:sp>
        <p:nvSpPr>
          <p:cNvPr id="10" name="Title 7">
            <a:extLst>
              <a:ext uri="{FF2B5EF4-FFF2-40B4-BE49-F238E27FC236}">
                <a16:creationId xmlns:a16="http://schemas.microsoft.com/office/drawing/2014/main" id="{9B6CE6B9-5F2B-4840-3B44-A9D2876683B6}"/>
              </a:ext>
            </a:extLst>
          </p:cNvPr>
          <p:cNvSpPr txBox="1">
            <a:spLocks/>
          </p:cNvSpPr>
          <p:nvPr/>
        </p:nvSpPr>
        <p:spPr>
          <a:xfrm>
            <a:off x="2033230" y="2453188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Hvala 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ž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nji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! 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E0A385-6383-8082-061D-32F6C288C09C}"/>
              </a:ext>
            </a:extLst>
          </p:cNvPr>
          <p:cNvSpPr txBox="1"/>
          <p:nvPr/>
        </p:nvSpPr>
        <p:spPr>
          <a:xfrm>
            <a:off x="2633305" y="366726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sz="3600" b="1" dirty="0">
                <a:solidFill>
                  <a:srgbClr val="4FB286"/>
                </a:solidFill>
                <a:latin typeface="+mj-lt"/>
                <a:ea typeface="+mj-ea"/>
                <a:cs typeface="Arial" pitchFamily="34" charset="0"/>
              </a:rPr>
              <a:t>Pitanja?</a:t>
            </a:r>
            <a:endParaRPr lang="en-US" sz="3600" b="1" dirty="0">
              <a:solidFill>
                <a:srgbClr val="4FB286"/>
              </a:solidFill>
              <a:latin typeface="+mj-lt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7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55B23-FE25-4E27-1DCB-E347C5DAC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272" y="456866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6B805C0B-9F1A-732E-A119-DE0441DD2C0D}"/>
              </a:ext>
            </a:extLst>
          </p:cNvPr>
          <p:cNvSpPr txBox="1">
            <a:spLocks/>
          </p:cNvSpPr>
          <p:nvPr/>
        </p:nvSpPr>
        <p:spPr>
          <a:xfrm>
            <a:off x="421005" y="14423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 err="1">
                <a:solidFill>
                  <a:srgbClr val="4FB286"/>
                </a:solidFill>
                <a:cs typeface="Arial" pitchFamily="34" charset="0"/>
              </a:rPr>
              <a:t>Ekspertski</a:t>
            </a:r>
            <a:r>
              <a:rPr lang="en-US" sz="3600" b="1" dirty="0">
                <a:solidFill>
                  <a:srgbClr val="4FB286"/>
                </a:solidFill>
                <a:cs typeface="Arial" pitchFamily="34" charset="0"/>
              </a:rPr>
              <a:t> </a:t>
            </a:r>
            <a:r>
              <a:rPr lang="sr-Latn-RS" sz="3600" b="1" dirty="0" err="1">
                <a:solidFill>
                  <a:srgbClr val="4FB286"/>
                </a:solidFill>
                <a:cs typeface="Arial" pitchFamily="34" charset="0"/>
              </a:rPr>
              <a:t>s</a:t>
            </a:r>
            <a:r>
              <a:rPr lang="en-US" sz="3600" b="1" dirty="0" err="1">
                <a:solidFill>
                  <a:srgbClr val="4FB286"/>
                </a:solidFill>
                <a:cs typeface="Arial" pitchFamily="34" charset="0"/>
              </a:rPr>
              <a:t>istemi</a:t>
            </a:r>
            <a:r>
              <a:rPr lang="en-US" sz="3600" b="1" dirty="0">
                <a:solidFill>
                  <a:srgbClr val="4FB286"/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siguranju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korporativnom 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upravljanju</a:t>
            </a:r>
            <a:endParaRPr lang="en-GB" altLang="ko-KR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5" name="Picture 4" descr="Underline Png Vectors &amp; Illustrations for Free Download | Freepik">
            <a:extLst>
              <a:ext uri="{FF2B5EF4-FFF2-40B4-BE49-F238E27FC236}">
                <a16:creationId xmlns:a16="http://schemas.microsoft.com/office/drawing/2014/main" id="{48A0588A-C7EB-64F7-7C3B-04EB9D8308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421005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759F55-841C-4E9E-B7DE-8D7603A357EF}"/>
              </a:ext>
            </a:extLst>
          </p:cNvPr>
          <p:cNvSpPr txBox="1"/>
          <p:nvPr/>
        </p:nvSpPr>
        <p:spPr>
          <a:xfrm>
            <a:off x="366346" y="1240661"/>
            <a:ext cx="12059979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Šta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su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ekspertski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sistemi</a:t>
            </a:r>
            <a:endParaRPr lang="sr-Latn-RS" b="1" dirty="0">
              <a:solidFill>
                <a:schemeClr val="tx1">
                  <a:lumMod val="50000"/>
                  <a:lumOff val="50000"/>
                </a:schemeClr>
              </a:solidFill>
              <a:latin typeface="Proxima Nova Rg" panose="02000506030000020004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Proxima Nova Rg" panose="02000506030000020004"/>
              </a:rPr>
              <a:t>Računarski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programi</a:t>
            </a:r>
            <a:r>
              <a:rPr lang="en-US" dirty="0">
                <a:latin typeface="Proxima Nova Rg" panose="02000506030000020004"/>
              </a:rPr>
              <a:t> koji </a:t>
            </a:r>
            <a:r>
              <a:rPr lang="en-US" dirty="0" err="1">
                <a:latin typeface="Proxima Nova Rg" panose="02000506030000020004"/>
              </a:rPr>
              <a:t>oponašaju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sr-Latn-RS" dirty="0">
                <a:latin typeface="Proxima Nova Rg" panose="02000506030000020004"/>
              </a:rPr>
              <a:t>donošenje odluka od strane </a:t>
            </a:r>
            <a:r>
              <a:rPr lang="en-US" dirty="0" err="1">
                <a:latin typeface="Proxima Nova Rg" panose="02000506030000020004"/>
              </a:rPr>
              <a:t>stručnjaka</a:t>
            </a:r>
            <a:r>
              <a:rPr lang="sr-Latn-RS" dirty="0">
                <a:latin typeface="Proxima Nova Rg" panose="02000506030000020004"/>
              </a:rPr>
              <a:t> u nekoj oblasti</a:t>
            </a:r>
          </a:p>
          <a:p>
            <a:pPr marL="339725" indent="-339725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Proxima Nova Rg" panose="02000506030000020004"/>
              </a:rPr>
              <a:t>Koriste</a:t>
            </a:r>
            <a:r>
              <a:rPr lang="sr-Latn-RS" dirty="0">
                <a:latin typeface="Proxima Nova Rg" panose="02000506030000020004"/>
              </a:rPr>
              <a:t> baze znanja i heuristike u cilju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rešavanje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složenih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problema</a:t>
            </a:r>
            <a:r>
              <a:rPr lang="sr-Latn-RS" dirty="0">
                <a:latin typeface="Proxima Nova Rg" panose="02000506030000020004"/>
              </a:rPr>
              <a:t> i donošenja odluka</a:t>
            </a:r>
          </a:p>
          <a:p>
            <a:pPr marL="233363" indent="-233363">
              <a:lnSpc>
                <a:spcPct val="200000"/>
              </a:lnSpc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Primene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u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osiguranju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Proxima Nova Rg" panose="02000506030000020004"/>
              </a:rPr>
              <a:t>Obrada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zahteva</a:t>
            </a:r>
            <a:r>
              <a:rPr lang="en-US" dirty="0">
                <a:latin typeface="Proxima Nova Rg" panose="02000506030000020004"/>
              </a:rPr>
              <a:t>, </a:t>
            </a:r>
            <a:r>
              <a:rPr lang="en-US" dirty="0" err="1">
                <a:latin typeface="Proxima Nova Rg" panose="02000506030000020004"/>
              </a:rPr>
              <a:t>otkrivanje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prevara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i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prevarantskih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mreža</a:t>
            </a:r>
            <a:r>
              <a:rPr lang="en-US" dirty="0">
                <a:latin typeface="Proxima Nova Rg" panose="02000506030000020004"/>
              </a:rPr>
              <a:t>, </a:t>
            </a:r>
            <a:r>
              <a:rPr lang="en-US" dirty="0" err="1">
                <a:latin typeface="Proxima Nova Rg" panose="02000506030000020004"/>
              </a:rPr>
              <a:t>procena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rizika</a:t>
            </a:r>
            <a:endParaRPr lang="sr-Latn-RS" dirty="0">
              <a:latin typeface="Proxima Nova Rg" panose="02000506030000020004"/>
            </a:endParaRPr>
          </a:p>
          <a:p>
            <a:pPr marL="233363" indent="-233363">
              <a:lnSpc>
                <a:spcPct val="200000"/>
              </a:lnSpc>
            </a:pPr>
            <a:endParaRPr lang="sr-Latn-RS" dirty="0">
              <a:latin typeface="Proxima Nova Rg" panose="02000506030000020004"/>
            </a:endParaRPr>
          </a:p>
          <a:p>
            <a:pPr marL="233363" indent="-233363">
              <a:lnSpc>
                <a:spcPct val="200000"/>
              </a:lnSpc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U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korporativnom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upravljanju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(rana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faza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)</a:t>
            </a:r>
            <a:endParaRPr lang="sr-Latn-RS" b="1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Proxima Nova Rg" panose="02000506030000020004"/>
              </a:rPr>
              <a:t>Prediktivne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ocene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kvaliteta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sr-Latn-RS" dirty="0">
                <a:latin typeface="Proxima Nova Rg" panose="02000506030000020004"/>
              </a:rPr>
              <a:t>korporativnog </a:t>
            </a:r>
            <a:r>
              <a:rPr lang="en-US" dirty="0" err="1">
                <a:latin typeface="Proxima Nova Rg" panose="02000506030000020004"/>
              </a:rPr>
              <a:t>upravljanja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sr-Latn-RS" dirty="0">
                <a:latin typeface="Proxima Nova Rg" panose="02000506030000020004"/>
              </a:rPr>
              <a:t>korišćenjem </a:t>
            </a:r>
            <a:r>
              <a:rPr lang="en-US" dirty="0">
                <a:latin typeface="Proxima Nova Rg" panose="02000506030000020004"/>
              </a:rPr>
              <a:t>ML</a:t>
            </a:r>
            <a:endParaRPr lang="sr-Latn-RS" dirty="0">
              <a:latin typeface="Proxima Nova Rg" panose="02000506030000020004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Proxima Nova Rg" panose="02000506030000020004"/>
              </a:rPr>
              <a:t>Automatizovano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praćenje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usklađenosti</a:t>
            </a:r>
            <a:r>
              <a:rPr lang="sr-Latn-RS" dirty="0">
                <a:latin typeface="Proxima Nova Rg" panose="02000506030000020004"/>
              </a:rPr>
              <a:t> korporativne prakse</a:t>
            </a:r>
            <a:r>
              <a:rPr lang="en-US" dirty="0">
                <a:latin typeface="Proxima Nova Rg" panose="02000506030000020004"/>
              </a:rPr>
              <a:t> s</a:t>
            </a:r>
            <a:r>
              <a:rPr lang="sr-Latn-RS" dirty="0">
                <a:latin typeface="Proxima Nova Rg" panose="02000506030000020004"/>
              </a:rPr>
              <a:t>a</a:t>
            </a:r>
            <a:r>
              <a:rPr lang="en-US" dirty="0">
                <a:latin typeface="Proxima Nova Rg" panose="02000506030000020004"/>
              </a:rPr>
              <a:t> </a:t>
            </a:r>
            <a:r>
              <a:rPr lang="en-US" dirty="0" err="1">
                <a:latin typeface="Proxima Nova Rg" panose="02000506030000020004"/>
              </a:rPr>
              <a:t>propisima</a:t>
            </a:r>
            <a:r>
              <a:rPr lang="sr-Latn-RS" dirty="0">
                <a:latin typeface="Proxima Nova Rg" panose="02000506030000020004"/>
              </a:rPr>
              <a:t> i regulacijom</a:t>
            </a:r>
            <a:endParaRPr lang="en-US" dirty="0">
              <a:latin typeface="Proxima Nova Rg" panose="02000506030000020004"/>
            </a:endParaRPr>
          </a:p>
          <a:p>
            <a:pPr>
              <a:lnSpc>
                <a:spcPct val="200000"/>
              </a:lnSpc>
              <a:buNone/>
            </a:pPr>
            <a:endParaRPr lang="en-US" sz="1600" dirty="0">
              <a:latin typeface="Proxima Nova Rg" panose="020005060300000200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2D2624-6EE2-C7A3-6FD0-02D70186D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4A3CAE87-F1F1-D277-63FE-80C9D92295C4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12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1EAE0-91A2-8B5F-CB84-593CFA969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978" y="2926169"/>
            <a:ext cx="10515600" cy="2047647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effectLst/>
              <a:latin typeface="Proxima Nova Rg" panose="020005060300000200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Kvantitativni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pristupi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: </a:t>
            </a:r>
            <a:r>
              <a:rPr lang="sr-Latn-RS" sz="1800" dirty="0">
                <a:latin typeface="Proxima Nova Rg" panose="02000506030000020004"/>
                <a:cs typeface="Times New Roman" panose="02020603050405020304" pitchFamily="18" charset="0"/>
              </a:rPr>
              <a:t>Statistički modeli i algoritmi mašinskog učenja daju numeričke metrike</a:t>
            </a:r>
            <a:endParaRPr lang="en-US" sz="1800" dirty="0">
              <a:effectLst/>
              <a:latin typeface="Proxima Nova Rg" panose="020005060300000200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Kvalitativni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pristupi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: </a:t>
            </a:r>
            <a:r>
              <a:rPr lang="sr-Latn-RS" sz="1800" dirty="0">
                <a:latin typeface="Proxima Nova Rg" panose="02000506030000020004"/>
                <a:cs typeface="Times New Roman" panose="02020603050405020304" pitchFamily="18" charset="0"/>
              </a:rPr>
              <a:t>Tradicionalni pristupi vezani za mišljenje ekperata, interpretacije regulative...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RS" sz="1800" dirty="0"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Česta je podvojenost kvantitativnih i kvalitativnih pristupa.</a:t>
            </a:r>
            <a:endParaRPr lang="sr-Latn-RS" sz="1800" dirty="0">
              <a:effectLst/>
              <a:latin typeface="Proxima Nova Rg" panose="020005060300000200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sr-Latn-RS" sz="1800" dirty="0">
              <a:effectLst/>
              <a:latin typeface="Proxima Nova Rg" panose="020005060300000200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1800" dirty="0">
              <a:effectLst/>
              <a:latin typeface="Proxima Nova Rg" panose="020005060300000200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Proxima Nova Rg" panose="02000506030000020004"/>
            </a:endParaRPr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BB265094-17AF-2B7B-9097-970BD6CBEF49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Korporativno u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pravljanje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rgbClr val="4FB286"/>
                </a:solidFill>
                <a:cs typeface="Arial" pitchFamily="34" charset="0"/>
              </a:rPr>
              <a:t>o</a:t>
            </a:r>
            <a:r>
              <a:rPr lang="en-US" sz="3600" b="1" dirty="0" err="1">
                <a:solidFill>
                  <a:srgbClr val="4FB286"/>
                </a:solidFill>
                <a:cs typeface="Arial" pitchFamily="34" charset="0"/>
              </a:rPr>
              <a:t>siguranju</a:t>
            </a:r>
            <a:endParaRPr lang="en-GB" altLang="ko-KR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5" name="Picture 4" descr="Underline Png Vectors &amp; Illustrations for Free Download | Freepik">
            <a:extLst>
              <a:ext uri="{FF2B5EF4-FFF2-40B4-BE49-F238E27FC236}">
                <a16:creationId xmlns:a16="http://schemas.microsoft.com/office/drawing/2014/main" id="{A4D34D15-B625-317F-8E0B-14894ACBDD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3202305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160760-2F77-48AC-B090-052462B734A6}"/>
              </a:ext>
            </a:extLst>
          </p:cNvPr>
          <p:cNvSpPr txBox="1"/>
          <p:nvPr/>
        </p:nvSpPr>
        <p:spPr>
          <a:xfrm>
            <a:off x="366357" y="1587341"/>
            <a:ext cx="9039491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3363" indent="-233363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Kontekst</a:t>
            </a:r>
            <a:b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Složen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regulatorni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okvir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zahteva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kvantitativnu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preciznost, dobre kvalitativne ocene kao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stručnu</a:t>
            </a:r>
            <a:r>
              <a:rPr lang="en-US" sz="18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interpretaciju</a:t>
            </a:r>
            <a:endParaRPr lang="en-US" sz="1800" dirty="0">
              <a:effectLst/>
              <a:latin typeface="Proxima Nova Rg" panose="020005060300000200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D7D99A-8F3B-92AC-0582-A684283CD8B9}"/>
              </a:ext>
            </a:extLst>
          </p:cNvPr>
          <p:cNvSpPr txBox="1"/>
          <p:nvPr/>
        </p:nvSpPr>
        <p:spPr>
          <a:xfrm>
            <a:off x="366355" y="5072264"/>
            <a:ext cx="11648435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b="1" dirty="0" err="1">
                <a:solidFill>
                  <a:srgbClr val="E63946"/>
                </a:solidFill>
                <a:latin typeface="Proxima Nova Rg" panose="02000506030000020004"/>
              </a:rPr>
              <a:t>Potencijalno</a:t>
            </a:r>
            <a:r>
              <a:rPr lang="en-US" b="1" dirty="0">
                <a:solidFill>
                  <a:srgbClr val="E63946"/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rgbClr val="E63946"/>
                </a:solidFill>
                <a:latin typeface="Proxima Nova Rg" panose="02000506030000020004"/>
              </a:rPr>
              <a:t>r</a:t>
            </a:r>
            <a:r>
              <a:rPr lang="en-US" sz="1800" b="1" dirty="0" err="1">
                <a:solidFill>
                  <a:srgbClr val="E63946"/>
                </a:solidFill>
                <a:latin typeface="Proxima Nova Rg" panose="02000506030000020004"/>
              </a:rPr>
              <a:t>ešenje</a:t>
            </a:r>
            <a:r>
              <a:rPr lang="en-US" sz="1800" b="1" dirty="0">
                <a:solidFill>
                  <a:srgbClr val="E63946"/>
                </a:solidFill>
                <a:latin typeface="Proxima Nova Rg" panose="02000506030000020004"/>
              </a:rPr>
              <a:t>: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Integracija</a:t>
            </a:r>
            <a:r>
              <a:rPr lang="en-US" sz="16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oba </a:t>
            </a:r>
            <a:r>
              <a:rPr lang="en-US" sz="16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pristupa</a:t>
            </a:r>
            <a:r>
              <a:rPr lang="en-US" sz="16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16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pouzdaniju</a:t>
            </a:r>
            <a:r>
              <a:rPr lang="en-US" sz="16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procenu</a:t>
            </a:r>
            <a:r>
              <a:rPr lang="en-US" sz="16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kvaliteta</a:t>
            </a:r>
            <a:r>
              <a:rPr lang="en-US" sz="16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korporativnog</a:t>
            </a:r>
            <a:r>
              <a:rPr lang="en-US" sz="1600" dirty="0">
                <a:effectLst/>
                <a:latin typeface="Proxima Nova Rg" panose="02000506030000020004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Proxima Nova Rg" panose="02000506030000020004"/>
                <a:cs typeface="Times New Roman" panose="02020603050405020304" pitchFamily="18" charset="0"/>
              </a:rPr>
              <a:t>upravljanja</a:t>
            </a:r>
            <a:r>
              <a:rPr lang="en-US" sz="1600" dirty="0">
                <a:latin typeface="Proxima Nova Rg" panose="02000506030000020004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Proxima Nova Rg" panose="02000506030000020004"/>
                <a:cs typeface="Times New Roman" panose="02020603050405020304" pitchFamily="18" charset="0"/>
              </a:rPr>
              <a:t>i</a:t>
            </a:r>
            <a:r>
              <a:rPr lang="en-US" sz="1600" dirty="0">
                <a:latin typeface="Proxima Nova Rg" panose="02000506030000020004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Proxima Nova Rg" panose="02000506030000020004"/>
                <a:cs typeface="Times New Roman" panose="02020603050405020304" pitchFamily="18" charset="0"/>
              </a:rPr>
              <a:t>dono</a:t>
            </a:r>
            <a:r>
              <a:rPr lang="sr-Latn-RS" sz="1600" dirty="0">
                <a:latin typeface="Proxima Nova Rg" panose="02000506030000020004"/>
                <a:cs typeface="Times New Roman" panose="02020603050405020304" pitchFamily="18" charset="0"/>
              </a:rPr>
              <a:t>šenje boljih i pravovremenih odluka</a:t>
            </a:r>
            <a:endParaRPr lang="en-US" sz="1600" dirty="0">
              <a:latin typeface="Proxima Nova Rg" panose="02000506030000020004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9563A6-40D8-8A35-0213-A9E3EE806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E8D54F78-6E19-4881-56F4-FA3CBDC0E4F5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11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A85F7-0BE7-CB9F-82E0-1B823303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89" y="1528178"/>
            <a:ext cx="11451264" cy="359698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Ključna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inovacija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600" dirty="0" err="1">
                <a:latin typeface="Proxima Nova Rg" panose="02000506030000020004"/>
              </a:rPr>
              <a:t>Povezuje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aktuarska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pravila</a:t>
            </a:r>
            <a:r>
              <a:rPr lang="sr-Latn-RS" sz="1600" dirty="0">
                <a:latin typeface="Proxima Nova Rg" panose="02000506030000020004"/>
              </a:rPr>
              <a:t> i analize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sa</a:t>
            </a:r>
            <a:r>
              <a:rPr lang="en-US" sz="1600" dirty="0">
                <a:latin typeface="Proxima Nova Rg" panose="02000506030000020004"/>
              </a:rPr>
              <a:t> LLM </a:t>
            </a:r>
            <a:r>
              <a:rPr lang="en-US" sz="1600" dirty="0" err="1">
                <a:latin typeface="Proxima Nova Rg" panose="02000506030000020004"/>
              </a:rPr>
              <a:t>analizom</a:t>
            </a:r>
            <a:r>
              <a:rPr lang="en-US" sz="1600" dirty="0">
                <a:latin typeface="Proxima Nova Rg" panose="02000506030000020004"/>
              </a:rPr>
              <a:t>. </a:t>
            </a:r>
            <a:r>
              <a:rPr lang="sr-Latn-RS" sz="1600" dirty="0">
                <a:latin typeface="Proxima Nova Rg" panose="02000506030000020004"/>
              </a:rPr>
              <a:t>Automatizovana o</a:t>
            </a:r>
            <a:r>
              <a:rPr lang="en-US" sz="1600" dirty="0" err="1">
                <a:latin typeface="Proxima Nova Rg" panose="02000506030000020004"/>
              </a:rPr>
              <a:t>brada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brojčanih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tekstualnih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podataka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sr-Latn-R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Automatizovana p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rocena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sr-Latn-R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kvaliteta korporativnog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upravljanja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Analizira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rezerve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ovlašćenja</a:t>
            </a:r>
            <a:r>
              <a:rPr lang="en-US" sz="1600" dirty="0">
                <a:latin typeface="Proxima Nova Rg" panose="02000506030000020004"/>
              </a:rPr>
              <a:t>, </a:t>
            </a:r>
            <a:r>
              <a:rPr lang="en-US" sz="1600" dirty="0" err="1">
                <a:latin typeface="Proxima Nova Rg" panose="02000506030000020004"/>
              </a:rPr>
              <a:t>upravljanje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rizicima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podsticajima</a:t>
            </a:r>
            <a:r>
              <a:rPr lang="en-US" sz="1600" dirty="0">
                <a:latin typeface="Proxima Nova Rg" panose="02000506030000020004"/>
              </a:rPr>
              <a:t>, rad </a:t>
            </a:r>
            <a:r>
              <a:rPr lang="en-US" sz="1600" dirty="0" err="1">
                <a:latin typeface="Proxima Nova Rg" panose="02000506030000020004"/>
              </a:rPr>
              <a:t>odbora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usklađenost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propisima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regulativnom</a:t>
            </a:r>
            <a:endParaRPr lang="en-US" sz="1600" dirty="0">
              <a:latin typeface="Proxima Nova Rg" panose="02000506030000020004"/>
            </a:endParaRPr>
          </a:p>
          <a:p>
            <a:pPr>
              <a:lnSpc>
                <a:spcPct val="170000"/>
              </a:lnSpc>
              <a:buNone/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Dinamičko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ažuriranje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600" dirty="0" err="1">
                <a:latin typeface="Proxima Nova Rg" panose="02000506030000020004"/>
              </a:rPr>
              <a:t>Prati</a:t>
            </a:r>
            <a:r>
              <a:rPr lang="en-US" sz="1600" dirty="0">
                <a:latin typeface="Proxima Nova Rg" panose="02000506030000020004"/>
              </a:rPr>
              <a:t>, u </a:t>
            </a:r>
            <a:r>
              <a:rPr lang="en-US" sz="1600" dirty="0" err="1">
                <a:latin typeface="Proxima Nova Rg" panose="02000506030000020004"/>
              </a:rPr>
              <a:t>realnom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vremenu</a:t>
            </a:r>
            <a:r>
              <a:rPr lang="en-US" sz="1600" dirty="0">
                <a:latin typeface="Proxima Nova Rg" panose="02000506030000020004"/>
              </a:rPr>
              <a:t>, </a:t>
            </a:r>
            <a:r>
              <a:rPr lang="en-US" sz="1600" dirty="0" err="1">
                <a:latin typeface="Proxima Nova Rg" panose="02000506030000020004"/>
              </a:rPr>
              <a:t>promene</a:t>
            </a:r>
            <a:r>
              <a:rPr lang="en-US" sz="1600" dirty="0">
                <a:latin typeface="Proxima Nova Rg" panose="02000506030000020004"/>
              </a:rPr>
              <a:t> u </a:t>
            </a:r>
            <a:r>
              <a:rPr lang="en-US" sz="1600" dirty="0" err="1">
                <a:latin typeface="Proxima Nova Rg" panose="02000506030000020004"/>
              </a:rPr>
              <a:t>regulativi</a:t>
            </a:r>
            <a:r>
              <a:rPr lang="en-US" sz="1600" dirty="0">
                <a:latin typeface="Proxima Nova Rg" panose="02000506030000020004"/>
              </a:rPr>
              <a:t> i </a:t>
            </a:r>
            <a:r>
              <a:rPr lang="en-US" sz="1600" dirty="0" err="1">
                <a:latin typeface="Proxima Nova Rg" panose="02000506030000020004"/>
              </a:rPr>
              <a:t>na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tržištu</a:t>
            </a:r>
            <a:r>
              <a:rPr lang="en-US" sz="1600" dirty="0">
                <a:latin typeface="Proxima Nova Rg" panose="02000506030000020004"/>
              </a:rPr>
              <a:t>. </a:t>
            </a:r>
            <a:r>
              <a:rPr lang="en-US" sz="1600" dirty="0" err="1">
                <a:latin typeface="Proxima Nova Rg" panose="02000506030000020004"/>
              </a:rPr>
              <a:t>Usklađenost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najboljom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aktuarskom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praksom</a:t>
            </a:r>
            <a:endParaRPr lang="en-US" sz="1600" dirty="0">
              <a:latin typeface="Proxima Nova Rg" panose="02000506030000020004"/>
            </a:endParaRPr>
          </a:p>
          <a:p>
            <a:pPr marL="0" indent="0">
              <a:lnSpc>
                <a:spcPct val="170000"/>
              </a:lnSpc>
              <a:buNone/>
            </a:pPr>
            <a:endParaRPr lang="sr-Latn-RS" sz="1800" b="1" dirty="0">
              <a:solidFill>
                <a:srgbClr val="4FB286"/>
              </a:solidFill>
              <a:latin typeface="Proxima Nova Rg" panose="02000506030000020004"/>
            </a:endParaRPr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41AEA97A-A1CB-CB42-91E1-BE7B061D7EAB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Novi </a:t>
            </a:r>
            <a:r>
              <a:rPr lang="sr-Latn-R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kspertski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istem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korp. upravljanje</a:t>
            </a:r>
            <a:endParaRPr lang="en-GB" altLang="ko-KR" sz="3600" b="1" dirty="0">
              <a:solidFill>
                <a:srgbClr val="4FB286"/>
              </a:solidFill>
              <a:cs typeface="Arial" pitchFamily="34" charset="0"/>
            </a:endParaRPr>
          </a:p>
        </p:txBody>
      </p:sp>
      <p:pic>
        <p:nvPicPr>
          <p:cNvPr id="9" name="Picture 8" descr="Underline Png Vectors &amp; Illustrations for Free Download | Freepik">
            <a:extLst>
              <a:ext uri="{FF2B5EF4-FFF2-40B4-BE49-F238E27FC236}">
                <a16:creationId xmlns:a16="http://schemas.microsoft.com/office/drawing/2014/main" id="{610E1D19-075C-C492-3A11-ECD7856DBA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5459730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C240A8F-F62A-6CA1-A944-A09755B63D4B}"/>
              </a:ext>
            </a:extLst>
          </p:cNvPr>
          <p:cNvSpPr txBox="1"/>
          <p:nvPr/>
        </p:nvSpPr>
        <p:spPr>
          <a:xfrm>
            <a:off x="349885" y="4966596"/>
            <a:ext cx="1137539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3363" indent="-233363">
              <a:lnSpc>
                <a:spcPct val="150000"/>
              </a:lnSpc>
              <a:buNone/>
            </a:pPr>
            <a:r>
              <a:rPr lang="en-US" sz="1800" b="1" dirty="0" err="1">
                <a:solidFill>
                  <a:srgbClr val="E63946"/>
                </a:solidFill>
                <a:latin typeface="Proxima Nova Rg" panose="02000506030000020004"/>
              </a:rPr>
              <a:t>Rezultat</a:t>
            </a:r>
            <a:r>
              <a:rPr lang="sr-Latn-RS" b="1" dirty="0">
                <a:solidFill>
                  <a:srgbClr val="E63946"/>
                </a:solidFill>
                <a:latin typeface="Proxima Nova Rg" panose="02000506030000020004"/>
              </a:rPr>
              <a:t>: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Sistem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spaja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analitiku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i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interpretacije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,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pove</a:t>
            </a:r>
            <a:r>
              <a:rPr lang="sr-Latn-R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ćava kvalitet i brzinu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podršk</a:t>
            </a:r>
            <a:r>
              <a:rPr lang="sr-Latn-R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odlučivanju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Proxima Nova Rg" panose="020005060300000200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DA4225-4EC3-AD62-BB86-BCB76806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4" name="Straight Connector 15">
            <a:extLst>
              <a:ext uri="{FF2B5EF4-FFF2-40B4-BE49-F238E27FC236}">
                <a16:creationId xmlns:a16="http://schemas.microsoft.com/office/drawing/2014/main" id="{E0DA9A2D-064E-27D1-0DFE-02BA063EA7DE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45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A81F4-D417-EF57-3B00-6DB69398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849" y="1699011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r-Latn-R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Arhitektura sistema i o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rganizacija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podataka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Proxima Nova Rg" panose="02000506030000020004"/>
              </a:rPr>
              <a:t>Kako </a:t>
            </a:r>
            <a:r>
              <a:rPr lang="en-US" sz="1600" dirty="0" err="1">
                <a:latin typeface="Proxima Nova Rg" panose="02000506030000020004"/>
              </a:rPr>
              <a:t>obezbediti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pouzdanu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analizu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smanjenje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halucinacija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pri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automatskom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dono</a:t>
            </a:r>
            <a:r>
              <a:rPr lang="sr-Latn-RS" sz="1600" dirty="0">
                <a:latin typeface="Proxima Nova Rg" panose="02000506030000020004"/>
              </a:rPr>
              <a:t>šenju zaključaka</a:t>
            </a:r>
            <a:endParaRPr lang="en-US" sz="1400" dirty="0">
              <a:latin typeface="Proxima Nova Rg" panose="02000506030000020004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Detekcija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rizika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u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korporativnom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upravljanju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err="1">
                <a:latin typeface="Proxima Nova Rg" panose="02000506030000020004"/>
              </a:rPr>
              <a:t>Identifikacija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ključnih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faktora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rizika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pomoću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ekspertskog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sistema</a:t>
            </a:r>
            <a:endParaRPr lang="en-US" sz="1600" dirty="0">
              <a:latin typeface="Proxima Nova Rg" panose="02000506030000020004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Obuka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i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prenos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znanja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sr-Latn-R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vezanog za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korporativno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upravljanj</a:t>
            </a:r>
            <a:r>
              <a:rPr lang="sr-Latn-R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e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err="1">
                <a:latin typeface="Proxima Nova Rg" panose="02000506030000020004"/>
              </a:rPr>
              <a:t>Podrška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učenju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očuvanju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institucionalnog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znanja</a:t>
            </a:r>
            <a:endParaRPr lang="en-US" sz="1600" dirty="0">
              <a:latin typeface="Proxima Nova Rg" panose="02000506030000020004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Usklađenost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sa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regulativnom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prilagodljivost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sistema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>
                <a:latin typeface="Proxima Nova Rg" panose="02000506030000020004"/>
              </a:rPr>
              <a:t>Kako </a:t>
            </a:r>
            <a:r>
              <a:rPr lang="en-US" sz="1600" dirty="0" err="1">
                <a:latin typeface="Proxima Nova Rg" panose="02000506030000020004"/>
              </a:rPr>
              <a:t>omogućiti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usklađivanje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standardima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i</a:t>
            </a:r>
            <a:r>
              <a:rPr lang="en-US" sz="1600" dirty="0">
                <a:latin typeface="Proxima Nova Rg" panose="02000506030000020004"/>
              </a:rPr>
              <a:t> </a:t>
            </a:r>
            <a:r>
              <a:rPr lang="en-US" sz="1600" dirty="0" err="1">
                <a:latin typeface="Proxima Nova Rg" panose="02000506030000020004"/>
              </a:rPr>
              <a:t>zahtevima</a:t>
            </a:r>
            <a:r>
              <a:rPr lang="sr-Latn-RS" sz="1600" dirty="0">
                <a:latin typeface="Proxima Nova Rg" panose="02000506030000020004"/>
              </a:rPr>
              <a:t> koji stalno evoluiraju</a:t>
            </a:r>
            <a:endParaRPr lang="en-US" sz="1600" dirty="0">
              <a:latin typeface="Proxima Nova Rg" panose="02000506030000020004"/>
            </a:endParaRPr>
          </a:p>
          <a:p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1D5FE16E-CCA8-83C9-1EE5-0426D198313F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 err="1">
                <a:solidFill>
                  <a:srgbClr val="4FB286"/>
                </a:solidFill>
                <a:cs typeface="Arial" pitchFamily="34" charset="0"/>
              </a:rPr>
              <a:t>Struktura</a:t>
            </a:r>
            <a:r>
              <a:rPr lang="en-US" sz="3600" b="1" dirty="0"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</a:t>
            </a:r>
            <a:r>
              <a:rPr lang="en-US" sz="36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</a:t>
            </a:r>
            <a:endParaRPr lang="en-GB" altLang="ko-KR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9" name="Picture 8" descr="Underline Png Vectors &amp; Illustrations for Free Download | Freepik">
            <a:extLst>
              <a:ext uri="{FF2B5EF4-FFF2-40B4-BE49-F238E27FC236}">
                <a16:creationId xmlns:a16="http://schemas.microsoft.com/office/drawing/2014/main" id="{B58C407A-4531-F391-A7E2-28EA5E0250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421005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C5B62F-194A-FD6F-7DB6-57F78E32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4" name="Straight Connector 15">
            <a:extLst>
              <a:ext uri="{FF2B5EF4-FFF2-40B4-BE49-F238E27FC236}">
                <a16:creationId xmlns:a16="http://schemas.microsoft.com/office/drawing/2014/main" id="{21C8444C-759E-8CBC-E002-561F285583C9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2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FEAF2D-6EBE-AB57-A947-F4AC92240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iagram of a pyramid&#10;&#10;AI-generated content may be incorrect.">
            <a:extLst>
              <a:ext uri="{FF2B5EF4-FFF2-40B4-BE49-F238E27FC236}">
                <a16:creationId xmlns:a16="http://schemas.microsoft.com/office/drawing/2014/main" id="{B0C1FDFB-8CD7-709B-0F90-D4F7B40A3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517" y="2124286"/>
            <a:ext cx="5183505" cy="24752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C43789-41D0-F5BF-56F7-BBF795391A3D}"/>
              </a:ext>
            </a:extLst>
          </p:cNvPr>
          <p:cNvSpPr txBox="1"/>
          <p:nvPr/>
        </p:nvSpPr>
        <p:spPr>
          <a:xfrm>
            <a:off x="498517" y="1235180"/>
            <a:ext cx="6978608" cy="2110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endParaRPr lang="en-US" sz="1400" dirty="0">
              <a:latin typeface="Proxima Nova Rg" panose="02000506030000020004"/>
            </a:endParaRPr>
          </a:p>
          <a:p>
            <a:pPr>
              <a:buNone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Ključne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Karakteristike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>
              <a:buNone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Proxima Nova Rg" panose="02000506030000020004"/>
              </a:rPr>
              <a:t>Sprečava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halucinacije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velikih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jezičkih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modela</a:t>
            </a:r>
            <a:r>
              <a:rPr lang="en-US" sz="1400" dirty="0">
                <a:latin typeface="Proxima Nova Rg" panose="02000506030000020004"/>
              </a:rPr>
              <a:t> (LLM) </a:t>
            </a:r>
            <a:r>
              <a:rPr lang="en-US" sz="1400" dirty="0" err="1">
                <a:latin typeface="Proxima Nova Rg" panose="02000506030000020004"/>
              </a:rPr>
              <a:t>putem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validirane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baze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znanja</a:t>
            </a:r>
            <a:endParaRPr 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Proxima Nova Rg" panose="02000506030000020004"/>
              </a:rPr>
              <a:t>Integriše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kvantitativne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metrike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sa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kvalitativnim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uvidima</a:t>
            </a:r>
            <a:endParaRPr 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Proxima Nova Rg" panose="02000506030000020004"/>
              </a:rPr>
              <a:t>Omogućava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sistematsku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procenu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upravljanja</a:t>
            </a:r>
            <a:endParaRPr 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Proxima Nova Rg" panose="02000506030000020004"/>
              </a:rPr>
              <a:t>Pruža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prilagodljivu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analizu</a:t>
            </a:r>
            <a:r>
              <a:rPr lang="en-US" sz="1400" dirty="0">
                <a:latin typeface="Proxima Nova Rg" panose="02000506030000020004"/>
              </a:rPr>
              <a:t> u </a:t>
            </a:r>
            <a:r>
              <a:rPr lang="en-US" sz="1400" dirty="0" err="1">
                <a:latin typeface="Proxima Nova Rg" panose="02000506030000020004"/>
              </a:rPr>
              <a:t>različitim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jurisdikcijama</a:t>
            </a:r>
            <a:endParaRPr lang="en-US" sz="1400" dirty="0">
              <a:latin typeface="Proxima Nova Rg" panose="02000506030000020004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263FF70-290E-9DEA-ABCB-AA976F823880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>
                <a:solidFill>
                  <a:srgbClr val="4FB286"/>
                </a:solidFill>
                <a:cs typeface="Arial" pitchFamily="34" charset="0"/>
              </a:rPr>
              <a:t>HERAS</a:t>
            </a:r>
            <a:r>
              <a:rPr lang="en-US" sz="3600" b="1" dirty="0">
                <a:cs typeface="Arial" pitchFamily="34" charset="0"/>
              </a:rPr>
              <a:t> 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Framework</a:t>
            </a:r>
            <a:endParaRPr lang="en-GB" altLang="ko-KR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9" name="Picture 8" descr="Underline Png Vectors &amp; Illustrations for Free Download | Freepik">
            <a:extLst>
              <a:ext uri="{FF2B5EF4-FFF2-40B4-BE49-F238E27FC236}">
                <a16:creationId xmlns:a16="http://schemas.microsoft.com/office/drawing/2014/main" id="{41E88F68-D187-4306-E01A-F0DE80AFDB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421005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20AA1A5-9642-8EB7-17C3-AB82C8AD6B1F}"/>
              </a:ext>
            </a:extLst>
          </p:cNvPr>
          <p:cNvSpPr txBox="1"/>
          <p:nvPr/>
        </p:nvSpPr>
        <p:spPr>
          <a:xfrm>
            <a:off x="498517" y="3813906"/>
            <a:ext cx="5854658" cy="2251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DIKW P</a:t>
            </a:r>
            <a:r>
              <a:rPr lang="sr-Latn-R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i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ramid</a:t>
            </a:r>
            <a:r>
              <a:rPr lang="sr-Latn-R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a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>
              <a:buNone/>
            </a:pP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Podaci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: </a:t>
            </a:r>
            <a:r>
              <a:rPr lang="en-US" sz="1400" dirty="0" err="1">
                <a:latin typeface="Proxima Nova Rg" panose="02000506030000020004"/>
              </a:rPr>
              <a:t>Sirove</a:t>
            </a:r>
            <a:r>
              <a:rPr lang="en-US" sz="1400" dirty="0">
                <a:latin typeface="Proxima Nova Rg" panose="02000506030000020004"/>
              </a:rPr>
              <a:t>, </a:t>
            </a:r>
            <a:r>
              <a:rPr lang="en-US" sz="1400" dirty="0" err="1">
                <a:latin typeface="Proxima Nova Rg" panose="02000506030000020004"/>
              </a:rPr>
              <a:t>neobrađene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činjenice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i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brojke</a:t>
            </a:r>
            <a:r>
              <a:rPr lang="en-US" sz="1400" dirty="0">
                <a:latin typeface="Proxima Nova Rg" panose="02000506030000020004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Informacije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: </a:t>
            </a:r>
            <a:r>
              <a:rPr lang="en-US" sz="1400" dirty="0" err="1">
                <a:latin typeface="Proxima Nova Rg" panose="02000506030000020004"/>
              </a:rPr>
              <a:t>Organizovani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podaci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sa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definisanim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principima</a:t>
            </a:r>
            <a:r>
              <a:rPr lang="en-US" sz="1400" dirty="0">
                <a:latin typeface="Proxima Nova Rg" panose="02000506030000020004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Znanje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: </a:t>
            </a:r>
            <a:r>
              <a:rPr lang="en-US" sz="1400" dirty="0" err="1">
                <a:latin typeface="Proxima Nova Rg" panose="02000506030000020004"/>
              </a:rPr>
              <a:t>Interpretirane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informacije</a:t>
            </a:r>
            <a:r>
              <a:rPr lang="en-US" sz="1400" dirty="0">
                <a:latin typeface="Proxima Nova Rg" panose="02000506030000020004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Mudrost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: </a:t>
            </a:r>
            <a:r>
              <a:rPr lang="en-US" sz="1400" dirty="0" err="1">
                <a:latin typeface="Proxima Nova Rg" panose="02000506030000020004"/>
              </a:rPr>
              <a:t>Efektivna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primena</a:t>
            </a:r>
            <a:r>
              <a:rPr lang="en-US" sz="1400" dirty="0">
                <a:latin typeface="Proxima Nova Rg" panose="02000506030000020004"/>
              </a:rPr>
              <a:t> u </a:t>
            </a:r>
            <a:r>
              <a:rPr lang="en-US" sz="1400" dirty="0" err="1">
                <a:latin typeface="Proxima Nova Rg" panose="02000506030000020004"/>
              </a:rPr>
              <a:t>donošenju</a:t>
            </a:r>
            <a:r>
              <a:rPr lang="en-US" sz="1400" dirty="0">
                <a:latin typeface="Proxima Nova Rg" panose="02000506030000020004"/>
              </a:rPr>
              <a:t> </a:t>
            </a:r>
            <a:r>
              <a:rPr lang="en-US" sz="1400" dirty="0" err="1">
                <a:latin typeface="Proxima Nova Rg" panose="02000506030000020004"/>
              </a:rPr>
              <a:t>odluka</a:t>
            </a:r>
            <a:endParaRPr lang="en-US" sz="1400" dirty="0">
              <a:latin typeface="Proxima Nova Rg" panose="020005060300000200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AB10B9-5591-6A4A-5F13-B4D0EB7C2AEF}"/>
              </a:ext>
            </a:extLst>
          </p:cNvPr>
          <p:cNvSpPr txBox="1"/>
          <p:nvPr/>
        </p:nvSpPr>
        <p:spPr>
          <a:xfrm>
            <a:off x="6642142" y="4961466"/>
            <a:ext cx="44176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Automatsko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+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Razumljivo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 +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roxima Nova Rg" panose="02000506030000020004"/>
              </a:rPr>
              <a:t>Pouzdano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  <a:latin typeface="Proxima Nova Rg" panose="02000506030000020004"/>
            </a:endParaRPr>
          </a:p>
        </p:txBody>
      </p:sp>
      <p:sp>
        <p:nvSpPr>
          <p:cNvPr id="15" name="Slide Number Placeholder 1">
            <a:extLst>
              <a:ext uri="{FF2B5EF4-FFF2-40B4-BE49-F238E27FC236}">
                <a16:creationId xmlns:a16="http://schemas.microsoft.com/office/drawing/2014/main" id="{373D43E6-F9FC-4AC6-BE8C-1C059897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549727C-3EE1-BE32-FFE0-5902C15148AC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33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3ED50-4AB1-7518-7D14-DDE97C64B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C861E-E36D-4B46-45A1-2C02ACFFF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1350" y="5152030"/>
            <a:ext cx="5125263" cy="44132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100" i="1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Slika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 1.</a:t>
            </a:r>
            <a:r>
              <a:rPr lang="en-US" sz="1100" i="1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r>
              <a:rPr lang="en-US" sz="1100" i="1" dirty="0" err="1">
                <a:latin typeface="Times New Roman" panose="02020603050405020304" pitchFamily="18" charset="0"/>
              </a:rPr>
              <a:t>Prikazuje</a:t>
            </a:r>
            <a:r>
              <a:rPr lang="en-US" sz="1100" i="1" dirty="0">
                <a:latin typeface="Times New Roman" panose="02020603050405020304" pitchFamily="18" charset="0"/>
              </a:rPr>
              <a:t> </a:t>
            </a:r>
            <a:r>
              <a:rPr lang="en-US" sz="1100" i="1" dirty="0" err="1">
                <a:latin typeface="Times New Roman" panose="02020603050405020304" pitchFamily="18" charset="0"/>
              </a:rPr>
              <a:t>arhitekturu</a:t>
            </a:r>
            <a:r>
              <a:rPr lang="en-US" sz="1100" i="1" dirty="0">
                <a:latin typeface="Times New Roman" panose="02020603050405020304" pitchFamily="18" charset="0"/>
              </a:rPr>
              <a:t> </a:t>
            </a:r>
            <a:r>
              <a:rPr lang="en-US" sz="1100" i="1" dirty="0" err="1">
                <a:latin typeface="Times New Roman" panose="02020603050405020304" pitchFamily="18" charset="0"/>
              </a:rPr>
              <a:t>okvira</a:t>
            </a:r>
            <a:r>
              <a:rPr lang="en-US" sz="1100" i="1" dirty="0">
                <a:latin typeface="Times New Roman" panose="02020603050405020304" pitchFamily="18" charset="0"/>
              </a:rPr>
              <a:t> </a:t>
            </a:r>
            <a:r>
              <a:rPr lang="en-US" sz="1100" i="1" dirty="0" err="1">
                <a:latin typeface="Times New Roman" panose="02020603050405020304" pitchFamily="18" charset="0"/>
              </a:rPr>
              <a:t>ekspertnog</a:t>
            </a:r>
            <a:r>
              <a:rPr lang="en-US" sz="1100" i="1" dirty="0">
                <a:latin typeface="Times New Roman" panose="02020603050405020304" pitchFamily="18" charset="0"/>
              </a:rPr>
              <a:t> </a:t>
            </a:r>
            <a:r>
              <a:rPr lang="en-US" sz="1100" i="1" dirty="0" err="1">
                <a:latin typeface="Times New Roman" panose="02020603050405020304" pitchFamily="18" charset="0"/>
              </a:rPr>
              <a:t>sistema</a:t>
            </a:r>
            <a:r>
              <a:rPr lang="en-US" sz="1100" i="1" dirty="0">
                <a:latin typeface="Times New Roman" panose="02020603050405020304" pitchFamily="18" charset="0"/>
              </a:rPr>
              <a:t> za </a:t>
            </a:r>
            <a:r>
              <a:rPr lang="en-US" sz="1100" i="1" dirty="0" err="1">
                <a:latin typeface="Times New Roman" panose="02020603050405020304" pitchFamily="18" charset="0"/>
              </a:rPr>
              <a:t>korporativno</a:t>
            </a:r>
            <a:r>
              <a:rPr lang="en-US" sz="1100" i="1" dirty="0">
                <a:latin typeface="Times New Roman" panose="02020603050405020304" pitchFamily="18" charset="0"/>
              </a:rPr>
              <a:t> </a:t>
            </a:r>
            <a:r>
              <a:rPr lang="en-US" sz="1100" i="1" dirty="0" err="1">
                <a:latin typeface="Times New Roman" panose="02020603050405020304" pitchFamily="18" charset="0"/>
              </a:rPr>
              <a:t>upravljanje</a:t>
            </a:r>
            <a:endParaRPr lang="en-US" sz="1100" i="1" dirty="0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9A5BD-9148-7330-2393-56751E672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165" y="1759292"/>
            <a:ext cx="4684672" cy="31678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300E29-609F-72CD-B01F-EA94F96C3249}"/>
              </a:ext>
            </a:extLst>
          </p:cNvPr>
          <p:cNvSpPr txBox="1"/>
          <p:nvPr/>
        </p:nvSpPr>
        <p:spPr>
          <a:xfrm>
            <a:off x="324663" y="1759292"/>
            <a:ext cx="7362012" cy="5111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Arhitektura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Expert</a:t>
            </a:r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skog Sistema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>
              <a:buNone/>
            </a:pPr>
            <a:endParaRPr lang="en-US" b="1" dirty="0"/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Sloj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 za </a:t>
            </a: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obradu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 </a:t>
            </a: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podataka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: </a:t>
            </a:r>
            <a:r>
              <a:rPr lang="en-US" altLang="en-US" sz="1400" dirty="0" err="1">
                <a:latin typeface="Proxima Nova Rg" panose="02000506030000020004"/>
              </a:rPr>
              <a:t>transformiše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sirove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podatke</a:t>
            </a:r>
            <a:r>
              <a:rPr lang="en-US" altLang="en-US" sz="1400" dirty="0">
                <a:latin typeface="Proxima Nova Rg" panose="02000506030000020004"/>
              </a:rPr>
              <a:t> u </a:t>
            </a:r>
            <a:r>
              <a:rPr lang="en-US" altLang="en-US" sz="1400" dirty="0" err="1">
                <a:latin typeface="Proxima Nova Rg" panose="02000506030000020004"/>
              </a:rPr>
              <a:t>strukturirane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formate</a:t>
            </a:r>
            <a:endParaRPr lang="en-US" alt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Mehanizam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 za </a:t>
            </a: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integraciju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: </a:t>
            </a:r>
            <a:r>
              <a:rPr lang="en-US" altLang="en-US" sz="1400" dirty="0" err="1">
                <a:latin typeface="Proxima Nova Rg" panose="02000506030000020004"/>
              </a:rPr>
              <a:t>kombinuje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kvantitativnu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kvalitativnu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analizu</a:t>
            </a:r>
            <a:r>
              <a:rPr lang="en-US" altLang="en-US" sz="14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Baza </a:t>
            </a: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znanja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: </a:t>
            </a:r>
            <a:r>
              <a:rPr lang="en-US" altLang="en-US" sz="1400" dirty="0" err="1">
                <a:latin typeface="Proxima Nova Rg" panose="02000506030000020004"/>
              </a:rPr>
              <a:t>skladišti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industrijske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smernice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propise</a:t>
            </a:r>
            <a:r>
              <a:rPr lang="en-US" altLang="en-US" sz="14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Generisanje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 </a:t>
            </a:r>
            <a:r>
              <a:rPr lang="en-US" altLang="en-US" sz="1600" b="1" dirty="0" err="1">
                <a:solidFill>
                  <a:srgbClr val="E63946"/>
                </a:solidFill>
                <a:latin typeface="Proxima Nova Rg" panose="02000506030000020004"/>
              </a:rPr>
              <a:t>izlaza</a:t>
            </a:r>
            <a:r>
              <a:rPr lang="en-US" altLang="en-US" sz="1600" b="1" dirty="0">
                <a:solidFill>
                  <a:srgbClr val="E63946"/>
                </a:solidFill>
                <a:latin typeface="Proxima Nova Rg" panose="02000506030000020004"/>
              </a:rPr>
              <a:t>: </a:t>
            </a:r>
            <a:r>
              <a:rPr lang="en-US" altLang="en-US" sz="1400" dirty="0" err="1">
                <a:latin typeface="Proxima Nova Rg" panose="02000506030000020004"/>
              </a:rPr>
              <a:t>kreira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izveštaje</a:t>
            </a:r>
            <a:r>
              <a:rPr lang="en-US" altLang="en-US" sz="1400" dirty="0">
                <a:latin typeface="Proxima Nova Rg" panose="02000506030000020004"/>
              </a:rPr>
              <a:t> o </a:t>
            </a:r>
            <a:r>
              <a:rPr lang="en-US" altLang="en-US" sz="1400" dirty="0" err="1">
                <a:latin typeface="Proxima Nova Rg" panose="02000506030000020004"/>
              </a:rPr>
              <a:t>proceni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kontrolne</a:t>
            </a:r>
            <a:r>
              <a:rPr lang="en-US" altLang="en-US" sz="1400" dirty="0">
                <a:latin typeface="Proxima Nova Rg" panose="02000506030000020004"/>
              </a:rPr>
              <a:t> table</a:t>
            </a:r>
            <a:endParaRPr 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Proxima Nova Rg" panose="0200050603000002000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Glavne Funkcije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>
              <a:buNone/>
            </a:pP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400" dirty="0" err="1">
                <a:latin typeface="Proxima Nova Rg" panose="02000506030000020004"/>
              </a:rPr>
              <a:t>Obrađuje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više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izvora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podataka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uključujući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regulatorne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prijave</a:t>
            </a:r>
            <a:endParaRPr lang="en-US" alt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400" dirty="0" err="1">
                <a:latin typeface="Proxima Nova Rg" panose="02000506030000020004"/>
              </a:rPr>
              <a:t>Vrši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statistička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poređenja</a:t>
            </a:r>
            <a:r>
              <a:rPr lang="en-US" altLang="en-US" sz="1400" dirty="0">
                <a:latin typeface="Proxima Nova Rg" panose="02000506030000020004"/>
              </a:rPr>
              <a:t> u </a:t>
            </a:r>
            <a:r>
              <a:rPr lang="en-US" altLang="en-US" sz="1400" dirty="0" err="1">
                <a:latin typeface="Proxima Nova Rg" panose="02000506030000020004"/>
              </a:rPr>
              <a:t>realnom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vremenu</a:t>
            </a:r>
            <a:r>
              <a:rPr lang="en-US" altLang="en-US" sz="14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400" dirty="0" err="1">
                <a:latin typeface="Proxima Nova Rg" panose="02000506030000020004"/>
              </a:rPr>
              <a:t>Detektuje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anomalije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trendove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upravljanja</a:t>
            </a:r>
            <a:r>
              <a:rPr lang="en-US" altLang="en-US" sz="14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400" dirty="0" err="1">
                <a:latin typeface="Proxima Nova Rg" panose="02000506030000020004"/>
              </a:rPr>
              <a:t>Generiše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prilagođene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izveštaje</a:t>
            </a:r>
            <a:r>
              <a:rPr lang="en-US" altLang="en-US" sz="1400" dirty="0">
                <a:latin typeface="Proxima Nova Rg" panose="02000506030000020004"/>
              </a:rPr>
              <a:t> za </a:t>
            </a:r>
            <a:r>
              <a:rPr lang="en-US" altLang="en-US" sz="1400" dirty="0" err="1">
                <a:latin typeface="Proxima Nova Rg" panose="02000506030000020004"/>
              </a:rPr>
              <a:t>različite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zainteresovane</a:t>
            </a:r>
            <a:r>
              <a:rPr lang="en-US" altLang="en-US" sz="1400" dirty="0">
                <a:latin typeface="Proxima Nova Rg" panose="02000506030000020004"/>
              </a:rPr>
              <a:t> </a:t>
            </a:r>
            <a:r>
              <a:rPr lang="en-US" altLang="en-US" sz="1400" dirty="0" err="1">
                <a:latin typeface="Proxima Nova Rg" panose="02000506030000020004"/>
              </a:rPr>
              <a:t>strane</a:t>
            </a:r>
            <a:r>
              <a:rPr lang="en-US" altLang="en-US" sz="14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Proxima Nova Rg" panose="02000506030000020004"/>
            </a:endParaRPr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F79149B6-3506-FBE7-BA98-9473C62F345C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>
                <a:solidFill>
                  <a:srgbClr val="4FB286"/>
                </a:solidFill>
                <a:cs typeface="Arial" pitchFamily="34" charset="0"/>
              </a:rPr>
              <a:t>S</a:t>
            </a:r>
            <a:r>
              <a:rPr lang="sr-Latn-RS" sz="3600" b="1" dirty="0">
                <a:solidFill>
                  <a:srgbClr val="4FB286"/>
                </a:solidFill>
                <a:cs typeface="Arial" pitchFamily="34" charset="0"/>
              </a:rPr>
              <a:t>kalabilnost</a:t>
            </a:r>
            <a:r>
              <a:rPr lang="sr-Latn-RS" sz="3600" b="1" dirty="0">
                <a:cs typeface="Arial" pitchFamily="34" charset="0"/>
              </a:rPr>
              <a:t>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stem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</a:t>
            </a:r>
            <a:endParaRPr lang="en-GB" altLang="ko-KR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0CDF32F9-5E39-3A17-F801-F5E6596A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11" name="Straight Connector 15">
            <a:extLst>
              <a:ext uri="{FF2B5EF4-FFF2-40B4-BE49-F238E27FC236}">
                <a16:creationId xmlns:a16="http://schemas.microsoft.com/office/drawing/2014/main" id="{B0B1E987-DFCF-EEDD-5B28-B7559CC7F66E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Underline Png Vectors &amp; Illustrations for Free Download | Freepik">
            <a:extLst>
              <a:ext uri="{FF2B5EF4-FFF2-40B4-BE49-F238E27FC236}">
                <a16:creationId xmlns:a16="http://schemas.microsoft.com/office/drawing/2014/main" id="{3436F408-01B4-9848-E069-CEEC5ABF9E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421005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84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A9924-362A-A23C-758B-EDD63BF8C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1">
            <a:extLst>
              <a:ext uri="{FF2B5EF4-FFF2-40B4-BE49-F238E27FC236}">
                <a16:creationId xmlns:a16="http://schemas.microsoft.com/office/drawing/2014/main" id="{9F2F9BAF-722F-48CC-9915-C01F6FC49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74" name="Straight Connector 15">
            <a:extLst>
              <a:ext uri="{FF2B5EF4-FFF2-40B4-BE49-F238E27FC236}">
                <a16:creationId xmlns:a16="http://schemas.microsoft.com/office/drawing/2014/main" id="{06FAA1BB-A37C-B1E2-8BD0-D1CC394C0468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64EBCA2-5B77-CACB-B603-B2C6CEFA0ADA}"/>
              </a:ext>
            </a:extLst>
          </p:cNvPr>
          <p:cNvGrpSpPr/>
          <p:nvPr/>
        </p:nvGrpSpPr>
        <p:grpSpPr>
          <a:xfrm>
            <a:off x="1341956" y="1490662"/>
            <a:ext cx="1721347" cy="2959945"/>
            <a:chOff x="3867036" y="1643774"/>
            <a:chExt cx="1721347" cy="2959945"/>
          </a:xfrm>
        </p:grpSpPr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6B415DE3-56D5-0E99-3F43-92226ABE91DD}"/>
                </a:ext>
              </a:extLst>
            </p:cNvPr>
            <p:cNvGrpSpPr/>
            <p:nvPr/>
          </p:nvGrpSpPr>
          <p:grpSpPr>
            <a:xfrm>
              <a:off x="3867036" y="1643774"/>
              <a:ext cx="1721347" cy="2959945"/>
              <a:chOff x="4445172" y="1384255"/>
              <a:chExt cx="1721347" cy="2959945"/>
            </a:xfrm>
          </p:grpSpPr>
          <p:grpSp>
            <p:nvGrpSpPr>
              <p:cNvPr id="233" name="Group 232">
                <a:extLst>
                  <a:ext uri="{FF2B5EF4-FFF2-40B4-BE49-F238E27FC236}">
                    <a16:creationId xmlns:a16="http://schemas.microsoft.com/office/drawing/2014/main" id="{E046C96A-FE6D-2C09-FFE1-815E3F8841F0}"/>
                  </a:ext>
                </a:extLst>
              </p:cNvPr>
              <p:cNvGrpSpPr/>
              <p:nvPr/>
            </p:nvGrpSpPr>
            <p:grpSpPr>
              <a:xfrm>
                <a:off x="4641312" y="1754343"/>
                <a:ext cx="1377840" cy="2485728"/>
                <a:chOff x="4961317" y="3058468"/>
                <a:chExt cx="1377840" cy="2485728"/>
              </a:xfrm>
            </p:grpSpPr>
            <p:pic>
              <p:nvPicPr>
                <p:cNvPr id="236" name="Picture 235" descr="A screenshot of a phone&#10;&#10;Description automatically generated">
                  <a:extLst>
                    <a:ext uri="{FF2B5EF4-FFF2-40B4-BE49-F238E27FC236}">
                      <a16:creationId xmlns:a16="http://schemas.microsoft.com/office/drawing/2014/main" id="{D6F02820-6E20-DB71-D313-15312277039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779" b="85749"/>
                <a:stretch/>
              </p:blipFill>
              <p:spPr>
                <a:xfrm>
                  <a:off x="4961317" y="3058468"/>
                  <a:ext cx="1377840" cy="219866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237" name="Rectangle: Rounded Corners 236">
                  <a:extLst>
                    <a:ext uri="{FF2B5EF4-FFF2-40B4-BE49-F238E27FC236}">
                      <a16:creationId xmlns:a16="http://schemas.microsoft.com/office/drawing/2014/main" id="{1EC35F17-F940-EF88-D86B-E0B6DE389A48}"/>
                    </a:ext>
                  </a:extLst>
                </p:cNvPr>
                <p:cNvSpPr/>
                <p:nvPr/>
              </p:nvSpPr>
              <p:spPr>
                <a:xfrm>
                  <a:off x="4961317" y="5284156"/>
                  <a:ext cx="1377840" cy="260040"/>
                </a:xfrm>
                <a:prstGeom prst="roundRect">
                  <a:avLst/>
                </a:prstGeom>
                <a:solidFill>
                  <a:srgbClr val="F6F6F7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38" name="Picture 237" descr="A screenshot of a phone&#10;&#10;Description automatically generated">
                  <a:extLst>
                    <a:ext uri="{FF2B5EF4-FFF2-40B4-BE49-F238E27FC236}">
                      <a16:creationId xmlns:a16="http://schemas.microsoft.com/office/drawing/2014/main" id="{55A72B98-55D4-787A-CC0A-573A0029720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84255" b="4319"/>
                <a:stretch/>
              </p:blipFill>
              <p:spPr>
                <a:xfrm>
                  <a:off x="4980527" y="5089591"/>
                  <a:ext cx="1345154" cy="294292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  <p:pic>
            <p:nvPicPr>
              <p:cNvPr id="234" name="Picture 233" descr="A black cell phone with a black background&#10;&#10;Description automatically generated">
                <a:extLst>
                  <a:ext uri="{FF2B5EF4-FFF2-40B4-BE49-F238E27FC236}">
                    <a16:creationId xmlns:a16="http://schemas.microsoft.com/office/drawing/2014/main" id="{7F8F6EEB-5338-1655-76BB-D2E0F48A52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862" t="1918" r="26945" b="9471"/>
              <a:stretch/>
            </p:blipFill>
            <p:spPr>
              <a:xfrm>
                <a:off x="4445172" y="1384255"/>
                <a:ext cx="1721347" cy="2959945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35" name="Rectangle: Rounded Corners 234">
                <a:extLst>
                  <a:ext uri="{FF2B5EF4-FFF2-40B4-BE49-F238E27FC236}">
                    <a16:creationId xmlns:a16="http://schemas.microsoft.com/office/drawing/2014/main" id="{0555A4CC-7E9C-898B-BF7C-14DD9C4EDA0F}"/>
                  </a:ext>
                </a:extLst>
              </p:cNvPr>
              <p:cNvSpPr/>
              <p:nvPr/>
            </p:nvSpPr>
            <p:spPr>
              <a:xfrm>
                <a:off x="4986993" y="4160867"/>
                <a:ext cx="669131" cy="18288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32" name="Picture 231" descr="A screenshot of a graph&#10;&#10;Description automatically generated">
              <a:extLst>
                <a:ext uri="{FF2B5EF4-FFF2-40B4-BE49-F238E27FC236}">
                  <a16:creationId xmlns:a16="http://schemas.microsoft.com/office/drawing/2014/main" id="{95D2278F-7E3E-0F0A-E07D-1A306538E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264" b="16331"/>
            <a:stretch/>
          </p:blipFill>
          <p:spPr>
            <a:xfrm>
              <a:off x="4166330" y="2273355"/>
              <a:ext cx="1171531" cy="1737360"/>
            </a:xfrm>
            <a:prstGeom prst="rect">
              <a:avLst/>
            </a:prstGeom>
          </p:spPr>
        </p:pic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ED13A3A-43AB-FDA1-D722-AD898DF66ADC}"/>
              </a:ext>
            </a:extLst>
          </p:cNvPr>
          <p:cNvGrpSpPr/>
          <p:nvPr/>
        </p:nvGrpSpPr>
        <p:grpSpPr>
          <a:xfrm>
            <a:off x="6519404" y="1492565"/>
            <a:ext cx="1721347" cy="2959945"/>
            <a:chOff x="3896567" y="1466321"/>
            <a:chExt cx="1721347" cy="2959945"/>
          </a:xfrm>
        </p:grpSpPr>
        <p:pic>
          <p:nvPicPr>
            <p:cNvPr id="94" name="Picture 93" descr="A screenshot of a phone&#10;&#10;Description automatically generated">
              <a:extLst>
                <a:ext uri="{FF2B5EF4-FFF2-40B4-BE49-F238E27FC236}">
                  <a16:creationId xmlns:a16="http://schemas.microsoft.com/office/drawing/2014/main" id="{0DF8235E-D0EF-9956-B8CC-47E369E81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33" t="17685" r="4032" b="26051"/>
            <a:stretch/>
          </p:blipFill>
          <p:spPr>
            <a:xfrm>
              <a:off x="4133493" y="2130255"/>
              <a:ext cx="1296267" cy="1727369"/>
            </a:xfrm>
            <a:prstGeom prst="rect">
              <a:avLst/>
            </a:prstGeom>
          </p:spPr>
        </p:pic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80B78888-5B1F-895C-0449-C24C516B79F7}"/>
                </a:ext>
              </a:extLst>
            </p:cNvPr>
            <p:cNvGrpSpPr/>
            <p:nvPr/>
          </p:nvGrpSpPr>
          <p:grpSpPr>
            <a:xfrm>
              <a:off x="3896567" y="1466321"/>
              <a:ext cx="1721347" cy="2959945"/>
              <a:chOff x="4445172" y="1384255"/>
              <a:chExt cx="1721347" cy="2959945"/>
            </a:xfrm>
          </p:grpSpPr>
          <p:grpSp>
            <p:nvGrpSpPr>
              <p:cNvPr id="225" name="Group 224">
                <a:extLst>
                  <a:ext uri="{FF2B5EF4-FFF2-40B4-BE49-F238E27FC236}">
                    <a16:creationId xmlns:a16="http://schemas.microsoft.com/office/drawing/2014/main" id="{C7FA3495-E29F-1032-B53B-B5CCB1E13E25}"/>
                  </a:ext>
                </a:extLst>
              </p:cNvPr>
              <p:cNvGrpSpPr/>
              <p:nvPr/>
            </p:nvGrpSpPr>
            <p:grpSpPr>
              <a:xfrm>
                <a:off x="4641312" y="1754343"/>
                <a:ext cx="1377840" cy="2485728"/>
                <a:chOff x="4961317" y="3058468"/>
                <a:chExt cx="1377840" cy="2485728"/>
              </a:xfrm>
            </p:grpSpPr>
            <p:pic>
              <p:nvPicPr>
                <p:cNvPr id="228" name="Picture 227" descr="A screenshot of a phone&#10;&#10;Description automatically generated">
                  <a:extLst>
                    <a:ext uri="{FF2B5EF4-FFF2-40B4-BE49-F238E27FC236}">
                      <a16:creationId xmlns:a16="http://schemas.microsoft.com/office/drawing/2014/main" id="{633C001F-C7CD-34CB-6E34-16E01C676D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779" b="85749"/>
                <a:stretch/>
              </p:blipFill>
              <p:spPr>
                <a:xfrm>
                  <a:off x="4961317" y="3058468"/>
                  <a:ext cx="1377840" cy="219866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229" name="Rectangle: Rounded Corners 228">
                  <a:extLst>
                    <a:ext uri="{FF2B5EF4-FFF2-40B4-BE49-F238E27FC236}">
                      <a16:creationId xmlns:a16="http://schemas.microsoft.com/office/drawing/2014/main" id="{D77F941D-AD9A-0DA9-DCD4-E3DABAE689F9}"/>
                    </a:ext>
                  </a:extLst>
                </p:cNvPr>
                <p:cNvSpPr/>
                <p:nvPr/>
              </p:nvSpPr>
              <p:spPr>
                <a:xfrm>
                  <a:off x="4961317" y="5284156"/>
                  <a:ext cx="1377840" cy="260040"/>
                </a:xfrm>
                <a:prstGeom prst="roundRect">
                  <a:avLst/>
                </a:prstGeom>
                <a:solidFill>
                  <a:srgbClr val="F6F6F7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30" name="Picture 229" descr="A screenshot of a phone&#10;&#10;Description automatically generated">
                  <a:extLst>
                    <a:ext uri="{FF2B5EF4-FFF2-40B4-BE49-F238E27FC236}">
                      <a16:creationId xmlns:a16="http://schemas.microsoft.com/office/drawing/2014/main" id="{6640D7A1-DA0F-B0EF-CFB1-A3E2F61C34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84255" b="4319"/>
                <a:stretch/>
              </p:blipFill>
              <p:spPr>
                <a:xfrm>
                  <a:off x="4980527" y="5089591"/>
                  <a:ext cx="1345154" cy="294292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  <p:pic>
            <p:nvPicPr>
              <p:cNvPr id="226" name="Picture 225" descr="A black cell phone with a black background&#10;&#10;Description automatically generated">
                <a:extLst>
                  <a:ext uri="{FF2B5EF4-FFF2-40B4-BE49-F238E27FC236}">
                    <a16:creationId xmlns:a16="http://schemas.microsoft.com/office/drawing/2014/main" id="{982563E0-ABAB-D827-8D87-D04849585C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862" t="1918" r="26945" b="9471"/>
              <a:stretch/>
            </p:blipFill>
            <p:spPr>
              <a:xfrm>
                <a:off x="4445172" y="1384255"/>
                <a:ext cx="1721347" cy="2959945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227" name="Rectangle: Rounded Corners 226">
                <a:extLst>
                  <a:ext uri="{FF2B5EF4-FFF2-40B4-BE49-F238E27FC236}">
                    <a16:creationId xmlns:a16="http://schemas.microsoft.com/office/drawing/2014/main" id="{A64A96AC-0C74-F218-199B-A55BAA8EA769}"/>
                  </a:ext>
                </a:extLst>
              </p:cNvPr>
              <p:cNvSpPr/>
              <p:nvPr/>
            </p:nvSpPr>
            <p:spPr>
              <a:xfrm>
                <a:off x="4986993" y="4160867"/>
                <a:ext cx="669131" cy="18288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5E0DDC7F-63AA-2C4C-F46A-018CCAEB4B8B}"/>
              </a:ext>
            </a:extLst>
          </p:cNvPr>
          <p:cNvSpPr/>
          <p:nvPr/>
        </p:nvSpPr>
        <p:spPr>
          <a:xfrm>
            <a:off x="3504296" y="3755436"/>
            <a:ext cx="731520" cy="90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500" dirty="0">
              <a:solidFill>
                <a:schemeClr val="tx1"/>
              </a:solidFill>
              <a:latin typeface="Proxima Nova Rg" panose="0200050603000002000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4DA44C8-8D0F-F07C-80BB-91E284050408}"/>
              </a:ext>
            </a:extLst>
          </p:cNvPr>
          <p:cNvGrpSpPr/>
          <p:nvPr/>
        </p:nvGrpSpPr>
        <p:grpSpPr>
          <a:xfrm>
            <a:off x="3932729" y="1493051"/>
            <a:ext cx="1721347" cy="2959945"/>
            <a:chOff x="5232550" y="1526518"/>
            <a:chExt cx="1721347" cy="2959945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7432E23-610F-86BE-DD47-74EBA2EEB1B7}"/>
                </a:ext>
              </a:extLst>
            </p:cNvPr>
            <p:cNvGrpSpPr/>
            <p:nvPr/>
          </p:nvGrpSpPr>
          <p:grpSpPr>
            <a:xfrm>
              <a:off x="5232550" y="1526518"/>
              <a:ext cx="1721347" cy="2959945"/>
              <a:chOff x="4445172" y="1384255"/>
              <a:chExt cx="1721347" cy="2959945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293DCD89-2731-495C-CE42-A94913334E23}"/>
                  </a:ext>
                </a:extLst>
              </p:cNvPr>
              <p:cNvGrpSpPr/>
              <p:nvPr/>
            </p:nvGrpSpPr>
            <p:grpSpPr>
              <a:xfrm>
                <a:off x="4641312" y="1754343"/>
                <a:ext cx="1377840" cy="2485728"/>
                <a:chOff x="4961317" y="3058468"/>
                <a:chExt cx="1377840" cy="2485728"/>
              </a:xfrm>
            </p:grpSpPr>
            <p:pic>
              <p:nvPicPr>
                <p:cNvPr id="91" name="Picture 90" descr="A screenshot of a phone&#10;&#10;Description automatically generated">
                  <a:extLst>
                    <a:ext uri="{FF2B5EF4-FFF2-40B4-BE49-F238E27FC236}">
                      <a16:creationId xmlns:a16="http://schemas.microsoft.com/office/drawing/2014/main" id="{777D1B4D-2E7A-A121-EAD8-C67E7C69C9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779" b="85749"/>
                <a:stretch/>
              </p:blipFill>
              <p:spPr>
                <a:xfrm>
                  <a:off x="4961317" y="3058468"/>
                  <a:ext cx="1377840" cy="219866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92" name="Rectangle: Rounded Corners 91">
                  <a:extLst>
                    <a:ext uri="{FF2B5EF4-FFF2-40B4-BE49-F238E27FC236}">
                      <a16:creationId xmlns:a16="http://schemas.microsoft.com/office/drawing/2014/main" id="{8DB66F02-A4D4-109F-225E-128836263B0D}"/>
                    </a:ext>
                  </a:extLst>
                </p:cNvPr>
                <p:cNvSpPr/>
                <p:nvPr/>
              </p:nvSpPr>
              <p:spPr>
                <a:xfrm>
                  <a:off x="4961317" y="5284156"/>
                  <a:ext cx="1377840" cy="260040"/>
                </a:xfrm>
                <a:prstGeom prst="roundRect">
                  <a:avLst/>
                </a:prstGeom>
                <a:solidFill>
                  <a:srgbClr val="F6F6F7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93" name="Picture 92" descr="A screenshot of a phone&#10;&#10;Description automatically generated">
                  <a:extLst>
                    <a:ext uri="{FF2B5EF4-FFF2-40B4-BE49-F238E27FC236}">
                      <a16:creationId xmlns:a16="http://schemas.microsoft.com/office/drawing/2014/main" id="{E5C1B65E-1F8D-5081-F89B-EE0B272C67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84255" b="4319"/>
                <a:stretch/>
              </p:blipFill>
              <p:spPr>
                <a:xfrm>
                  <a:off x="4980527" y="5089591"/>
                  <a:ext cx="1345154" cy="294292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  <p:pic>
            <p:nvPicPr>
              <p:cNvPr id="89" name="Picture 88" descr="A black cell phone with a black background&#10;&#10;Description automatically generated">
                <a:extLst>
                  <a:ext uri="{FF2B5EF4-FFF2-40B4-BE49-F238E27FC236}">
                    <a16:creationId xmlns:a16="http://schemas.microsoft.com/office/drawing/2014/main" id="{9AD8B559-E202-4CBD-DAC1-558A437C5D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5862" t="1918" r="26945" b="9471"/>
              <a:stretch/>
            </p:blipFill>
            <p:spPr>
              <a:xfrm>
                <a:off x="4445172" y="1384255"/>
                <a:ext cx="1721347" cy="2959945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3D4A6BF8-FCA7-48A6-40A9-58FF151C8BFD}"/>
                  </a:ext>
                </a:extLst>
              </p:cNvPr>
              <p:cNvSpPr/>
              <p:nvPr/>
            </p:nvSpPr>
            <p:spPr>
              <a:xfrm>
                <a:off x="4986993" y="4160867"/>
                <a:ext cx="669131" cy="18288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1571501-6AA4-E2DC-B823-E92046DEF4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99" t="7512" r="10057" b="12393"/>
            <a:stretch/>
          </p:blipFill>
          <p:spPr>
            <a:xfrm>
              <a:off x="5482112" y="2154442"/>
              <a:ext cx="1268287" cy="163830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547980A-47A9-D1A4-1E0C-069F420BF3B2}"/>
                </a:ext>
              </a:extLst>
            </p:cNvPr>
            <p:cNvSpPr/>
            <p:nvPr/>
          </p:nvSpPr>
          <p:spPr>
            <a:xfrm>
              <a:off x="5774371" y="3970940"/>
              <a:ext cx="731520" cy="90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500" dirty="0">
                <a:solidFill>
                  <a:schemeClr val="tx1"/>
                </a:solidFill>
                <a:latin typeface="Proxima Nova Rg" panose="02000506030000020004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6212673C-C269-3747-F36A-B55948331D5F}"/>
              </a:ext>
            </a:extLst>
          </p:cNvPr>
          <p:cNvSpPr/>
          <p:nvPr/>
        </p:nvSpPr>
        <p:spPr>
          <a:xfrm>
            <a:off x="7347012" y="3755436"/>
            <a:ext cx="731520" cy="90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500" dirty="0">
              <a:solidFill>
                <a:schemeClr val="tx1"/>
              </a:solidFill>
              <a:latin typeface="Proxima Nova Rg" panose="02000506030000020004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867D58F-8F1E-B40A-5443-AFEEE050F88E}"/>
              </a:ext>
            </a:extLst>
          </p:cNvPr>
          <p:cNvGrpSpPr/>
          <p:nvPr/>
        </p:nvGrpSpPr>
        <p:grpSpPr>
          <a:xfrm>
            <a:off x="9106079" y="1492813"/>
            <a:ext cx="1721347" cy="2959945"/>
            <a:chOff x="9079555" y="1524000"/>
            <a:chExt cx="1721347" cy="2959945"/>
          </a:xfrm>
        </p:grpSpPr>
        <p:pic>
          <p:nvPicPr>
            <p:cNvPr id="239" name="Picture 238">
              <a:extLst>
                <a:ext uri="{FF2B5EF4-FFF2-40B4-BE49-F238E27FC236}">
                  <a16:creationId xmlns:a16="http://schemas.microsoft.com/office/drawing/2014/main" id="{626C40EA-6DBF-020B-A356-C4856021DC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82" t="13699" r="10027" b="7931"/>
            <a:stretch/>
          </p:blipFill>
          <p:spPr>
            <a:xfrm>
              <a:off x="9286205" y="2189650"/>
              <a:ext cx="1345105" cy="1736415"/>
            </a:xfrm>
            <a:prstGeom prst="rect">
              <a:avLst/>
            </a:prstGeom>
          </p:spPr>
        </p:pic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BAC2D47F-0157-114F-F21A-877CDF01045D}"/>
                </a:ext>
              </a:extLst>
            </p:cNvPr>
            <p:cNvGrpSpPr/>
            <p:nvPr/>
          </p:nvGrpSpPr>
          <p:grpSpPr>
            <a:xfrm>
              <a:off x="9275695" y="1894088"/>
              <a:ext cx="1377840" cy="2485728"/>
              <a:chOff x="4961317" y="3058468"/>
              <a:chExt cx="1377840" cy="2485728"/>
            </a:xfrm>
          </p:grpSpPr>
          <p:pic>
            <p:nvPicPr>
              <p:cNvPr id="244" name="Picture 243" descr="A screenshot of a phone&#10;&#10;Description automatically generated">
                <a:extLst>
                  <a:ext uri="{FF2B5EF4-FFF2-40B4-BE49-F238E27FC236}">
                    <a16:creationId xmlns:a16="http://schemas.microsoft.com/office/drawing/2014/main" id="{13332091-D138-137B-C138-FC27E0398D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779" b="85749"/>
              <a:stretch/>
            </p:blipFill>
            <p:spPr>
              <a:xfrm>
                <a:off x="4961317" y="3058468"/>
                <a:ext cx="1377840" cy="219866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45" name="Rectangle: Rounded Corners 244">
                <a:extLst>
                  <a:ext uri="{FF2B5EF4-FFF2-40B4-BE49-F238E27FC236}">
                    <a16:creationId xmlns:a16="http://schemas.microsoft.com/office/drawing/2014/main" id="{FCADF93E-132D-4E02-2033-AEA0F2FDBC6D}"/>
                  </a:ext>
                </a:extLst>
              </p:cNvPr>
              <p:cNvSpPr/>
              <p:nvPr/>
            </p:nvSpPr>
            <p:spPr>
              <a:xfrm>
                <a:off x="4961317" y="5284156"/>
                <a:ext cx="1377840" cy="260040"/>
              </a:xfrm>
              <a:prstGeom prst="roundRect">
                <a:avLst/>
              </a:prstGeom>
              <a:solidFill>
                <a:srgbClr val="F6F6F7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246" name="Picture 245" descr="A screenshot of a phone&#10;&#10;Description automatically generated">
                <a:extLst>
                  <a:ext uri="{FF2B5EF4-FFF2-40B4-BE49-F238E27FC236}">
                    <a16:creationId xmlns:a16="http://schemas.microsoft.com/office/drawing/2014/main" id="{4D9FF2C0-8ECC-AED3-B09B-54F46FBE5B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4255" b="4319"/>
              <a:stretch/>
            </p:blipFill>
            <p:spPr>
              <a:xfrm>
                <a:off x="4980527" y="5089591"/>
                <a:ext cx="1345154" cy="294292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103" name="Picture 102" descr="A black cell phone with a black background">
              <a:extLst>
                <a:ext uri="{FF2B5EF4-FFF2-40B4-BE49-F238E27FC236}">
                  <a16:creationId xmlns:a16="http://schemas.microsoft.com/office/drawing/2014/main" id="{C30B17D6-9B64-2CE0-C79B-14A0A0074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62" t="1918" r="26945" b="9471"/>
            <a:stretch/>
          </p:blipFill>
          <p:spPr>
            <a:xfrm>
              <a:off x="9079555" y="1524000"/>
              <a:ext cx="1721347" cy="2959945"/>
            </a:xfrm>
            <a:prstGeom prst="rect">
              <a:avLst/>
            </a:prstGeom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43" name="Rectangle: Rounded Corners 242">
              <a:extLst>
                <a:ext uri="{FF2B5EF4-FFF2-40B4-BE49-F238E27FC236}">
                  <a16:creationId xmlns:a16="http://schemas.microsoft.com/office/drawing/2014/main" id="{AA8436D0-BD68-6220-DD68-4AB84078F28D}"/>
                </a:ext>
              </a:extLst>
            </p:cNvPr>
            <p:cNvSpPr/>
            <p:nvPr/>
          </p:nvSpPr>
          <p:spPr>
            <a:xfrm>
              <a:off x="9621376" y="4300612"/>
              <a:ext cx="669131" cy="18288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D7193DA-0621-E4D8-AFEF-4212F9541340}"/>
                </a:ext>
              </a:extLst>
            </p:cNvPr>
            <p:cNvSpPr/>
            <p:nvPr/>
          </p:nvSpPr>
          <p:spPr>
            <a:xfrm>
              <a:off x="9621376" y="3970940"/>
              <a:ext cx="731520" cy="90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500" dirty="0">
                <a:solidFill>
                  <a:schemeClr val="tx1"/>
                </a:solidFill>
                <a:latin typeface="Proxima Nova Rg" panose="02000506030000020004"/>
              </a:endParaRPr>
            </a:p>
          </p:txBody>
        </p:sp>
      </p:grpSp>
      <p:sp>
        <p:nvSpPr>
          <p:cNvPr id="12" name="Title 7">
            <a:extLst>
              <a:ext uri="{FF2B5EF4-FFF2-40B4-BE49-F238E27FC236}">
                <a16:creationId xmlns:a16="http://schemas.microsoft.com/office/drawing/2014/main" id="{384939B8-B28D-CD86-7F6D-977350E3D8CD}"/>
              </a:ext>
            </a:extLst>
          </p:cNvPr>
          <p:cNvSpPr txBox="1">
            <a:spLocks/>
          </p:cNvSpPr>
          <p:nvPr/>
        </p:nvSpPr>
        <p:spPr>
          <a:xfrm>
            <a:off x="5813521" y="763092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GB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 pitchFamily="50" charset="0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0F5A8C-8F82-3744-EFEC-E8DB0C0AB942}"/>
              </a:ext>
            </a:extLst>
          </p:cNvPr>
          <p:cNvSpPr txBox="1"/>
          <p:nvPr/>
        </p:nvSpPr>
        <p:spPr>
          <a:xfrm>
            <a:off x="6703009" y="4669957"/>
            <a:ext cx="3516119" cy="451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  <a:cs typeface="Arial" pitchFamily="34" charset="0"/>
              </a:rPr>
              <a:t>2. </a:t>
            </a:r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  <a:cs typeface="Arial" pitchFamily="34" charset="0"/>
              </a:rPr>
              <a:t>Analiza Činilaca Portfolia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 pitchFamily="50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5817C5-F44B-D8C5-371A-E7EE95193D48}"/>
              </a:ext>
            </a:extLst>
          </p:cNvPr>
          <p:cNvSpPr txBox="1"/>
          <p:nvPr/>
        </p:nvSpPr>
        <p:spPr>
          <a:xfrm>
            <a:off x="7270812" y="5048628"/>
            <a:ext cx="4269829" cy="1888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Granularna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analiza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Dublja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evaluacija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performansi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Pogodan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pristup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upravljanju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rizikom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Proxima Nova Rg" panose="020005060300000200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392543-A48D-52E5-6713-112315E2C449}"/>
              </a:ext>
            </a:extLst>
          </p:cNvPr>
          <p:cNvSpPr txBox="1"/>
          <p:nvPr/>
        </p:nvSpPr>
        <p:spPr>
          <a:xfrm>
            <a:off x="1741262" y="5048628"/>
            <a:ext cx="4269829" cy="1888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 err="1">
                <a:latin typeface="Proxima Nova Rg" panose="02000506030000020004"/>
              </a:rPr>
              <a:t>Progresivni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tok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analize</a:t>
            </a:r>
            <a:r>
              <a:rPr lang="en-US" altLang="en-US" sz="16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 err="1">
                <a:latin typeface="Proxima Nova Rg" panose="02000506030000020004"/>
              </a:rPr>
              <a:t>Sistem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bodovanja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označen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bojama</a:t>
            </a:r>
            <a:endParaRPr lang="en-US" altLang="en-US" sz="16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 err="1">
                <a:latin typeface="Proxima Nova Rg" panose="02000506030000020004"/>
              </a:rPr>
              <a:t>Procena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upravljanja</a:t>
            </a:r>
            <a:r>
              <a:rPr lang="en-US" altLang="en-US" sz="1600" dirty="0">
                <a:latin typeface="Proxima Nova Rg" panose="02000506030000020004"/>
              </a:rPr>
              <a:t> u </a:t>
            </a:r>
            <a:r>
              <a:rPr lang="en-US" altLang="en-US" sz="1600" dirty="0" err="1">
                <a:latin typeface="Proxima Nova Rg" panose="02000506030000020004"/>
              </a:rPr>
              <a:t>realnom</a:t>
            </a:r>
            <a:r>
              <a:rPr lang="en-US" altLang="en-US" sz="1600" dirty="0">
                <a:latin typeface="Proxima Nova Rg" panose="02000506030000020004"/>
              </a:rPr>
              <a:t> </a:t>
            </a:r>
            <a:r>
              <a:rPr lang="en-US" altLang="en-US" sz="1600" dirty="0" err="1">
                <a:latin typeface="Proxima Nova Rg" panose="02000506030000020004"/>
              </a:rPr>
              <a:t>vremenu</a:t>
            </a:r>
            <a:r>
              <a:rPr lang="en-US" altLang="en-US" sz="1600" dirty="0">
                <a:latin typeface="Proxima Nova Rg" panose="02000506030000020004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Proxima Nova Rg" panose="0200050603000002000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734092-B1FC-44A4-62F3-CD6602CF4E22}"/>
              </a:ext>
            </a:extLst>
          </p:cNvPr>
          <p:cNvSpPr txBox="1"/>
          <p:nvPr/>
        </p:nvSpPr>
        <p:spPr>
          <a:xfrm>
            <a:off x="1247125" y="4653841"/>
            <a:ext cx="3516119" cy="451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  <a:cs typeface="Arial" pitchFamily="34" charset="0"/>
              </a:rPr>
              <a:t>1. </a:t>
            </a:r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  <a:cs typeface="Arial" pitchFamily="34" charset="0"/>
              </a:rPr>
              <a:t>Karakteristike Interfejsa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 pitchFamily="50" charset="0"/>
              <a:cs typeface="Arial" pitchFamily="34" charset="0"/>
            </a:endParaRPr>
          </a:p>
        </p:txBody>
      </p:sp>
      <p:sp>
        <p:nvSpPr>
          <p:cNvPr id="28" name="Title 7">
            <a:extLst>
              <a:ext uri="{FF2B5EF4-FFF2-40B4-BE49-F238E27FC236}">
                <a16:creationId xmlns:a16="http://schemas.microsoft.com/office/drawing/2014/main" id="{B23DAA32-287C-6650-825B-74F2166BA678}"/>
              </a:ext>
            </a:extLst>
          </p:cNvPr>
          <p:cNvSpPr txBox="1">
            <a:spLocks/>
          </p:cNvSpPr>
          <p:nvPr/>
        </p:nvSpPr>
        <p:spPr>
          <a:xfrm>
            <a:off x="-3152746" y="1675538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endParaRPr lang="en-GB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 pitchFamily="50" charset="0"/>
              <a:cs typeface="Arial" pitchFamily="34" charset="0"/>
            </a:endParaRPr>
          </a:p>
        </p:txBody>
      </p:sp>
      <p:sp>
        <p:nvSpPr>
          <p:cNvPr id="31" name="Title 7">
            <a:extLst>
              <a:ext uri="{FF2B5EF4-FFF2-40B4-BE49-F238E27FC236}">
                <a16:creationId xmlns:a16="http://schemas.microsoft.com/office/drawing/2014/main" id="{BDF3C71C-3C54-53F7-B862-B4D5C5EC30D3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Identifikacija</a:t>
            </a:r>
            <a:r>
              <a:rPr lang="sr-Latn-RS" sz="3600" b="1" dirty="0">
                <a:solidFill>
                  <a:srgbClr val="4FB286"/>
                </a:solidFill>
                <a:cs typeface="Arial" pitchFamily="34" charset="0"/>
              </a:rPr>
              <a:t> faktora 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rizika</a:t>
            </a:r>
            <a:endParaRPr lang="en-GB" altLang="ko-KR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l"/>
            <a:endParaRPr lang="en-GB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 pitchFamily="50" charset="0"/>
              <a:cs typeface="Arial" pitchFamily="34" charset="0"/>
            </a:endParaRPr>
          </a:p>
        </p:txBody>
      </p:sp>
      <p:pic>
        <p:nvPicPr>
          <p:cNvPr id="32" name="Picture 31" descr="Underline Png Vectors &amp; Illustrations for Free Download | Freepik">
            <a:extLst>
              <a:ext uri="{FF2B5EF4-FFF2-40B4-BE49-F238E27FC236}">
                <a16:creationId xmlns:a16="http://schemas.microsoft.com/office/drawing/2014/main" id="{2450C0C5-E016-FD3B-BD3E-A8D5072096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2853690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90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2C32E-543A-8222-6A6D-95F73E05D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0653EC3-7338-58BE-BA6E-6245DF838165}"/>
              </a:ext>
            </a:extLst>
          </p:cNvPr>
          <p:cNvSpPr txBox="1"/>
          <p:nvPr/>
        </p:nvSpPr>
        <p:spPr>
          <a:xfrm>
            <a:off x="647495" y="4043938"/>
            <a:ext cx="5858080" cy="1867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Skaliranje Našeg Pristupa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Detekcija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pretnji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podržana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veštačkom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inteligencijom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radi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24/7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Pristupačnije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tradicionalnih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savetodavnih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usluga</a:t>
            </a:r>
            <a:endParaRPr lang="en-US" altLang="en-US" sz="1400" dirty="0"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Obaveštenja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realnom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vremenu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pojave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rizici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Skalabilno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pojedinačnih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investitora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velikih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institucija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lang="en-US" altLang="en-US" sz="1400" dirty="0">
              <a:latin typeface="Proxima Nova Rg" panose="02000506030000020004"/>
            </a:endParaRP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48FF7846-6196-825F-CD83-6DA04F8A9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9498" y="6356350"/>
            <a:ext cx="2743200" cy="365125"/>
          </a:xfrm>
        </p:spPr>
        <p:txBody>
          <a:bodyPr/>
          <a:lstStyle/>
          <a:p>
            <a:fld id="{F736ED7C-6C6E-4D55-B8FA-2815E45AAAD1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11" name="Straight Connector 15">
            <a:extLst>
              <a:ext uri="{FF2B5EF4-FFF2-40B4-BE49-F238E27FC236}">
                <a16:creationId xmlns:a16="http://schemas.microsoft.com/office/drawing/2014/main" id="{DDAD3943-BF16-A835-5A34-83BF27BB072F}"/>
              </a:ext>
            </a:extLst>
          </p:cNvPr>
          <p:cNvCxnSpPr>
            <a:cxnSpLocks/>
          </p:cNvCxnSpPr>
          <p:nvPr/>
        </p:nvCxnSpPr>
        <p:spPr>
          <a:xfrm rot="5400000">
            <a:off x="12033369" y="6534047"/>
            <a:ext cx="1828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B5695050-3CA6-4476-C387-3C785628BE27}"/>
              </a:ext>
            </a:extLst>
          </p:cNvPr>
          <p:cNvGrpSpPr/>
          <p:nvPr/>
        </p:nvGrpSpPr>
        <p:grpSpPr>
          <a:xfrm>
            <a:off x="8410598" y="3022408"/>
            <a:ext cx="2788400" cy="2144342"/>
            <a:chOff x="7800998" y="4423414"/>
            <a:chExt cx="2788400" cy="2144342"/>
          </a:xfrm>
        </p:grpSpPr>
        <p:sp>
          <p:nvSpPr>
            <p:cNvPr id="26" name="Google Shape;11068;p85">
              <a:extLst>
                <a:ext uri="{FF2B5EF4-FFF2-40B4-BE49-F238E27FC236}">
                  <a16:creationId xmlns:a16="http://schemas.microsoft.com/office/drawing/2014/main" id="{751E7544-6BB3-D4B4-3D16-B6A7B7E39036}"/>
                </a:ext>
              </a:extLst>
            </p:cNvPr>
            <p:cNvSpPr/>
            <p:nvPr/>
          </p:nvSpPr>
          <p:spPr>
            <a:xfrm>
              <a:off x="8684988" y="4429683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1BF465F0-8D54-0B04-5407-61A36C4C610F}"/>
                </a:ext>
              </a:extLst>
            </p:cNvPr>
            <p:cNvGrpSpPr/>
            <p:nvPr/>
          </p:nvGrpSpPr>
          <p:grpSpPr>
            <a:xfrm>
              <a:off x="7800998" y="4451489"/>
              <a:ext cx="274320" cy="182880"/>
              <a:chOff x="7800998" y="4451489"/>
              <a:chExt cx="274320" cy="182880"/>
            </a:xfrm>
          </p:grpSpPr>
          <p:sp>
            <p:nvSpPr>
              <p:cNvPr id="24" name="Google Shape;11066;p85">
                <a:extLst>
                  <a:ext uri="{FF2B5EF4-FFF2-40B4-BE49-F238E27FC236}">
                    <a16:creationId xmlns:a16="http://schemas.microsoft.com/office/drawing/2014/main" id="{6F66D363-4235-9BC7-C035-1C2271AE79E9}"/>
                  </a:ext>
                </a:extLst>
              </p:cNvPr>
              <p:cNvSpPr/>
              <p:nvPr/>
            </p:nvSpPr>
            <p:spPr>
              <a:xfrm>
                <a:off x="7800998" y="4451489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1067;p85">
                <a:extLst>
                  <a:ext uri="{FF2B5EF4-FFF2-40B4-BE49-F238E27FC236}">
                    <a16:creationId xmlns:a16="http://schemas.microsoft.com/office/drawing/2014/main" id="{3C0D2C7E-09CB-3987-8907-A781518FF789}"/>
                  </a:ext>
                </a:extLst>
              </p:cNvPr>
              <p:cNvSpPr/>
              <p:nvPr/>
            </p:nvSpPr>
            <p:spPr>
              <a:xfrm>
                <a:off x="7885576" y="4477012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798DB207-623E-AD4C-CC17-E76C53DCE569}"/>
                </a:ext>
              </a:extLst>
            </p:cNvPr>
            <p:cNvGrpSpPr/>
            <p:nvPr/>
          </p:nvGrpSpPr>
          <p:grpSpPr>
            <a:xfrm>
              <a:off x="7800998" y="4822857"/>
              <a:ext cx="274320" cy="182880"/>
              <a:chOff x="7800998" y="4822857"/>
              <a:chExt cx="274320" cy="182880"/>
            </a:xfrm>
          </p:grpSpPr>
          <p:sp>
            <p:nvSpPr>
              <p:cNvPr id="28" name="Google Shape;11066;p85">
                <a:extLst>
                  <a:ext uri="{FF2B5EF4-FFF2-40B4-BE49-F238E27FC236}">
                    <a16:creationId xmlns:a16="http://schemas.microsoft.com/office/drawing/2014/main" id="{EE13C0EA-043E-511F-2048-B7D4D06BC0FB}"/>
                  </a:ext>
                </a:extLst>
              </p:cNvPr>
              <p:cNvSpPr/>
              <p:nvPr/>
            </p:nvSpPr>
            <p:spPr>
              <a:xfrm>
                <a:off x="7800998" y="4822857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1067;p85">
                <a:extLst>
                  <a:ext uri="{FF2B5EF4-FFF2-40B4-BE49-F238E27FC236}">
                    <a16:creationId xmlns:a16="http://schemas.microsoft.com/office/drawing/2014/main" id="{01D1D9CD-4F19-6FDE-A40E-2227D0F302FC}"/>
                  </a:ext>
                </a:extLst>
              </p:cNvPr>
              <p:cNvSpPr/>
              <p:nvPr/>
            </p:nvSpPr>
            <p:spPr>
              <a:xfrm>
                <a:off x="7885576" y="4848380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98E2F0DD-3354-441B-F7EB-D286B4E49489}"/>
                </a:ext>
              </a:extLst>
            </p:cNvPr>
            <p:cNvGrpSpPr/>
            <p:nvPr/>
          </p:nvGrpSpPr>
          <p:grpSpPr>
            <a:xfrm>
              <a:off x="7805760" y="5186749"/>
              <a:ext cx="274320" cy="182880"/>
              <a:chOff x="7805760" y="5186749"/>
              <a:chExt cx="274320" cy="182880"/>
            </a:xfrm>
          </p:grpSpPr>
          <p:sp>
            <p:nvSpPr>
              <p:cNvPr id="31" name="Google Shape;11066;p85">
                <a:extLst>
                  <a:ext uri="{FF2B5EF4-FFF2-40B4-BE49-F238E27FC236}">
                    <a16:creationId xmlns:a16="http://schemas.microsoft.com/office/drawing/2014/main" id="{E2F382D1-C3C1-B5FD-EA8D-6744EB57DE28}"/>
                  </a:ext>
                </a:extLst>
              </p:cNvPr>
              <p:cNvSpPr/>
              <p:nvPr/>
            </p:nvSpPr>
            <p:spPr>
              <a:xfrm>
                <a:off x="7805760" y="5186749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1067;p85">
                <a:extLst>
                  <a:ext uri="{FF2B5EF4-FFF2-40B4-BE49-F238E27FC236}">
                    <a16:creationId xmlns:a16="http://schemas.microsoft.com/office/drawing/2014/main" id="{1F9D81E4-5150-5EEA-A003-C3E072A4F446}"/>
                  </a:ext>
                </a:extLst>
              </p:cNvPr>
              <p:cNvSpPr/>
              <p:nvPr/>
            </p:nvSpPr>
            <p:spPr>
              <a:xfrm>
                <a:off x="7890338" y="5212272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E934DA3F-13E3-08A9-7B50-447AFAD94A19}"/>
                </a:ext>
              </a:extLst>
            </p:cNvPr>
            <p:cNvGrpSpPr/>
            <p:nvPr/>
          </p:nvGrpSpPr>
          <p:grpSpPr>
            <a:xfrm>
              <a:off x="7805760" y="5560165"/>
              <a:ext cx="274320" cy="182880"/>
              <a:chOff x="7805760" y="5560165"/>
              <a:chExt cx="274320" cy="182880"/>
            </a:xfrm>
          </p:grpSpPr>
          <p:sp>
            <p:nvSpPr>
              <p:cNvPr id="34" name="Google Shape;11066;p85">
                <a:extLst>
                  <a:ext uri="{FF2B5EF4-FFF2-40B4-BE49-F238E27FC236}">
                    <a16:creationId xmlns:a16="http://schemas.microsoft.com/office/drawing/2014/main" id="{4885DBC1-C317-73F5-3718-5C3B0293A7F1}"/>
                  </a:ext>
                </a:extLst>
              </p:cNvPr>
              <p:cNvSpPr/>
              <p:nvPr/>
            </p:nvSpPr>
            <p:spPr>
              <a:xfrm>
                <a:off x="7805760" y="5560165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1067;p85">
                <a:extLst>
                  <a:ext uri="{FF2B5EF4-FFF2-40B4-BE49-F238E27FC236}">
                    <a16:creationId xmlns:a16="http://schemas.microsoft.com/office/drawing/2014/main" id="{CCAE11A2-0EC0-5FDB-B587-914ACEF75B66}"/>
                  </a:ext>
                </a:extLst>
              </p:cNvPr>
              <p:cNvSpPr/>
              <p:nvPr/>
            </p:nvSpPr>
            <p:spPr>
              <a:xfrm>
                <a:off x="7890338" y="5585688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8E66FCE3-24C8-54C3-906B-34049E7A37D9}"/>
                </a:ext>
              </a:extLst>
            </p:cNvPr>
            <p:cNvGrpSpPr/>
            <p:nvPr/>
          </p:nvGrpSpPr>
          <p:grpSpPr>
            <a:xfrm>
              <a:off x="7805760" y="5969297"/>
              <a:ext cx="274320" cy="182880"/>
              <a:chOff x="7805760" y="5969297"/>
              <a:chExt cx="274320" cy="182880"/>
            </a:xfrm>
          </p:grpSpPr>
          <p:sp>
            <p:nvSpPr>
              <p:cNvPr id="37" name="Google Shape;11066;p85">
                <a:extLst>
                  <a:ext uri="{FF2B5EF4-FFF2-40B4-BE49-F238E27FC236}">
                    <a16:creationId xmlns:a16="http://schemas.microsoft.com/office/drawing/2014/main" id="{1FF6B24F-B912-D38A-5D7A-F60CA358EF5E}"/>
                  </a:ext>
                </a:extLst>
              </p:cNvPr>
              <p:cNvSpPr/>
              <p:nvPr/>
            </p:nvSpPr>
            <p:spPr>
              <a:xfrm>
                <a:off x="7805760" y="5969297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1067;p85">
                <a:extLst>
                  <a:ext uri="{FF2B5EF4-FFF2-40B4-BE49-F238E27FC236}">
                    <a16:creationId xmlns:a16="http://schemas.microsoft.com/office/drawing/2014/main" id="{38105DE5-FD9A-54E2-8F11-EB7932F5F7BF}"/>
                  </a:ext>
                </a:extLst>
              </p:cNvPr>
              <p:cNvSpPr/>
              <p:nvPr/>
            </p:nvSpPr>
            <p:spPr>
              <a:xfrm>
                <a:off x="7890338" y="5994820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842128CE-7EAF-52B2-8FBE-39EE2224A3A5}"/>
                </a:ext>
              </a:extLst>
            </p:cNvPr>
            <p:cNvGrpSpPr/>
            <p:nvPr/>
          </p:nvGrpSpPr>
          <p:grpSpPr>
            <a:xfrm>
              <a:off x="7806512" y="6384164"/>
              <a:ext cx="274320" cy="182880"/>
              <a:chOff x="7806512" y="6384164"/>
              <a:chExt cx="274320" cy="182880"/>
            </a:xfrm>
          </p:grpSpPr>
          <p:sp>
            <p:nvSpPr>
              <p:cNvPr id="46" name="Google Shape;11066;p85">
                <a:extLst>
                  <a:ext uri="{FF2B5EF4-FFF2-40B4-BE49-F238E27FC236}">
                    <a16:creationId xmlns:a16="http://schemas.microsoft.com/office/drawing/2014/main" id="{5539CD54-A0AD-9007-879C-B1BFB3456372}"/>
                  </a:ext>
                </a:extLst>
              </p:cNvPr>
              <p:cNvSpPr/>
              <p:nvPr/>
            </p:nvSpPr>
            <p:spPr>
              <a:xfrm>
                <a:off x="7806512" y="6384164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1067;p85">
                <a:extLst>
                  <a:ext uri="{FF2B5EF4-FFF2-40B4-BE49-F238E27FC236}">
                    <a16:creationId xmlns:a16="http://schemas.microsoft.com/office/drawing/2014/main" id="{00A97169-00F4-CA64-B2FC-D87FFCDBEFD1}"/>
                  </a:ext>
                </a:extLst>
              </p:cNvPr>
              <p:cNvSpPr/>
              <p:nvPr/>
            </p:nvSpPr>
            <p:spPr>
              <a:xfrm>
                <a:off x="7891090" y="6409687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78FDA190-EBF2-3C37-4BB2-D1255600BA69}"/>
                </a:ext>
              </a:extLst>
            </p:cNvPr>
            <p:cNvGrpSpPr/>
            <p:nvPr/>
          </p:nvGrpSpPr>
          <p:grpSpPr>
            <a:xfrm>
              <a:off x="8653485" y="5192046"/>
              <a:ext cx="274320" cy="182880"/>
              <a:chOff x="8653485" y="5192046"/>
              <a:chExt cx="274320" cy="182880"/>
            </a:xfrm>
          </p:grpSpPr>
          <p:sp>
            <p:nvSpPr>
              <p:cNvPr id="51" name="Google Shape;11066;p85">
                <a:extLst>
                  <a:ext uri="{FF2B5EF4-FFF2-40B4-BE49-F238E27FC236}">
                    <a16:creationId xmlns:a16="http://schemas.microsoft.com/office/drawing/2014/main" id="{92D88DA9-5080-EDFC-D75D-4D9EDD517349}"/>
                  </a:ext>
                </a:extLst>
              </p:cNvPr>
              <p:cNvSpPr/>
              <p:nvPr/>
            </p:nvSpPr>
            <p:spPr>
              <a:xfrm>
                <a:off x="8653485" y="5192046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1067;p85">
                <a:extLst>
                  <a:ext uri="{FF2B5EF4-FFF2-40B4-BE49-F238E27FC236}">
                    <a16:creationId xmlns:a16="http://schemas.microsoft.com/office/drawing/2014/main" id="{E182742A-B037-4034-95C0-11B6E85B34FB}"/>
                  </a:ext>
                </a:extLst>
              </p:cNvPr>
              <p:cNvSpPr/>
              <p:nvPr/>
            </p:nvSpPr>
            <p:spPr>
              <a:xfrm>
                <a:off x="8738063" y="5217569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A7847B27-C7E4-D878-BEB6-AE1051AE1B49}"/>
                </a:ext>
              </a:extLst>
            </p:cNvPr>
            <p:cNvGrpSpPr/>
            <p:nvPr/>
          </p:nvGrpSpPr>
          <p:grpSpPr>
            <a:xfrm>
              <a:off x="8645294" y="6384837"/>
              <a:ext cx="274320" cy="182880"/>
              <a:chOff x="8645294" y="6384837"/>
              <a:chExt cx="274320" cy="182880"/>
            </a:xfrm>
          </p:grpSpPr>
          <p:sp>
            <p:nvSpPr>
              <p:cNvPr id="55" name="Google Shape;11066;p85">
                <a:extLst>
                  <a:ext uri="{FF2B5EF4-FFF2-40B4-BE49-F238E27FC236}">
                    <a16:creationId xmlns:a16="http://schemas.microsoft.com/office/drawing/2014/main" id="{C481A503-8530-4308-2857-3E0E8F9A15F5}"/>
                  </a:ext>
                </a:extLst>
              </p:cNvPr>
              <p:cNvSpPr/>
              <p:nvPr/>
            </p:nvSpPr>
            <p:spPr>
              <a:xfrm>
                <a:off x="8645294" y="6384837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11067;p85">
                <a:extLst>
                  <a:ext uri="{FF2B5EF4-FFF2-40B4-BE49-F238E27FC236}">
                    <a16:creationId xmlns:a16="http://schemas.microsoft.com/office/drawing/2014/main" id="{648913D8-A249-B337-AB3D-74314F9794D6}"/>
                  </a:ext>
                </a:extLst>
              </p:cNvPr>
              <p:cNvSpPr/>
              <p:nvPr/>
            </p:nvSpPr>
            <p:spPr>
              <a:xfrm>
                <a:off x="8729872" y="6410360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A52FDB7-2C72-D4C1-7F6F-BBFB59526B6C}"/>
                </a:ext>
              </a:extLst>
            </p:cNvPr>
            <p:cNvGrpSpPr/>
            <p:nvPr/>
          </p:nvGrpSpPr>
          <p:grpSpPr>
            <a:xfrm>
              <a:off x="9473981" y="6384876"/>
              <a:ext cx="274320" cy="182880"/>
              <a:chOff x="9473981" y="6384876"/>
              <a:chExt cx="274320" cy="182880"/>
            </a:xfrm>
          </p:grpSpPr>
          <p:sp>
            <p:nvSpPr>
              <p:cNvPr id="59" name="Google Shape;11066;p85">
                <a:extLst>
                  <a:ext uri="{FF2B5EF4-FFF2-40B4-BE49-F238E27FC236}">
                    <a16:creationId xmlns:a16="http://schemas.microsoft.com/office/drawing/2014/main" id="{3D53C683-36C0-CA4D-C8B1-924B9724F8E6}"/>
                  </a:ext>
                </a:extLst>
              </p:cNvPr>
              <p:cNvSpPr/>
              <p:nvPr/>
            </p:nvSpPr>
            <p:spPr>
              <a:xfrm>
                <a:off x="9473981" y="6384876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1067;p85">
                <a:extLst>
                  <a:ext uri="{FF2B5EF4-FFF2-40B4-BE49-F238E27FC236}">
                    <a16:creationId xmlns:a16="http://schemas.microsoft.com/office/drawing/2014/main" id="{2D2B45D2-E0DA-AE3A-D966-F73D7EAF3C77}"/>
                  </a:ext>
                </a:extLst>
              </p:cNvPr>
              <p:cNvSpPr/>
              <p:nvPr/>
            </p:nvSpPr>
            <p:spPr>
              <a:xfrm>
                <a:off x="9558559" y="6410399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0E57B25-4A45-9758-FF58-B61410F3E1EF}"/>
                </a:ext>
              </a:extLst>
            </p:cNvPr>
            <p:cNvGrpSpPr/>
            <p:nvPr/>
          </p:nvGrpSpPr>
          <p:grpSpPr>
            <a:xfrm>
              <a:off x="10315078" y="5561578"/>
              <a:ext cx="274320" cy="182880"/>
              <a:chOff x="10315078" y="5561578"/>
              <a:chExt cx="274320" cy="182880"/>
            </a:xfrm>
          </p:grpSpPr>
          <p:sp>
            <p:nvSpPr>
              <p:cNvPr id="65" name="Google Shape;11066;p85">
                <a:extLst>
                  <a:ext uri="{FF2B5EF4-FFF2-40B4-BE49-F238E27FC236}">
                    <a16:creationId xmlns:a16="http://schemas.microsoft.com/office/drawing/2014/main" id="{F1E42B9D-00FD-CF51-042C-6ACC425E9070}"/>
                  </a:ext>
                </a:extLst>
              </p:cNvPr>
              <p:cNvSpPr/>
              <p:nvPr/>
            </p:nvSpPr>
            <p:spPr>
              <a:xfrm>
                <a:off x="10315078" y="5561578"/>
                <a:ext cx="27432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14151" h="10440" extrusionOk="0">
                    <a:moveTo>
                      <a:pt x="11972" y="1"/>
                    </a:moveTo>
                    <a:lnTo>
                      <a:pt x="5563" y="6410"/>
                    </a:lnTo>
                    <a:cubicBezTo>
                      <a:pt x="5477" y="6497"/>
                      <a:pt x="5364" y="6540"/>
                      <a:pt x="5251" y="6540"/>
                    </a:cubicBezTo>
                    <a:cubicBezTo>
                      <a:pt x="5138" y="6540"/>
                      <a:pt x="5026" y="6497"/>
                      <a:pt x="4939" y="6410"/>
                    </a:cubicBezTo>
                    <a:lnTo>
                      <a:pt x="2178" y="3649"/>
                    </a:lnTo>
                    <a:lnTo>
                      <a:pt x="0" y="5827"/>
                    </a:lnTo>
                    <a:lnTo>
                      <a:pt x="4162" y="9989"/>
                    </a:lnTo>
                    <a:cubicBezTo>
                      <a:pt x="4453" y="10280"/>
                      <a:pt x="4842" y="10440"/>
                      <a:pt x="5251" y="10440"/>
                    </a:cubicBezTo>
                    <a:cubicBezTo>
                      <a:pt x="5660" y="10440"/>
                      <a:pt x="6056" y="10280"/>
                      <a:pt x="6340" y="9989"/>
                    </a:cubicBezTo>
                    <a:lnTo>
                      <a:pt x="14150" y="2179"/>
                    </a:lnTo>
                    <a:lnTo>
                      <a:pt x="11972" y="1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11067;p85">
                <a:extLst>
                  <a:ext uri="{FF2B5EF4-FFF2-40B4-BE49-F238E27FC236}">
                    <a16:creationId xmlns:a16="http://schemas.microsoft.com/office/drawing/2014/main" id="{4AB11D22-8864-A997-90AB-4F9A9D6FEB27}"/>
                  </a:ext>
                </a:extLst>
              </p:cNvPr>
              <p:cNvSpPr/>
              <p:nvPr/>
            </p:nvSpPr>
            <p:spPr>
              <a:xfrm>
                <a:off x="10399656" y="5587101"/>
                <a:ext cx="189742" cy="157357"/>
              </a:xfrm>
              <a:custGeom>
                <a:avLst/>
                <a:gdLst/>
                <a:ahLst/>
                <a:cxnLst/>
                <a:rect l="l" t="t" r="r" b="b"/>
                <a:pathLst>
                  <a:path w="9788" h="8983" extrusionOk="0">
                    <a:moveTo>
                      <a:pt x="9066" y="0"/>
                    </a:moveTo>
                    <a:lnTo>
                      <a:pt x="826" y="8248"/>
                    </a:lnTo>
                    <a:cubicBezTo>
                      <a:pt x="597" y="8470"/>
                      <a:pt x="312" y="8629"/>
                      <a:pt x="0" y="8698"/>
                    </a:cubicBezTo>
                    <a:cubicBezTo>
                      <a:pt x="257" y="8886"/>
                      <a:pt x="569" y="8983"/>
                      <a:pt x="888" y="8983"/>
                    </a:cubicBezTo>
                    <a:cubicBezTo>
                      <a:pt x="1297" y="8983"/>
                      <a:pt x="1693" y="8823"/>
                      <a:pt x="1977" y="8532"/>
                    </a:cubicBezTo>
                    <a:lnTo>
                      <a:pt x="9787" y="722"/>
                    </a:lnTo>
                    <a:lnTo>
                      <a:pt x="9066" y="0"/>
                    </a:lnTo>
                    <a:close/>
                  </a:path>
                </a:pathLst>
              </a:custGeom>
              <a:solidFill>
                <a:srgbClr val="6FAD92"/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11066;p85">
              <a:extLst>
                <a:ext uri="{FF2B5EF4-FFF2-40B4-BE49-F238E27FC236}">
                  <a16:creationId xmlns:a16="http://schemas.microsoft.com/office/drawing/2014/main" id="{26E07BA6-5D88-7192-7F53-E6EFE1215F67}"/>
                </a:ext>
              </a:extLst>
            </p:cNvPr>
            <p:cNvSpPr/>
            <p:nvPr/>
          </p:nvSpPr>
          <p:spPr>
            <a:xfrm>
              <a:off x="9476963" y="5184163"/>
              <a:ext cx="274320" cy="182880"/>
            </a:xfrm>
            <a:custGeom>
              <a:avLst/>
              <a:gdLst/>
              <a:ahLst/>
              <a:cxnLst/>
              <a:rect l="l" t="t" r="r" b="b"/>
              <a:pathLst>
                <a:path w="14151" h="10440" extrusionOk="0">
                  <a:moveTo>
                    <a:pt x="11972" y="1"/>
                  </a:moveTo>
                  <a:lnTo>
                    <a:pt x="5563" y="6410"/>
                  </a:lnTo>
                  <a:cubicBezTo>
                    <a:pt x="5477" y="6497"/>
                    <a:pt x="5364" y="6540"/>
                    <a:pt x="5251" y="6540"/>
                  </a:cubicBezTo>
                  <a:cubicBezTo>
                    <a:pt x="5138" y="6540"/>
                    <a:pt x="5026" y="6497"/>
                    <a:pt x="4939" y="6410"/>
                  </a:cubicBezTo>
                  <a:lnTo>
                    <a:pt x="2178" y="3649"/>
                  </a:lnTo>
                  <a:lnTo>
                    <a:pt x="0" y="5827"/>
                  </a:lnTo>
                  <a:lnTo>
                    <a:pt x="4162" y="9989"/>
                  </a:lnTo>
                  <a:cubicBezTo>
                    <a:pt x="4453" y="10280"/>
                    <a:pt x="4842" y="10440"/>
                    <a:pt x="5251" y="10440"/>
                  </a:cubicBezTo>
                  <a:cubicBezTo>
                    <a:pt x="5660" y="10440"/>
                    <a:pt x="6056" y="10280"/>
                    <a:pt x="6340" y="9989"/>
                  </a:cubicBezTo>
                  <a:lnTo>
                    <a:pt x="14150" y="2179"/>
                  </a:lnTo>
                  <a:lnTo>
                    <a:pt x="11972" y="1"/>
                  </a:lnTo>
                  <a:close/>
                </a:path>
              </a:pathLst>
            </a:custGeom>
            <a:solidFill>
              <a:srgbClr val="6FAD92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1067;p85">
              <a:extLst>
                <a:ext uri="{FF2B5EF4-FFF2-40B4-BE49-F238E27FC236}">
                  <a16:creationId xmlns:a16="http://schemas.microsoft.com/office/drawing/2014/main" id="{EBE36906-703D-1F80-1922-873675D6D8F9}"/>
                </a:ext>
              </a:extLst>
            </p:cNvPr>
            <p:cNvSpPr/>
            <p:nvPr/>
          </p:nvSpPr>
          <p:spPr>
            <a:xfrm>
              <a:off x="9561541" y="5209686"/>
              <a:ext cx="189742" cy="157357"/>
            </a:xfrm>
            <a:custGeom>
              <a:avLst/>
              <a:gdLst/>
              <a:ahLst/>
              <a:cxnLst/>
              <a:rect l="l" t="t" r="r" b="b"/>
              <a:pathLst>
                <a:path w="9788" h="8983" extrusionOk="0">
                  <a:moveTo>
                    <a:pt x="9066" y="0"/>
                  </a:moveTo>
                  <a:lnTo>
                    <a:pt x="826" y="8248"/>
                  </a:lnTo>
                  <a:cubicBezTo>
                    <a:pt x="597" y="8470"/>
                    <a:pt x="312" y="8629"/>
                    <a:pt x="0" y="8698"/>
                  </a:cubicBezTo>
                  <a:cubicBezTo>
                    <a:pt x="257" y="8886"/>
                    <a:pt x="569" y="8983"/>
                    <a:pt x="888" y="8983"/>
                  </a:cubicBezTo>
                  <a:cubicBezTo>
                    <a:pt x="1297" y="8983"/>
                    <a:pt x="1693" y="8823"/>
                    <a:pt x="1977" y="8532"/>
                  </a:cubicBezTo>
                  <a:lnTo>
                    <a:pt x="9787" y="722"/>
                  </a:lnTo>
                  <a:lnTo>
                    <a:pt x="9066" y="0"/>
                  </a:lnTo>
                  <a:close/>
                </a:path>
              </a:pathLst>
            </a:custGeom>
            <a:solidFill>
              <a:srgbClr val="6FAD92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1068;p85">
              <a:extLst>
                <a:ext uri="{FF2B5EF4-FFF2-40B4-BE49-F238E27FC236}">
                  <a16:creationId xmlns:a16="http://schemas.microsoft.com/office/drawing/2014/main" id="{C77CE384-EDDF-B962-5C6F-9750E73405A3}"/>
                </a:ext>
              </a:extLst>
            </p:cNvPr>
            <p:cNvSpPr/>
            <p:nvPr/>
          </p:nvSpPr>
          <p:spPr>
            <a:xfrm>
              <a:off x="8684988" y="4822493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068;p85">
              <a:extLst>
                <a:ext uri="{FF2B5EF4-FFF2-40B4-BE49-F238E27FC236}">
                  <a16:creationId xmlns:a16="http://schemas.microsoft.com/office/drawing/2014/main" id="{BDE44F43-B89F-5417-0FA7-C2DBE61E00DD}"/>
                </a:ext>
              </a:extLst>
            </p:cNvPr>
            <p:cNvSpPr/>
            <p:nvPr/>
          </p:nvSpPr>
          <p:spPr>
            <a:xfrm>
              <a:off x="8684988" y="556336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068;p85">
              <a:extLst>
                <a:ext uri="{FF2B5EF4-FFF2-40B4-BE49-F238E27FC236}">
                  <a16:creationId xmlns:a16="http://schemas.microsoft.com/office/drawing/2014/main" id="{1F873A9B-889D-EAC7-CC55-17D4C9338082}"/>
                </a:ext>
              </a:extLst>
            </p:cNvPr>
            <p:cNvSpPr/>
            <p:nvPr/>
          </p:nvSpPr>
          <p:spPr>
            <a:xfrm>
              <a:off x="9537476" y="4429683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068;p85">
              <a:extLst>
                <a:ext uri="{FF2B5EF4-FFF2-40B4-BE49-F238E27FC236}">
                  <a16:creationId xmlns:a16="http://schemas.microsoft.com/office/drawing/2014/main" id="{62A3B680-72AF-EA27-EB3F-235BDEAE1093}"/>
                </a:ext>
              </a:extLst>
            </p:cNvPr>
            <p:cNvSpPr/>
            <p:nvPr/>
          </p:nvSpPr>
          <p:spPr>
            <a:xfrm>
              <a:off x="9536013" y="48223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068;p85">
              <a:extLst>
                <a:ext uri="{FF2B5EF4-FFF2-40B4-BE49-F238E27FC236}">
                  <a16:creationId xmlns:a16="http://schemas.microsoft.com/office/drawing/2014/main" id="{418624E1-6061-2ED0-A31A-7B4B7077F385}"/>
                </a:ext>
              </a:extLst>
            </p:cNvPr>
            <p:cNvSpPr/>
            <p:nvPr/>
          </p:nvSpPr>
          <p:spPr>
            <a:xfrm>
              <a:off x="9536013" y="5565038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068;p85">
              <a:extLst>
                <a:ext uri="{FF2B5EF4-FFF2-40B4-BE49-F238E27FC236}">
                  <a16:creationId xmlns:a16="http://schemas.microsoft.com/office/drawing/2014/main" id="{5C15607A-7AE7-1D22-A03C-0253547DB719}"/>
                </a:ext>
              </a:extLst>
            </p:cNvPr>
            <p:cNvSpPr/>
            <p:nvPr/>
          </p:nvSpPr>
          <p:spPr>
            <a:xfrm>
              <a:off x="9533930" y="595907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068;p85">
              <a:extLst>
                <a:ext uri="{FF2B5EF4-FFF2-40B4-BE49-F238E27FC236}">
                  <a16:creationId xmlns:a16="http://schemas.microsoft.com/office/drawing/2014/main" id="{3B549E92-9C4F-DA00-7B8F-942C1B7C1D7B}"/>
                </a:ext>
              </a:extLst>
            </p:cNvPr>
            <p:cNvSpPr/>
            <p:nvPr/>
          </p:nvSpPr>
          <p:spPr>
            <a:xfrm>
              <a:off x="8684988" y="595907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068;p85">
              <a:extLst>
                <a:ext uri="{FF2B5EF4-FFF2-40B4-BE49-F238E27FC236}">
                  <a16:creationId xmlns:a16="http://schemas.microsoft.com/office/drawing/2014/main" id="{A5E8612B-1F70-D547-2263-D968FD7D82F1}"/>
                </a:ext>
              </a:extLst>
            </p:cNvPr>
            <p:cNvSpPr/>
            <p:nvPr/>
          </p:nvSpPr>
          <p:spPr>
            <a:xfrm>
              <a:off x="10370322" y="595399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068;p85">
              <a:extLst>
                <a:ext uri="{FF2B5EF4-FFF2-40B4-BE49-F238E27FC236}">
                  <a16:creationId xmlns:a16="http://schemas.microsoft.com/office/drawing/2014/main" id="{DAB4C234-D7C3-8328-5C16-07021BA2F78C}"/>
                </a:ext>
              </a:extLst>
            </p:cNvPr>
            <p:cNvSpPr/>
            <p:nvPr/>
          </p:nvSpPr>
          <p:spPr>
            <a:xfrm>
              <a:off x="10370322" y="634462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068;p85">
              <a:extLst>
                <a:ext uri="{FF2B5EF4-FFF2-40B4-BE49-F238E27FC236}">
                  <a16:creationId xmlns:a16="http://schemas.microsoft.com/office/drawing/2014/main" id="{3F3658DE-C687-72E1-244B-74435329AFB1}"/>
                </a:ext>
              </a:extLst>
            </p:cNvPr>
            <p:cNvSpPr/>
            <p:nvPr/>
          </p:nvSpPr>
          <p:spPr>
            <a:xfrm>
              <a:off x="10370322" y="5190660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068;p85">
              <a:extLst>
                <a:ext uri="{FF2B5EF4-FFF2-40B4-BE49-F238E27FC236}">
                  <a16:creationId xmlns:a16="http://schemas.microsoft.com/office/drawing/2014/main" id="{9F5D4E57-4845-177F-58D8-6AFB65608EB8}"/>
                </a:ext>
              </a:extLst>
            </p:cNvPr>
            <p:cNvSpPr/>
            <p:nvPr/>
          </p:nvSpPr>
          <p:spPr>
            <a:xfrm>
              <a:off x="10370322" y="482024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068;p85">
              <a:extLst>
                <a:ext uri="{FF2B5EF4-FFF2-40B4-BE49-F238E27FC236}">
                  <a16:creationId xmlns:a16="http://schemas.microsoft.com/office/drawing/2014/main" id="{F5A0AE45-E5DC-5AAB-78EC-EE0CEB5A3B88}"/>
                </a:ext>
              </a:extLst>
            </p:cNvPr>
            <p:cNvSpPr/>
            <p:nvPr/>
          </p:nvSpPr>
          <p:spPr>
            <a:xfrm>
              <a:off x="10370322" y="442341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11113" h="11002" extrusionOk="0">
                  <a:moveTo>
                    <a:pt x="2619" y="0"/>
                  </a:moveTo>
                  <a:cubicBezTo>
                    <a:pt x="2492" y="0"/>
                    <a:pt x="2366" y="49"/>
                    <a:pt x="2268" y="146"/>
                  </a:cubicBezTo>
                  <a:lnTo>
                    <a:pt x="201" y="2213"/>
                  </a:lnTo>
                  <a:cubicBezTo>
                    <a:pt x="7" y="2407"/>
                    <a:pt x="7" y="2719"/>
                    <a:pt x="201" y="2914"/>
                  </a:cubicBezTo>
                  <a:lnTo>
                    <a:pt x="2782" y="5501"/>
                  </a:lnTo>
                  <a:lnTo>
                    <a:pt x="195" y="8081"/>
                  </a:lnTo>
                  <a:cubicBezTo>
                    <a:pt x="0" y="8275"/>
                    <a:pt x="0" y="8587"/>
                    <a:pt x="195" y="8782"/>
                  </a:cubicBezTo>
                  <a:lnTo>
                    <a:pt x="2268" y="10856"/>
                  </a:lnTo>
                  <a:cubicBezTo>
                    <a:pt x="2366" y="10953"/>
                    <a:pt x="2492" y="11001"/>
                    <a:pt x="2619" y="11001"/>
                  </a:cubicBezTo>
                  <a:cubicBezTo>
                    <a:pt x="2745" y="11001"/>
                    <a:pt x="2872" y="10953"/>
                    <a:pt x="2969" y="10856"/>
                  </a:cubicBezTo>
                  <a:lnTo>
                    <a:pt x="5556" y="8268"/>
                  </a:lnTo>
                  <a:lnTo>
                    <a:pt x="8143" y="10856"/>
                  </a:lnTo>
                  <a:cubicBezTo>
                    <a:pt x="8241" y="10953"/>
                    <a:pt x="8367" y="11001"/>
                    <a:pt x="8494" y="11001"/>
                  </a:cubicBezTo>
                  <a:cubicBezTo>
                    <a:pt x="8620" y="11001"/>
                    <a:pt x="8747" y="10953"/>
                    <a:pt x="8844" y="10856"/>
                  </a:cubicBezTo>
                  <a:lnTo>
                    <a:pt x="10911" y="8789"/>
                  </a:lnTo>
                  <a:cubicBezTo>
                    <a:pt x="11105" y="8594"/>
                    <a:pt x="11105" y="8275"/>
                    <a:pt x="10911" y="8081"/>
                  </a:cubicBezTo>
                  <a:lnTo>
                    <a:pt x="8331" y="5501"/>
                  </a:lnTo>
                  <a:lnTo>
                    <a:pt x="10918" y="2914"/>
                  </a:lnTo>
                  <a:cubicBezTo>
                    <a:pt x="11112" y="2719"/>
                    <a:pt x="11112" y="2407"/>
                    <a:pt x="10918" y="2213"/>
                  </a:cubicBezTo>
                  <a:lnTo>
                    <a:pt x="8844" y="146"/>
                  </a:lnTo>
                  <a:cubicBezTo>
                    <a:pt x="8747" y="49"/>
                    <a:pt x="8620" y="0"/>
                    <a:pt x="8494" y="0"/>
                  </a:cubicBezTo>
                  <a:cubicBezTo>
                    <a:pt x="8367" y="0"/>
                    <a:pt x="8241" y="49"/>
                    <a:pt x="8143" y="146"/>
                  </a:cubicBezTo>
                  <a:lnTo>
                    <a:pt x="5556" y="2726"/>
                  </a:lnTo>
                  <a:lnTo>
                    <a:pt x="2969" y="146"/>
                  </a:lnTo>
                  <a:cubicBezTo>
                    <a:pt x="2872" y="49"/>
                    <a:pt x="2745" y="0"/>
                    <a:pt x="261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accent1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98" name="Table 97">
            <a:extLst>
              <a:ext uri="{FF2B5EF4-FFF2-40B4-BE49-F238E27FC236}">
                <a16:creationId xmlns:a16="http://schemas.microsoft.com/office/drawing/2014/main" id="{A85031C4-E58E-93C6-437B-F7BAA750F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03278"/>
              </p:ext>
            </p:extLst>
          </p:nvPr>
        </p:nvGraphicFramePr>
        <p:xfrm>
          <a:off x="6705600" y="2445721"/>
          <a:ext cx="4779197" cy="2779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val="1463024146"/>
                    </a:ext>
                  </a:extLst>
                </a:gridCol>
                <a:gridCol w="832234">
                  <a:extLst>
                    <a:ext uri="{9D8B030D-6E8A-4147-A177-3AD203B41FA5}">
                      <a16:colId xmlns:a16="http://schemas.microsoft.com/office/drawing/2014/main" val="155693346"/>
                    </a:ext>
                  </a:extLst>
                </a:gridCol>
                <a:gridCol w="848163">
                  <a:extLst>
                    <a:ext uri="{9D8B030D-6E8A-4147-A177-3AD203B41FA5}">
                      <a16:colId xmlns:a16="http://schemas.microsoft.com/office/drawing/2014/main" val="814635449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3986017637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780822508"/>
                    </a:ext>
                  </a:extLst>
                </a:gridCol>
              </a:tblGrid>
              <a:tr h="486785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en-US" sz="105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n-ea"/>
                          <a:cs typeface="+mn-cs"/>
                        </a:rPr>
                        <a:t>Feature/Benefit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en-US" sz="1200" b="1" kern="1200" dirty="0">
                          <a:solidFill>
                            <a:srgbClr val="4FB28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j-ea"/>
                          <a:cs typeface="+mj-cs"/>
                        </a:rPr>
                        <a:t>TGF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en-US" sz="105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n-ea"/>
                          <a:cs typeface="+mn-cs"/>
                        </a:rPr>
                        <a:t>ISS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en-US" sz="105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n-ea"/>
                          <a:cs typeface="+mn-cs"/>
                        </a:rPr>
                        <a:t>Glass Lewis</a:t>
                      </a:r>
                    </a:p>
                  </a:txBody>
                  <a:tcPr marL="76200" marR="7620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sr-Latn-RS" sz="105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n-ea"/>
                          <a:cs typeface="+mn-cs"/>
                        </a:rPr>
                        <a:t>Obične</a:t>
                      </a:r>
                      <a:r>
                        <a:rPr lang="en-US" sz="105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n-ea"/>
                          <a:cs typeface="+mn-cs"/>
                        </a:rPr>
                        <a:t> Firm</a:t>
                      </a:r>
                      <a:r>
                        <a:rPr lang="sr-Latn-RS" sz="105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roxima Nova Rg" panose="02000506030000020004"/>
                          <a:ea typeface="+mn-ea"/>
                          <a:cs typeface="+mn-cs"/>
                        </a:rPr>
                        <a:t>e</a:t>
                      </a:r>
                      <a:endParaRPr lang="en-US" sz="105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roxima Nova Rg" panose="02000506030000020004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103524"/>
                  </a:ext>
                </a:extLst>
              </a:tr>
              <a:tr h="38210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en-US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AI </a:t>
                      </a:r>
                      <a:r>
                        <a:rPr lang="en-US" sz="105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Automacija</a:t>
                      </a:r>
                      <a:endParaRPr lang="en-US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Proxima Nova Rg" panose="02000506030000020004"/>
                        <a:ea typeface="+mn-ea"/>
                        <a:cs typeface="+mn-cs"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620319"/>
                  </a:ext>
                </a:extLst>
              </a:tr>
              <a:tr h="38210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sr-Latn-RS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Pristupačnost</a:t>
                      </a:r>
                      <a:endParaRPr lang="en-US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Proxima Nova Rg" panose="02000506030000020004"/>
                        <a:ea typeface="+mn-ea"/>
                        <a:cs typeface="+mn-cs"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312267"/>
                  </a:ext>
                </a:extLst>
              </a:tr>
              <a:tr h="38210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sr-Latn-RS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Doseg Tržišta</a:t>
                      </a:r>
                      <a:endParaRPr lang="en-US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Proxima Nova Rg" panose="02000506030000020004"/>
                        <a:ea typeface="+mn-ea"/>
                        <a:cs typeface="+mn-cs"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562035"/>
                  </a:ext>
                </a:extLst>
              </a:tr>
              <a:tr h="38210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en-US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Customization</a:t>
                      </a: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299878"/>
                  </a:ext>
                </a:extLst>
              </a:tr>
              <a:tr h="38210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sr-Latn-RS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Brzina</a:t>
                      </a:r>
                      <a:endParaRPr lang="en-US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Proxima Nova Rg" panose="02000506030000020004"/>
                        <a:ea typeface="+mn-ea"/>
                        <a:cs typeface="+mn-cs"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887364"/>
                  </a:ext>
                </a:extLst>
              </a:tr>
              <a:tr h="38210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sr-Latn-RS" sz="10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Proxima Nova Rg" panose="02000506030000020004"/>
                          <a:ea typeface="+mn-ea"/>
                          <a:cs typeface="+mn-cs"/>
                        </a:rPr>
                        <a:t>Duboka Analiza</a:t>
                      </a:r>
                      <a:endParaRPr lang="en-US" sz="10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Proxima Nova Rg" panose="02000506030000020004"/>
                        <a:ea typeface="+mn-ea"/>
                        <a:cs typeface="+mn-cs"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latinLnBrk="0"/>
                      <a:endParaRPr lang="en-US" sz="1400" dirty="0">
                        <a:effectLst/>
                      </a:endParaRPr>
                    </a:p>
                  </a:txBody>
                  <a:tcPr marL="76200" marR="762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9639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E2E7D86-467B-ADD5-F93C-925B58F95E4C}"/>
              </a:ext>
            </a:extLst>
          </p:cNvPr>
          <p:cNvSpPr txBox="1"/>
          <p:nvPr/>
        </p:nvSpPr>
        <p:spPr>
          <a:xfrm>
            <a:off x="647495" y="1520032"/>
            <a:ext cx="4572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Tr</a:t>
            </a:r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ening i Razvoj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Personalizovane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putanje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učenja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Obuka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zasnovana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scenarijima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Kontinuirana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povratna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sprega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Diseminacija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znanja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širom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organizacije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Proxima Nova Rg" panose="02000506030000020004"/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Proxima Nova Rg" panose="02000506030000020004"/>
            </a:endParaRPr>
          </a:p>
        </p:txBody>
      </p:sp>
      <p:pic>
        <p:nvPicPr>
          <p:cNvPr id="3" name="Picture 2" descr="Underline Png Vectors &amp; Illustrations for Free Download | Freepik">
            <a:extLst>
              <a:ext uri="{FF2B5EF4-FFF2-40B4-BE49-F238E27FC236}">
                <a16:creationId xmlns:a16="http://schemas.microsoft.com/office/drawing/2014/main" id="{72425353-7609-01C4-07EE-CB9388D717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" t="46006" r="2875" b="46006"/>
          <a:stretch/>
        </p:blipFill>
        <p:spPr bwMode="auto">
          <a:xfrm>
            <a:off x="1948180" y="686930"/>
            <a:ext cx="1645920" cy="1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7">
            <a:extLst>
              <a:ext uri="{FF2B5EF4-FFF2-40B4-BE49-F238E27FC236}">
                <a16:creationId xmlns:a16="http://schemas.microsoft.com/office/drawing/2014/main" id="{2478A4F8-370E-0B16-6B78-1DDF84E05FA5}"/>
              </a:ext>
            </a:extLst>
          </p:cNvPr>
          <p:cNvSpPr txBox="1">
            <a:spLocks/>
          </p:cNvSpPr>
          <p:nvPr/>
        </p:nvSpPr>
        <p:spPr>
          <a:xfrm>
            <a:off x="366355" y="113663"/>
            <a:ext cx="10073045" cy="841248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</a:t>
            </a:r>
            <a:r>
              <a:rPr lang="sr-Latn-R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ljučne </a:t>
            </a:r>
            <a:r>
              <a:rPr lang="sr-Latn-RS" sz="3600" b="1" dirty="0">
                <a:solidFill>
                  <a:srgbClr val="4FB286"/>
                </a:solidFill>
                <a:cs typeface="Arial" pitchFamily="34" charset="0"/>
              </a:rPr>
              <a:t>karakteristike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47F235-796A-B1CA-ED5B-CE391B192335}"/>
              </a:ext>
            </a:extLst>
          </p:cNvPr>
          <p:cNvSpPr txBox="1"/>
          <p:nvPr/>
        </p:nvSpPr>
        <p:spPr>
          <a:xfrm>
            <a:off x="7603153" y="1632896"/>
            <a:ext cx="35958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Latn-RS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/>
                <a:cs typeface="Segoe UI" panose="020B0502040204020203" pitchFamily="34" charset="0"/>
              </a:rPr>
              <a:t>Pristupi Tržištu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9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653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Proxima Nova Rg</vt:lpstr>
      <vt:lpstr>Symbol</vt:lpstr>
      <vt:lpstr>Times New Roman</vt:lpstr>
      <vt:lpstr>Office Theme</vt:lpstr>
      <vt:lpstr>Developing a Corporate Governance Expert System with Applications in the Insurance Industry  Razvoj ekspertnog sistema korporativnog upravljanja sa primenom u undustriji osiguranja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 Corporate Governance Expert System with Applications in the Insurance Industry  Razvoj Ekspertnog Sistema Korporativnog Upravljanja sa Primjenom u Industriji Osiguranja</dc:title>
  <dc:creator>Office</dc:creator>
  <cp:lastModifiedBy>Marija Jovovic Koprivica</cp:lastModifiedBy>
  <cp:revision>31</cp:revision>
  <cp:lastPrinted>2025-05-18T10:13:41Z</cp:lastPrinted>
  <dcterms:created xsi:type="dcterms:W3CDTF">2025-05-18T09:19:58Z</dcterms:created>
  <dcterms:modified xsi:type="dcterms:W3CDTF">2025-06-07T05:33:20Z</dcterms:modified>
</cp:coreProperties>
</file>