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82" r:id="rId4"/>
    <p:sldId id="267" r:id="rId5"/>
    <p:sldId id="268" r:id="rId6"/>
    <p:sldId id="269" r:id="rId7"/>
    <p:sldId id="279" r:id="rId8"/>
    <p:sldId id="280" r:id="rId9"/>
    <p:sldId id="274" r:id="rId10"/>
    <p:sldId id="273" r:id="rId11"/>
    <p:sldId id="283" r:id="rId12"/>
    <p:sldId id="262" r:id="rId13"/>
    <p:sldId id="259" r:id="rId14"/>
    <p:sldId id="264" r:id="rId15"/>
    <p:sldId id="263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FB10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11:46:11.677"/>
    </inkml:context>
    <inkml:brush xml:id="br0">
      <inkml:brushProperty name="width" value="0.35" units="cm"/>
      <inkml:brushProperty name="height" value="0.35" units="cm"/>
      <inkml:brushProperty name="color" value="#CC0066"/>
    </inkml:brush>
  </inkml:definitions>
  <inkml:trace contextRef="#ctx0" brushRef="#br0">59 1496 24575,'-1'58'0,"-3"-1"0,-3 1 0,-19 82 0,19-110 0,-3 52 0,7 42 0,8 116-164,19 96-655,19 94-164,23 77 0,201 1171-1966,-175-1142 1966,-13-56 0,-14-70 0,-17-81 0,-17-71 0,-14-65 0,-9-51 22,-9 17 889,-7-56 3205,8-103-3078,0 1 0,0 0 0,0 0-1,0 0 1,0 0 0,0-1 0,0 1 0,0 0 0,0 0 0,0 0 0,1 0 0,-1-1 0,0 1-1,1 0 1,-1 0 0,0-1 0,1 1 0,-1 0 0,1-1 0,-1 1 0,1 0 0,1 0 0,0 1 45,1 0 0,0-1 1,0 1-1,0-1 1,1 0-1,5 2 1,12 1 227,0-1-1,38 2 1,-3-4 140,78-9 0,-54-2-152,143-39-1,266-122-362,190-149-772,158-158-164,121-121 0,27-51 0,-80 22 0,-154 75 0,-186 114 0,-178 120 0,-153 108 0,-116 91 328,-114 116 658,20-21 201,-18 20-40,-6 5-162,0 0 1,0 0-1,0 0 0,0 0 1,0 0-1,0 0 0,0 0 1,0 0-1,0 0 0,0 0 1,0 0-1,0 1 0,0-1 1,0 0-1,0 0 0,0 0 1,0 0-1,0 0 0,0 0 1,0 0-1,0 0 0,0 0 1,0 0-1,0 0 0,0 0 1,0 0-1,0 0 0,0 0 1,0 0-1,0 0 0,0 0 1,0 0-1,0 0 0,0 0 1,0 0-1,0 0 0,1 0 1,-1 0-1,0 0 0,0 0 0,0 0 1,0 0-1,0 0 0,0 0 1,0 0-1,0 0 0,0 0 1,0 0-1,0 0 0,0 0 1,0 0-1,0 0 0,0 0 1,0 0-1,0 0 0,0 0 1,0 0-1,0 0 0,0 0 1,0 0-1,0 0 0,0 0 1,0 0-1,0 0 0,1 0 1,-1 0-1,0 0 0,-44 86 314,-93 187-277,-134 239-39,-144 251 0,-122 233 0,526-975 0,-593 1098-113,-62 88-335,6-28 172,76-140-543,115-205-11,127-228 624,116-204 303,92-163 331,121-217-290,-63 111 1697,139-220-1417,109-130-355,171-217-63,228-279 0,166-195 0,916-1145-800,-932 1128 476,-147 176-495,-161 199-11,-146 187 624,-116 156 360,-111 157 208,-29 40-131,-11 9-224,0 1 1,0 0-1,0 0 1,0 0 0,1 0-1,-1 0 1,0-1 0,0 1-1,0 0 1,0 0-1,1 0 1,-1 0 0,0 0-1,0 0 1,0 0 0,0 0-1,1 0 1,-1 0-1,0 0 1,0 0 0,0 0-1,1 0 1,-1 0-1,0 0 1,0 0 0,0 0-1,1 0 1,-1 0 0,0 0-1,0 0 1,0 0-1,1 2 33,-1 0-1,0 0 0,0 0 0,0 0 0,-1 0 0,1 0 0,0 0 0,-1 0 0,1-1 0,-1 1 0,-1 3 0,-23 60 304,-94 221-137,-99 223-195,-83 178-11,-375 841 0,387-866 0,68-140-164,71-147-655,64-136 163,80-221 725,2 0-1,-3 19 0,7-35-41,-1 0-1,1 0 1,0 1-1,0-1 1,0 0-1,0 1 1,0-1-1,0 0 1,1 0-1,-1 1 1,1-1-1,0 0 1,0 0-1,-1 0 1,1 0-1,2 3 1,-2-4-11,0-1 0,-1 1 0,1 0 0,0-1 1,0 1-1,0-1 0,-1 1 0,1-1 1,0 1-1,0-1 0,0 0 0,0 1 0,0-1 1,2 1-1,0-1 12,-1 0 1,1 0-1,-1 0 1,1-1-1,0 1 1,-1-1-1,5 0 1,8-5 40,0-1 1,-1 0 0,1-1-1,16-12 1,127-99 73,73-78-122,454-459-21,302-385 0,184-241 0,19-55 0,-97 77 0,-174 173-164,-215 232-655,-215 245-11,-186 222 624,-148 182 360,-137 181-12,-3 5 349,-20 28-305,-115 183 643,-207 322-623,186-294-199,-248 384-3,-312 514-4,-104 176 0,-23 43 0,61-97 0,133-210-164,162-260-655,160-253 41,131-208 778,102-154 205,78-152-176,0 0 0,0 0 0,0 0 0,0 1 0,0-1 0,1 0 0,0 1 0,-1-1 0,1 0 0,0 1 0,0 1 0,0-3-22,0-1 0,0 0 0,0 0 0,0 0 0,1 0 0,-1 1-1,0-1 1,0 0 0,0 0 0,0 0 0,0 0 0,1 0 0,-1 1 0,0-1 0,0 0 0,0 0-1,1 0 1,-1 0 0,0 0 0,0 0 0,0 0 0,1 0 0,-1 0 0,0 0 0,0 0 0,0 0 0,1 0-1,-1 0 1,0 0 0,0 0 0,0 0 0,1 0 0,12-5 236,1-5-5,24-21 0,71-69 141,363-352-71,375-385-272,360-388-36,173-186 0,-20 14-77,-146 156-231,-236 245 67,-263 273-578,-245 253 163,-210 219 1260,-248 239-482,1 1 0,19-12 1,-31 22-120,-1 1 0,0 0 1,0 0-1,0 0 0,0 0 0,1-1 1,-1 1-1,0 0 0,0 0 0,0 0 1,1 0-1,-1 0 0,0 0 0,0 0 1,0-1-1,1 1 0,-1 0 0,0 0 1,0 0-1,1 0 0,-1 0 1,0 0-1,0 0 0,1 0 0,-1 0 1,0 0-1,0 0 0,0 0 0,1 1 1,-1-1-1,0 0 0,0 0 0,1 0 1,-1 0-1,0 0 0,0 0 0,0 0 1,1 1-1,-1-1 0,0 0 1,0 0-1,0 1 0,0 0 7,0 1-1,0-1 0,0 1 1,-1-1-1,1 0 1,-1 1-1,1-1 1,-1 1-1,0-1 1,0 2-1,-58 89 89,-70 90-84,-358 499-14,-309 442 0,-254 374 0,-128 195 0,18-11 0,131-174 0,209-292-164,223-329-614,208-305 125,167-246 531,133-198 286,88-134-57,7-10 29,30-39 190,14-17-85,-9 11-96,350-447 495,411-545-485,-546 712-155,573-748 0,1598-2153 0,-1395 1823 0,-243 307-164,-247 327-646,-213 291 189,-166 242 1273,-157 234-503,1 0 0,8-9 0,-14 19-53,-3 3-8,-9 19 52,-155 277 11,139-252-151,-335 600 0,-213 427 0,-103 259 0,11 25 0,86-151 0,129-254 0,138-277-163,121-247-644,94-195 199,76-173 822,21-60-158,1 1-1,0 0 1,1 0-1,-1 0 0,0 0 1,1 0-1,0 5 0,0-8-49,0 0-1,0 0 0,0 0 0,0 1 0,0-1 1,0 0-1,0 0 0,0 0 0,0 0 0,0 0 1,0 0-1,0 0 0,0 1 0,0-1 0,0 0 1,1 0-1,-1 0 0,0 0 0,0 0 0,0 0 1,0 0-1,0 0 0,0 0 0,0 0 0,0 0 1,1 0-1,-1 0 0,0 0 0,0 0 0,0 0 1,0 0-1,0 0 0,0 0 0,1 0 0,-1 0 1,0 0-1,0 0 0,0 0 0,0 0 0,0 0 0,0 0 1,0 0-1,1 0 0,-1 0 0,11-8 212,41-45 110,225-263-173,293-375-154,248-307 0,114-130 0,-27 25 0,-138 156-164,-186 219-645,-186 228 195,-166 203 1233,-172 221-260,-34 44-179,-18 27-112,-6 8-16,-69 112 36,-181 317-88,-177 382 0,-112 275 0,-18 93 0,62-79 0,110-197 0,119-240-164,106-229-608,114-293 416,22-42 245,24-98 132,0 1-1,1-1 1,-1 1-1,1-1 0,0 1 1,0 0-1,0-1 1,1 1-1,-1-1 1,1 1-1,2 4 1,-3-8-11,0 0 1,1 0 0,-1-1-1,1 1 1,0 0 0,-1 0-1,1-1 1,0 1 0,-1-1-1,1 1 1,0 0 0,0-1-1,-1 0 1,1 1 0,0-1-1,0 1 1,0-1 0,0 0 0,1 1-1,0-1 14,1 0 0,-1 0 0,1 0 0,-1 0-1,1 0 1,0-1 0,-1 1 0,0-1 0,4 0 0,12-7 68,-1 0 0,1-1 0,-1 0 0,17-14 0,144-112 246,90-95-199,110-117-120,743-753-19,381-481 0,189-254 0,-63 39 0,-251 253 0,-338 360-163,-339 370-651,-294 328 179,-287 339 949,-107 131-147,-10 12-78,-2 4 2,-204 263 738,-413 534-626,-390 527-193,-285 426-10,-110 168 0,65-61 0,210-268 0,279-379-164,275-385-655,234-333 164,322-468 660,-99 146 581,116-171-584,0 0 0,0 0 1,0 0-1,0 0 0,0 0 1,0 0-1,0 0 0,0 0 1,0 0-1,0 0 0,0 0 1,0 0-1,0 0 3,0 0-3,1 0 3,-1 0-3,0 0 3,0 0 9,0 0-7,0 0-5,0 0 0,0 0 3,0 0-3,0 0 3,0 0-3,0 0 0,0 1 1,0-1-1,5-6 87,20-24 68,84-115 63,385-526-121,373-514-99,222-301 0,45-52 0,-105 149 0,-205 278 0,-238 323-20,-385 522-19,-70 107 1,-125 152 35,1 1 0,-1 0 0,10-7 0,-15 12 3,-1 1 0,1 0 0,0-1-1,-1 1 1,1 0 0,-1 0 0,1-1-1,-1 1 1,1 0 0,0 0 0,-1 0-1,1 0 1,1 0 0,-2 0 0,0 0 0,0 0 0,1 0-1,-1 0 1,0 0 0,0 0 0,1 0 0,-1 1 0,0-1 0,0 0 0,0 0 0,0 0 0,1 1 0,-1-1 0,0 0 0,0 0-1,0 0 1,0 1 0,0-1 0,0 0 0,0 0 0,0 0 0,0 1 0,1-1 0,-1 0 0,0 0 0,0 1 0,0-1 0,0 0-1,-1 6 1,0-1 0,0 0 0,0 0-1,0 0 1,-1-1 0,-2 7-1,-31 69 1,-112 205 0,-96 162 0,-492 900 0,-260 472 0,-89 151 0,58-108 0,166-295-164,214-380-581,213-381 222,184-327 434,186-345 109,49-93 29,13-40-41,1 1 1,-1 0 0,1-1-1,-1 1 1,1 0 0,0 0-1,0-1 1,0 1-1,0 0 1,1 2 0,-1-3-6,0-1 1,0 0 0,1 0 0,-1 1-1,0-1 1,0 0 0,0 0-1,1 1 1,-1-1 0,0 0 0,0 0-1,1 0 1,-1 0 0,0 1 0,1-1-1,-1 0 1,0 0 0,1 0 0,-1 0-1,0 0 1,0 0 0,1 0-1,-1 0 1,0 0 0,1 0 0,-1 0-1,0 0 1,1 0 0,-1 0 0,0 0-1,1 0 1,-1 0 0,0 0 0,1 0-1,-1-1 1,0 1 0,0 0 0,1 0-1,-1-1 1,5-1 33,-1 0 0,0-1 0,-1 0 1,7-5-1,84-93 342,257-350 22,143-219-341,45-73-60,-43 51 0,-95 128 0,-115 156 0,-109 147-1,-87 121 0,-81 125 1,1 0 0,-13 26 0,-64 163 0,-104 251 0,-101 274 0,-373 1032 0,373-978 0,67-162 0,68-173-104,56-153-310,45-119 474,36-141 4,-1-1 1,0 1-1,1 0 1,0 0-1,0 0 1,2 8-1,-2-12-48,0 0-1,0-1 0,1 1 0,-1-1 0,0 1 0,0 0 0,1-1 0,-1 1 1,0-1-1,1 1 0,-1-1 0,0 1 0,1-1 0,-1 1 0,1-1 0,-1 1 1,1-1-1,-1 1 0,1-1 0,-1 0 0,1 1 0,0-1 0,-1 0 0,1 0 1,-1 1-1,1-1 0,0 0 0,-1 0 0,1 0 0,0 0 0,0 0 0,2 0 30,0-1-1,0 0 0,0 1 1,0-1-1,0 0 0,-1-1 1,1 1-1,0 0 0,2-3 1,41-28 284,159-149 113,155-171-373,169-221-69,101-175 0,-4-48 0,-71 63-163,-114 132-507,-120 155 284,-110 149-436,-89 121 212,-70 91 1277,-45 67-176,-7 18-482,0 0-1,0 0 1,0 0 0,1 0-1,-1 0 1,0 0-1,0 0 1,0-1 0,0 1-1,0 0 1,0 0 0,0 0-1,0 0 1,0 0-1,0 0 1,0 0 0,0-1-1,0 1 1,0 0 0,0 0-1,0 0 1,0 0-1,0 0 1,0 0 0,0 0-1,0-1 1,0 1 0,0 0-1,0 0 1,0 0-1,-1 0 1,1 0 0,0 0-1,0 0 1,0 0 0,0-1-1,0 1 1,0 0-1,0 0 1,0 0 0,0 0-1,0 0 1,-1 0 0,1 0-1,0 0 1,0 0-1,0 0 1,0 0 0,0 0-1,0 0 1,0 0 0,-1 0-1,1 0 1,0 0-1,0 0 1,0 0 0,-11 9 482,-12 19 1,-69 110 491,-83 127-113,-116 153-499,-106 138-369,-39 55-197,24-38-17,71-102-607,89-123-164,83-116 0,70-97 327,76-106 859,20-26 3,7-12 27,121-173 530,235-342-613,215-301-150,180-227 0,81-99 0,-54 83-164,-143 200-491,-172 239 326,-162 226-490,-144 206 163,-159 194 677,0 0-1,0 1 1,0 0-1,1 0 1,-1-1-1,1 1 1,-1 1-1,1-1 1,4-2-1,-7 4-14,0 0-1,0 0 1,0 0 0,0 1-1,1-1 1,-1 0 0,0 0-1,0 0 1,0 0 0,0 0-1,0 1 1,0-1 0,0 0 0,1 0-1,-1 0 1,0 1 0,0-1-1,0 0 1,0 0 0,0 0-1,0 0 1,0 1 0,0-1-1,0 0 1,0 0 0,0 0-1,0 1 1,0-1 0,0 0-1,0 0 1,0 0 0,0 1-1,-1-1 1,1 0 0,0 0-1,0 0 1,-7 19 235,-94 165 578,-92 149-655,-258 425-111,264-452 160,47-79 4,47-80 603,42-69 163,38-60-387,12-15-407,2-5-56,15-21 45,158-250 1811,-163 259-1420,-11 14-552,0-1-1,0 1 1,0 0 0,1 0 0,-1 0 0,0-1 0,0 1 0,0 0 0,1 0 0,-1 0 0,0 0 0,0 0 0,1 0-1,-1 0 1,0-1 0,0 1 0,1 0 0,-1 0 0,0 0 0,0 0 0,1 0 0,-1 0 0,0 0 0,1 0 0,-1 0-1,0 0 1,0 1 0,1-1 0,-1 0 0,1 2 57,1 0 1,-1 0-1,0 0 0,0 0 0,0 0 0,0 0 0,0 0 1,-1 0-1,1 1 0,-1-1 0,1 4 0,6 43 566,1 56-1,-4-20-3092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75F2F-E13D-4490-B348-826A3F3F80FD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18F0F-4A42-46A0-A236-1F720AC2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18F0F-4A42-46A0-A236-1F720AC20F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8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18F0F-4A42-46A0-A236-1F720AC20F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1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5354-9902-83AE-F359-1B9A10CDF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1C022-C193-12F1-D3FA-E98FF4229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F615-6183-E79B-0FF0-6792EE31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DC86-0FDD-4D43-964B-D6DC370F8DB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82088-7D0F-509A-E81C-150BCC3D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3C7A8-2C68-1D60-155D-82362FD5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7E81-4B2D-4F79-A435-DB23296F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4C49-696A-A402-CE5A-75C34C66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A473E-959F-32BA-E1BF-D40EA2571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F13CE-B366-70B0-C0C8-8EB9337C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DC86-0FDD-4D43-964B-D6DC370F8DB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8985A-CAF2-E813-7F47-F91BF157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A8390-4BFD-5ACC-A994-7FD709ED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7E81-4B2D-4F79-A435-DB23296F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9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89112-5C5D-5ED2-A195-069774D27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CEF2E-CA17-E516-D4ED-E78A32BDD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45D2E-0A4E-86A4-00FC-49890252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DC86-0FDD-4D43-964B-D6DC370F8DB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7494F-8CB8-26A6-D0F0-9CF9E249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CDBE7-5A8C-0DAD-D74B-6116E9B8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7E81-4B2D-4F79-A435-DB23296F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4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88EC-1E66-DD60-6F2D-69D50E80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32D15-FC1B-B1A9-5932-3C901BDFE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74079-FC29-5331-BA63-C064A17D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DC86-0FDD-4D43-964B-D6DC370F8DB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C9B77-2444-277D-D2DB-DD55E778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F170-D80B-1558-D43A-6170F8C6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7E81-4B2D-4F79-A435-DB23296F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0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B39F-3A39-415A-D082-7AB6575A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C2BED-007F-C85E-7ABF-E00712128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6F4D8-8A1C-AEB8-AE77-371DC358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DC86-0FDD-4D43-964B-D6DC370F8DB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667B1-D1F1-7939-1AD8-CEB48DD7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8D93-DFF5-0E87-C71B-D0AA051A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7E81-4B2D-4F79-A435-DB23296F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9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FFF1-5CB4-F5A3-C46F-1BD18B51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D4D8C-AB8D-B8AD-0DE4-A02550DA5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110A0-AC74-B8E4-8D7D-C40C77BD6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28F79-CD26-94DC-4C4B-03EDDF6C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DC86-0FDD-4D43-964B-D6DC370F8DB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65618-31F3-E777-E033-B339199C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451CE-D617-DB02-3590-14112335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7E81-4B2D-4F79-A435-DB23296F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983E-0860-41A0-AD62-36F9C369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127ED-F2B0-10A4-D9FB-E7E03773E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B2DA7-A6FD-4AC3-3782-9C0D74F7B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44E0E-8E98-7C2D-92BE-EE513237C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7465D-DC1F-A490-9829-B148E519F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65B9D-1676-ECB8-2B3C-E6F883F0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DC86-0FDD-4D43-964B-D6DC370F8DB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CF394-749B-C420-9762-1C1DC501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E9CBE-DB8F-03EB-DBCE-905FD78A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7E81-4B2D-4F79-A435-DB23296F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2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1833-51FA-4903-7E8C-293E17AE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1C6EB-73B1-C045-5AE5-BE7F82EE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DC86-0FDD-4D43-964B-D6DC370F8DB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9A377-4E18-A62C-2D7A-EF3698D53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F1273-790A-8AFB-895E-D1701DC0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7E81-4B2D-4F79-A435-DB23296F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0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46E0D-7B5B-9D8D-EC18-8C0B6F0E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DC86-0FDD-4D43-964B-D6DC370F8DB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05A27-5CEC-CA4B-B94E-AD51A29E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305C6-1EC6-6BC9-71B9-704C1B91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7E81-4B2D-4F79-A435-DB23296F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C006-6102-2F53-8168-940C60BE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D73DC-C3AC-EE3A-3906-423A54A35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BEFD-36FB-B453-955B-BA68EEB06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A34A5-624C-84A0-D8A1-E92E5146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DC86-0FDD-4D43-964B-D6DC370F8DB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AE1B-093B-8785-60EC-FA70E08D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338C1-4AD0-1D68-DF55-595AB314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7E81-4B2D-4F79-A435-DB23296F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AAA1-E4CB-50A7-1B68-F189131C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3C42F-84DE-952E-A3E7-F4850569C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AD139-D001-8888-9E7B-C1DB46A6F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E4FCB-BAF8-295A-A761-3241EBC8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DC86-0FDD-4D43-964B-D6DC370F8DB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137CC-1449-906C-7EF6-BB724443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84C99-6638-4E8C-0AF7-96DDD07F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7E81-4B2D-4F79-A435-DB23296F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9B4C1-EE0E-DDC7-3C56-AD2B2293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965D-0DD2-17AF-2D14-270199A2F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9EBF0-0ED4-245E-27EB-8EA3E3B1C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DC86-0FDD-4D43-964B-D6DC370F8DB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1A9C3-3B2A-037A-7A8C-407BE7460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4DA13-1FAC-2852-890F-CFF198FB9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B7E81-4B2D-4F79-A435-DB23296F9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7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hyperlink" Target="https://www.publicdomainpictures.net/view-image.php?image=73857&amp;picture=tick-and-cross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E86A-6CB0-43EC-2438-D73CE6AEE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Primena</a:t>
            </a:r>
            <a:r>
              <a:rPr lang="en-US" dirty="0"/>
              <a:t> ma</a:t>
            </a:r>
            <a:r>
              <a:rPr lang="sr-Latn-RS" dirty="0"/>
              <a:t>šinskog učenja u osiguranju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67701-6401-062A-86BD-8D63D9754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4109"/>
            <a:ext cx="9144000" cy="685800"/>
          </a:xfrm>
        </p:spPr>
        <p:txBody>
          <a:bodyPr/>
          <a:lstStyle/>
          <a:p>
            <a:r>
              <a:rPr lang="sr-Latn-RS" i="1" dirty="0"/>
              <a:t>Nikola Slavković</a:t>
            </a:r>
            <a:r>
              <a:rPr lang="en-US" i="1" dirty="0"/>
              <a:t>, Ana </a:t>
            </a:r>
            <a:r>
              <a:rPr lang="en-US" i="1" dirty="0" err="1"/>
              <a:t>Slavkovi</a:t>
            </a:r>
            <a:r>
              <a:rPr lang="sr-Latn-RS" i="1" dirty="0"/>
              <a:t>ć</a:t>
            </a:r>
            <a:endParaRPr lang="en-US" i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FD8E9F-A515-642C-F871-B2FF84D56B4F}"/>
              </a:ext>
            </a:extLst>
          </p:cNvPr>
          <p:cNvGrpSpPr/>
          <p:nvPr/>
        </p:nvGrpSpPr>
        <p:grpSpPr>
          <a:xfrm>
            <a:off x="8248953" y="3577696"/>
            <a:ext cx="3880152" cy="3157749"/>
            <a:chOff x="8689578" y="3793066"/>
            <a:chExt cx="3502422" cy="28746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A4A630-7B3F-0173-7200-B833AB621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9578" y="4280112"/>
              <a:ext cx="3284708" cy="2387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043F7C-EED3-1EEE-3F84-7F517DA23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0" t="10479" r="11500" b="9020"/>
            <a:stretch>
              <a:fillRect/>
            </a:stretch>
          </p:blipFill>
          <p:spPr>
            <a:xfrm>
              <a:off x="10779277" y="3793066"/>
              <a:ext cx="1412723" cy="1557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1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C154-6DBB-4BD8-D86D-41C10A6E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Sledeći koraci...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BE433-CBB4-628F-71AF-F27D14394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/>
              <a:t>Razvoj mašinskog učenja u osiguranju – Srbija</a:t>
            </a:r>
          </a:p>
          <a:p>
            <a:r>
              <a:rPr lang="sr-Latn-RS" dirty="0"/>
              <a:t>Jedan broj primena mašinskog učenja je još uvek u ranim fazama. Rastući trend digitalizacije i sve veća mogućnosti prikupljanja veće količine podataka vode implementaciji složenijih sistema u budućnosti.</a:t>
            </a:r>
          </a:p>
          <a:p>
            <a:pPr marL="0" indent="0">
              <a:buNone/>
            </a:pPr>
            <a:r>
              <a:rPr lang="sr-Latn-RS" dirty="0"/>
              <a:t>Razvoj mašinskog učenja u osiguranju – SVET</a:t>
            </a:r>
          </a:p>
          <a:p>
            <a:r>
              <a:rPr lang="sr-Latn-RS" dirty="0"/>
              <a:t>U narednim godinama očekuje se da će modeli mašinskog učenja postati dublje integrisani sa pametnim uređajima, senzorima, dronovima i drugim elementima IoT mreže, koji prikupljaju podatke u realnom vremenu iz okruženja.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4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CAE7-269C-3313-7287-C8387AF87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780" y="2103437"/>
            <a:ext cx="3140090" cy="1325563"/>
          </a:xfrm>
        </p:spPr>
        <p:txBody>
          <a:bodyPr/>
          <a:lstStyle/>
          <a:p>
            <a:r>
              <a:rPr lang="sr-Latn-RS" dirty="0"/>
              <a:t>Aktuelnosti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3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BF9C-004C-1D41-91AD-ED016861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8" y="79677"/>
            <a:ext cx="2398486" cy="648319"/>
          </a:xfrm>
        </p:spPr>
        <p:txBody>
          <a:bodyPr>
            <a:normAutofit fontScale="90000"/>
          </a:bodyPr>
          <a:lstStyle/>
          <a:p>
            <a:r>
              <a:rPr lang="sr-Latn-RS" dirty="0"/>
              <a:t>Švedska...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10B2C-C9E8-4E58-88AD-6ABA0FCF3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52" y="856343"/>
            <a:ext cx="5803788" cy="5320620"/>
          </a:xfrm>
        </p:spPr>
        <p:txBody>
          <a:bodyPr/>
          <a:lstStyle/>
          <a:p>
            <a:r>
              <a:rPr lang="sr-Latn-RS" dirty="0"/>
              <a:t>Kreiran prvi „živi kompjuter“ koji se sastoji od 16 organoidnih laboratorijski uzgojenih klastera ćelija mozga</a:t>
            </a:r>
          </a:p>
          <a:p>
            <a:r>
              <a:rPr lang="sr-Latn-RS" dirty="0"/>
              <a:t>Cilj: biočipovi za računare. Ne zahtevaju visok nivo sopstvenog napajanja – ušteda energije.</a:t>
            </a:r>
          </a:p>
          <a:p>
            <a:r>
              <a:rPr lang="sr-Latn-RS" dirty="0"/>
              <a:t>Primena: umesto vešačkih neuralnih mreža (sa 10-20 W ljudski mozak skladišti 1000 puta više podataka od računara)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532538-151C-23E6-A939-58A56CBE4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79" y="4741333"/>
            <a:ext cx="1717536" cy="18795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4597BA-FCF8-6479-2F7C-BF9F515DD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39" y="764608"/>
            <a:ext cx="2326566" cy="2808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FFB57B-4307-7310-08FA-84FA2AA60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7889" y="4276837"/>
            <a:ext cx="2333293" cy="23440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8DF4B4-7EE2-2112-18F3-27DCF3100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79" y="171753"/>
            <a:ext cx="3431337" cy="4066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845CFB-FCDE-175B-1779-D32869C42E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25" y="5327168"/>
            <a:ext cx="2308386" cy="12937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FCF9AC-C18B-4BD5-9E94-14F2094FD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1" y="5823046"/>
            <a:ext cx="3047595" cy="9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EE907-A725-057A-61E6-C0098C81C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52" y="1825625"/>
            <a:ext cx="3314096" cy="4351338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Italijan Salvatore Garau</a:t>
            </a:r>
          </a:p>
          <a:p>
            <a:endParaRPr lang="sr-Latn-RS" dirty="0"/>
          </a:p>
          <a:p>
            <a:r>
              <a:rPr lang="sr-Latn-RS" dirty="0"/>
              <a:t>Nevidljiva skulptura sa sertifikatom o originalnosti</a:t>
            </a:r>
          </a:p>
          <a:p>
            <a:pPr marL="0" indent="0">
              <a:buNone/>
            </a:pPr>
            <a:endParaRPr lang="sr-Latn-RS" dirty="0"/>
          </a:p>
          <a:p>
            <a:r>
              <a:rPr lang="sr-Latn-RS" dirty="0"/>
              <a:t>U toku su pregovori </a:t>
            </a:r>
            <a:r>
              <a:rPr lang="en-US" dirty="0"/>
              <a:t>o </a:t>
            </a:r>
            <a:r>
              <a:rPr lang="sr-Latn-RS" dirty="0"/>
              <a:t>osiguranju od krađe ili druge štete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2B3F8-4A08-7C54-BCA9-CDE26C69C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60" y="467027"/>
            <a:ext cx="7403773" cy="602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14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418F-9F22-FC2C-81EA-A360F9F8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Autonomna vozila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A11BA-F04F-9C33-46B6-67D3ED3BE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5525" cy="4351338"/>
          </a:xfrm>
        </p:spPr>
        <p:txBody>
          <a:bodyPr/>
          <a:lstStyle/>
          <a:p>
            <a:r>
              <a:rPr lang="sr-Latn-RS" dirty="0"/>
              <a:t>Skretanje u levo</a:t>
            </a:r>
          </a:p>
          <a:p>
            <a:endParaRPr lang="sr-Latn-RS" dirty="0"/>
          </a:p>
          <a:p>
            <a:r>
              <a:rPr lang="sr-Latn-RS" dirty="0"/>
              <a:t>Da li bi seli u autonomni autobus?</a:t>
            </a:r>
          </a:p>
          <a:p>
            <a:endParaRPr lang="sr-Latn-RS" dirty="0"/>
          </a:p>
          <a:p>
            <a:r>
              <a:rPr lang="sr-Latn-RS" dirty="0"/>
              <a:t>Trik sa tesla autom</a:t>
            </a:r>
          </a:p>
        </p:txBody>
      </p:sp>
      <p:pic>
        <p:nvPicPr>
          <p:cNvPr id="4" name="Picture 3" descr="tesla self-driving car flaw">
            <a:extLst>
              <a:ext uri="{FF2B5EF4-FFF2-40B4-BE49-F238E27FC236}">
                <a16:creationId xmlns:a16="http://schemas.microsoft.com/office/drawing/2014/main" id="{4BDC691A-E6A4-C0FF-9447-2F5AE6651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/>
          <a:stretch>
            <a:fillRect/>
          </a:stretch>
        </p:blipFill>
        <p:spPr bwMode="auto">
          <a:xfrm>
            <a:off x="4731847" y="1590450"/>
            <a:ext cx="7374940" cy="4232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63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DE1A-7BD0-D479-5C03-0FD9C9F8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97821"/>
            <a:ext cx="10515600" cy="1325563"/>
          </a:xfrm>
        </p:spPr>
        <p:txBody>
          <a:bodyPr/>
          <a:lstStyle/>
          <a:p>
            <a:r>
              <a:rPr lang="sr-Latn-RS" dirty="0"/>
              <a:t>Mašinsko učenje... Prepoznavanje...</a:t>
            </a:r>
            <a:endParaRPr lang="en-US" dirty="0"/>
          </a:p>
        </p:txBody>
      </p:sp>
      <p:pic>
        <p:nvPicPr>
          <p:cNvPr id="1026" name="Picture 2" descr="A Cat's Personality - FOUR PAWS ...">
            <a:extLst>
              <a:ext uri="{FF2B5EF4-FFF2-40B4-BE49-F238E27FC236}">
                <a16:creationId xmlns:a16="http://schemas.microsoft.com/office/drawing/2014/main" id="{61639C82-7325-609C-F2D6-DEA11CAB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10" y="1564898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you should castrate your dog ...">
            <a:extLst>
              <a:ext uri="{FF2B5EF4-FFF2-40B4-BE49-F238E27FC236}">
                <a16:creationId xmlns:a16="http://schemas.microsoft.com/office/drawing/2014/main" id="{17B443AB-7CC1-5689-5079-E6C17660B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73" y="2512483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Top 10 Most Popular Dogs By ...">
            <a:extLst>
              <a:ext uri="{FF2B5EF4-FFF2-40B4-BE49-F238E27FC236}">
                <a16:creationId xmlns:a16="http://schemas.microsoft.com/office/drawing/2014/main" id="{FF2148AE-3230-A960-751B-9BD441149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349" y="71437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he Cat Gets Its Stripes: It's ...">
            <a:extLst>
              <a:ext uri="{FF2B5EF4-FFF2-40B4-BE49-F238E27FC236}">
                <a16:creationId xmlns:a16="http://schemas.microsoft.com/office/drawing/2014/main" id="{3597FE20-D36C-32BC-2168-9A8FBB54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28" y="284374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me - Kit Cat International Pte Ltd">
            <a:extLst>
              <a:ext uri="{FF2B5EF4-FFF2-40B4-BE49-F238E27FC236}">
                <a16:creationId xmlns:a16="http://schemas.microsoft.com/office/drawing/2014/main" id="{1F2964E3-CFBE-BBDD-7CFC-5265676B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85" y="3670949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ruger National Park Leopard">
            <a:extLst>
              <a:ext uri="{FF2B5EF4-FFF2-40B4-BE49-F238E27FC236}">
                <a16:creationId xmlns:a16="http://schemas.microsoft.com/office/drawing/2014/main" id="{8F332D02-8B3C-0BC6-B357-C179BB4F0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25" y="4382143"/>
            <a:ext cx="3351211" cy="21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96DC69-A7D2-A7A2-BF67-1CEC9AB610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9786" y="4382143"/>
            <a:ext cx="1993167" cy="1993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DE079B-13BC-BCCB-7F79-ADA3EC5EAC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11029" r="47673" b="12322"/>
          <a:stretch>
            <a:fillRect/>
          </a:stretch>
        </p:blipFill>
        <p:spPr>
          <a:xfrm>
            <a:off x="3115486" y="2719018"/>
            <a:ext cx="717874" cy="650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D53ED0-48D5-00AE-EE13-EEF522A8C3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51312" t="10703" b="9795"/>
          <a:stretch>
            <a:fillRect/>
          </a:stretch>
        </p:blipFill>
        <p:spPr>
          <a:xfrm>
            <a:off x="6375438" y="3398534"/>
            <a:ext cx="669735" cy="676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E2B906-9E35-BE57-28FF-A9E1511FA1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r="47673"/>
          <a:stretch>
            <a:fillRect/>
          </a:stretch>
        </p:blipFill>
        <p:spPr>
          <a:xfrm>
            <a:off x="8667879" y="4138781"/>
            <a:ext cx="717874" cy="848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844194-F091-E788-63C0-AED8C3B537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r="47673"/>
          <a:stretch>
            <a:fillRect/>
          </a:stretch>
        </p:blipFill>
        <p:spPr>
          <a:xfrm>
            <a:off x="1676086" y="5169595"/>
            <a:ext cx="717874" cy="848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529C9-1356-6E17-13F3-8D2EA5CDDF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51312" t="10703" b="9795"/>
          <a:stretch>
            <a:fillRect/>
          </a:stretch>
        </p:blipFill>
        <p:spPr>
          <a:xfrm>
            <a:off x="10753764" y="1990951"/>
            <a:ext cx="669735" cy="6760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E0484A-0693-E11C-E58A-CE05FC450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51312" t="10703" b="9795"/>
          <a:stretch>
            <a:fillRect/>
          </a:stretch>
        </p:blipFill>
        <p:spPr>
          <a:xfrm>
            <a:off x="3261701" y="5525591"/>
            <a:ext cx="974551" cy="983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3A7558-5593-F0FB-1BFC-D68F75D59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51312" t="10703" b="9795"/>
          <a:stretch>
            <a:fillRect/>
          </a:stretch>
        </p:blipFill>
        <p:spPr>
          <a:xfrm>
            <a:off x="9582189" y="5699261"/>
            <a:ext cx="669735" cy="6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3367-FDD1-08EF-168E-E5ABF02E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Trenutak kada će mašine zavladati svetom ?</a:t>
            </a:r>
            <a:endParaRPr lang="en-US" dirty="0"/>
          </a:p>
        </p:txBody>
      </p:sp>
      <p:pic>
        <p:nvPicPr>
          <p:cNvPr id="2050" name="Picture 2" descr="Terminator: Survivors | The Aftermath Trailer">
            <a:extLst>
              <a:ext uri="{FF2B5EF4-FFF2-40B4-BE49-F238E27FC236}">
                <a16:creationId xmlns:a16="http://schemas.microsoft.com/office/drawing/2014/main" id="{ABFF36B4-B49C-A227-8BBA-058FA196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4" y="1646615"/>
            <a:ext cx="75184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EF93EC-A1CD-5943-16D4-4408A77D1DD3}"/>
                  </a:ext>
                </a:extLst>
              </p14:cNvPr>
              <p14:cNvContentPartPr/>
              <p14:nvPr/>
            </p14:nvContentPartPr>
            <p14:xfrm>
              <a:off x="288055" y="1261272"/>
              <a:ext cx="9681480" cy="6014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EF93EC-A1CD-5943-16D4-4408A77D1D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15" y="1198272"/>
                <a:ext cx="9807120" cy="614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020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A38987-0752-A0F4-DB02-C7B8F2F944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416"/>
          <a:stretch>
            <a:fillRect/>
          </a:stretch>
        </p:blipFill>
        <p:spPr>
          <a:xfrm>
            <a:off x="2551637" y="4365172"/>
            <a:ext cx="6008910" cy="2492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838D4-829A-31CF-645C-649372270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6105" cy="1325563"/>
          </a:xfrm>
        </p:spPr>
        <p:txBody>
          <a:bodyPr/>
          <a:lstStyle/>
          <a:p>
            <a:r>
              <a:rPr lang="sr-Latn-RS" dirty="0"/>
              <a:t>Mašinsko učenje – kako ga često doživljavamo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72058-EC42-EBC1-7ED2-3B832BE48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72" y="13466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Latn-RS" b="1" dirty="0"/>
              <a:t>Zadatak: Polazeći iz tačke A stići u tačku B nekog grada.</a:t>
            </a:r>
          </a:p>
          <a:p>
            <a:pPr marL="0" indent="0">
              <a:buNone/>
            </a:pPr>
            <a:endParaRPr lang="sr-Latn-RS" b="1" dirty="0"/>
          </a:p>
          <a:p>
            <a:r>
              <a:rPr lang="sr-Latn-RS" dirty="0"/>
              <a:t>Teorijsko rešenje</a:t>
            </a:r>
          </a:p>
          <a:p>
            <a:endParaRPr lang="sr-Latn-RS" dirty="0"/>
          </a:p>
          <a:p>
            <a:pPr marL="3856038" indent="0"/>
            <a:r>
              <a:rPr lang="sr-Latn-RS" dirty="0"/>
              <a:t> Realno rešenje</a:t>
            </a:r>
          </a:p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B3C94-8990-2243-8222-3BEEF119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67" t="30387" b="39667"/>
          <a:stretch>
            <a:fillRect/>
          </a:stretch>
        </p:blipFill>
        <p:spPr>
          <a:xfrm>
            <a:off x="7649286" y="2758432"/>
            <a:ext cx="4112146" cy="1871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B613BB-2B55-9197-EA99-190F6DC54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45" t="9714" b="72717"/>
          <a:stretch>
            <a:fillRect/>
          </a:stretch>
        </p:blipFill>
        <p:spPr>
          <a:xfrm>
            <a:off x="3691467" y="1813455"/>
            <a:ext cx="4264546" cy="1098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BEACD4-F452-B483-8C83-70CBCB807168}"/>
              </a:ext>
            </a:extLst>
          </p:cNvPr>
          <p:cNvSpPr txBox="1"/>
          <p:nvPr/>
        </p:nvSpPr>
        <p:spPr>
          <a:xfrm>
            <a:off x="1122438" y="4290761"/>
            <a:ext cx="44336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sr-Latn-RS" sz="2800" dirty="0"/>
              <a:t>Upotreba mašinkog učenja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30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D3A695B-5BA4-8476-6FAA-B2412867CAA5}"/>
              </a:ext>
            </a:extLst>
          </p:cNvPr>
          <p:cNvGrpSpPr/>
          <p:nvPr/>
        </p:nvGrpSpPr>
        <p:grpSpPr>
          <a:xfrm>
            <a:off x="5003546" y="659051"/>
            <a:ext cx="7035330" cy="4715304"/>
            <a:chOff x="5003546" y="659051"/>
            <a:chExt cx="7035330" cy="471530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E48DD2F-C0CD-0DAF-77D5-64B51CD3AE4B}"/>
                </a:ext>
              </a:extLst>
            </p:cNvPr>
            <p:cNvGrpSpPr/>
            <p:nvPr/>
          </p:nvGrpSpPr>
          <p:grpSpPr>
            <a:xfrm>
              <a:off x="5003546" y="659051"/>
              <a:ext cx="7035330" cy="4715304"/>
              <a:chOff x="5003546" y="659051"/>
              <a:chExt cx="7035330" cy="471530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A78FABA-436E-A361-90B1-F3E180B728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127"/>
              <a:stretch>
                <a:fillRect/>
              </a:stretch>
            </p:blipFill>
            <p:spPr>
              <a:xfrm>
                <a:off x="5003546" y="726717"/>
                <a:ext cx="5869580" cy="4647638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8339B4D-0771-96E7-D3EE-970D24C020E0}"/>
                  </a:ext>
                </a:extLst>
              </p:cNvPr>
              <p:cNvSpPr/>
              <p:nvPr/>
            </p:nvSpPr>
            <p:spPr>
              <a:xfrm>
                <a:off x="10032398" y="726717"/>
                <a:ext cx="225349" cy="234000"/>
              </a:xfrm>
              <a:prstGeom prst="ellipse">
                <a:avLst/>
              </a:prstGeom>
              <a:solidFill>
                <a:srgbClr val="0AFB1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9276F6F-8FB6-588C-463F-4CA803FD6953}"/>
                  </a:ext>
                </a:extLst>
              </p:cNvPr>
              <p:cNvSpPr/>
              <p:nvPr/>
            </p:nvSpPr>
            <p:spPr>
              <a:xfrm>
                <a:off x="10032398" y="1249645"/>
                <a:ext cx="225349" cy="234000"/>
              </a:xfrm>
              <a:prstGeom prst="ellipse">
                <a:avLst/>
              </a:prstGeom>
              <a:solidFill>
                <a:srgbClr val="FA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A66E93-500F-83FE-0DBC-2297F3A20A00}"/>
                  </a:ext>
                </a:extLst>
              </p:cNvPr>
              <p:cNvSpPr txBox="1"/>
              <p:nvPr/>
            </p:nvSpPr>
            <p:spPr>
              <a:xfrm>
                <a:off x="10353085" y="659051"/>
                <a:ext cx="15167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dirty="0"/>
                  <a:t>Sviđa mu se</a:t>
                </a:r>
                <a:endParaRPr lang="en-US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5494BB-7C71-2628-4467-9608D519F576}"/>
                  </a:ext>
                </a:extLst>
              </p:cNvPr>
              <p:cNvSpPr txBox="1"/>
              <p:nvPr/>
            </p:nvSpPr>
            <p:spPr>
              <a:xfrm>
                <a:off x="10400756" y="1161086"/>
                <a:ext cx="1638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dirty="0"/>
                  <a:t>Ne sviđa mu se</a:t>
                </a:r>
                <a:endParaRPr lang="en-US" dirty="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C8DB39-7CB1-D0A3-6711-E713F82080D9}"/>
                </a:ext>
              </a:extLst>
            </p:cNvPr>
            <p:cNvSpPr txBox="1"/>
            <p:nvPr/>
          </p:nvSpPr>
          <p:spPr>
            <a:xfrm>
              <a:off x="5104514" y="2153823"/>
              <a:ext cx="677108" cy="17291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r-Latn-RS" sz="3200" dirty="0"/>
                <a:t>Intenzitet</a:t>
              </a:r>
              <a:endParaRPr lang="en-US" sz="320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4A036-1169-907C-A8C3-38A25A9C0C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74" t="17377" r="42347"/>
          <a:stretch>
            <a:fillRect/>
          </a:stretch>
        </p:blipFill>
        <p:spPr>
          <a:xfrm>
            <a:off x="153124" y="890652"/>
            <a:ext cx="4596558" cy="3972241"/>
          </a:xfrm>
          <a:prstGeom prst="rect">
            <a:avLst/>
          </a:prstGeom>
        </p:spPr>
      </p:pic>
      <p:pic>
        <p:nvPicPr>
          <p:cNvPr id="9" name="Graphic 8" descr="Music notation">
            <a:extLst>
              <a:ext uri="{FF2B5EF4-FFF2-40B4-BE49-F238E27FC236}">
                <a16:creationId xmlns:a16="http://schemas.microsoft.com/office/drawing/2014/main" id="{D8203903-F290-8F0F-0C3E-7FB98A713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777" y="269516"/>
            <a:ext cx="1732713" cy="17327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81547E5-2CC3-2DD0-65A6-1ED0D932E562}"/>
              </a:ext>
            </a:extLst>
          </p:cNvPr>
          <p:cNvSpPr txBox="1"/>
          <p:nvPr/>
        </p:nvSpPr>
        <p:spPr>
          <a:xfrm>
            <a:off x="8810310" y="2101819"/>
            <a:ext cx="481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0AFB10"/>
                </a:solidFill>
              </a:rPr>
              <a:t>A</a:t>
            </a:r>
            <a:endParaRPr lang="en-US" sz="2800" b="1" dirty="0">
              <a:solidFill>
                <a:srgbClr val="0AFB1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3330E2-5AF8-D556-08BD-0B791371195E}"/>
              </a:ext>
            </a:extLst>
          </p:cNvPr>
          <p:cNvSpPr txBox="1"/>
          <p:nvPr/>
        </p:nvSpPr>
        <p:spPr>
          <a:xfrm>
            <a:off x="234016" y="5309153"/>
            <a:ext cx="466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Nova pesma B – srednje glasna i srednje brza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64845E-82DE-158C-F176-736EE5425684}"/>
              </a:ext>
            </a:extLst>
          </p:cNvPr>
          <p:cNvSpPr txBox="1"/>
          <p:nvPr/>
        </p:nvSpPr>
        <p:spPr>
          <a:xfrm>
            <a:off x="234016" y="5005023"/>
            <a:ext cx="318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Nova pesma A – brza i glasna</a:t>
            </a:r>
            <a:endParaRPr lang="en-US" b="1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B5433EF-70B0-B6C3-58F9-F545FC788CA2}"/>
              </a:ext>
            </a:extLst>
          </p:cNvPr>
          <p:cNvSpPr/>
          <p:nvPr/>
        </p:nvSpPr>
        <p:spPr>
          <a:xfrm>
            <a:off x="7245863" y="1483645"/>
            <a:ext cx="2084485" cy="16885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9A5BA94-6851-9E3B-4EF8-7436386BEF51}"/>
              </a:ext>
            </a:extLst>
          </p:cNvPr>
          <p:cNvSpPr/>
          <p:nvPr/>
        </p:nvSpPr>
        <p:spPr>
          <a:xfrm>
            <a:off x="6080112" y="3172231"/>
            <a:ext cx="1617707" cy="12437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8602D59-BCCB-88C9-9C00-F5CC5DE377BE}"/>
              </a:ext>
            </a:extLst>
          </p:cNvPr>
          <p:cNvSpPr/>
          <p:nvPr/>
        </p:nvSpPr>
        <p:spPr>
          <a:xfrm>
            <a:off x="6823516" y="2253271"/>
            <a:ext cx="1800000" cy="180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2F7387C-51EC-2A97-94A7-E44071805272}"/>
              </a:ext>
            </a:extLst>
          </p:cNvPr>
          <p:cNvSpPr/>
          <p:nvPr/>
        </p:nvSpPr>
        <p:spPr>
          <a:xfrm>
            <a:off x="7470213" y="2928932"/>
            <a:ext cx="626426" cy="621929"/>
          </a:xfrm>
          <a:prstGeom prst="ellipse">
            <a:avLst/>
          </a:prstGeom>
          <a:solidFill>
            <a:srgbClr val="0AFB1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5E5E08-7204-DF64-3377-4DD8FBA3DF06}"/>
              </a:ext>
            </a:extLst>
          </p:cNvPr>
          <p:cNvSpPr txBox="1"/>
          <p:nvPr/>
        </p:nvSpPr>
        <p:spPr>
          <a:xfrm>
            <a:off x="7473725" y="2978287"/>
            <a:ext cx="72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0070C0"/>
                </a:solidFill>
              </a:rPr>
              <a:t>B ?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 animBg="1"/>
      <p:bldP spid="28" grpId="0" animBg="1"/>
      <p:bldP spid="34" grpId="0" animBg="1"/>
      <p:bldP spid="2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35D9-B75B-6ED9-5C41-73576BDB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Mašinsko učenje – osnovna koncepcija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EF8DB-29B0-EDDA-F56F-6E37A5575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5138"/>
          </a:xfrm>
        </p:spPr>
        <p:txBody>
          <a:bodyPr>
            <a:normAutofit/>
          </a:bodyPr>
          <a:lstStyle/>
          <a:p>
            <a:pPr algn="just"/>
            <a:r>
              <a:rPr lang="en-GB" dirty="0" err="1"/>
              <a:t>Mašinsko</a:t>
            </a:r>
            <a:r>
              <a:rPr lang="en-GB" dirty="0"/>
              <a:t> </a:t>
            </a:r>
            <a:r>
              <a:rPr lang="en-GB" dirty="0" err="1"/>
              <a:t>učenje</a:t>
            </a:r>
            <a:r>
              <a:rPr lang="en-GB" dirty="0"/>
              <a:t>, </a:t>
            </a:r>
            <a:r>
              <a:rPr lang="en-GB" dirty="0" err="1"/>
              <a:t>sli</a:t>
            </a:r>
            <a:r>
              <a:rPr lang="sr-Latn-RS" dirty="0"/>
              <a:t>čno ljudskom, </a:t>
            </a:r>
            <a:r>
              <a:rPr lang="en-GB" dirty="0" err="1"/>
              <a:t>omogućava</a:t>
            </a:r>
            <a:r>
              <a:rPr lang="en-GB" dirty="0"/>
              <a:t> </a:t>
            </a:r>
            <a:r>
              <a:rPr lang="sr-Latn-RS" dirty="0"/>
              <a:t>uređajima</a:t>
            </a:r>
            <a:r>
              <a:rPr lang="en-GB" dirty="0"/>
              <a:t> da </a:t>
            </a:r>
            <a:r>
              <a:rPr lang="en-GB" dirty="0" err="1"/>
              <a:t>uče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sr-Latn-RS" dirty="0"/>
              <a:t>unapredjuju</a:t>
            </a:r>
            <a:r>
              <a:rPr lang="en-GB" dirty="0"/>
              <a:t> </a:t>
            </a:r>
            <a:r>
              <a:rPr lang="en-GB" dirty="0" err="1"/>
              <a:t>svoje</a:t>
            </a:r>
            <a:r>
              <a:rPr lang="en-GB" dirty="0"/>
              <a:t> </a:t>
            </a:r>
            <a:r>
              <a:rPr lang="en-GB" dirty="0" err="1"/>
              <a:t>performanse</a:t>
            </a:r>
            <a:r>
              <a:rPr lang="en-GB" dirty="0"/>
              <a:t> bez </a:t>
            </a:r>
            <a:r>
              <a:rPr lang="en-GB" dirty="0" err="1"/>
              <a:t>eksplicitnog</a:t>
            </a:r>
            <a:r>
              <a:rPr lang="en-GB" dirty="0"/>
              <a:t> </a:t>
            </a:r>
            <a:r>
              <a:rPr lang="en-GB" dirty="0" err="1"/>
              <a:t>programiranja</a:t>
            </a:r>
            <a:r>
              <a:rPr lang="en-GB" dirty="0"/>
              <a:t>.</a:t>
            </a:r>
            <a:r>
              <a:rPr lang="sr-Latn-RS" dirty="0"/>
              <a:t> </a:t>
            </a:r>
            <a:r>
              <a:rPr lang="sr-Latn-RS" b="1" dirty="0"/>
              <a:t>Više  podataka =  preciznije predviđanje</a:t>
            </a:r>
            <a:r>
              <a:rPr lang="sr-Latn-RS" dirty="0"/>
              <a:t>.</a:t>
            </a:r>
            <a:endParaRPr lang="en-GB" dirty="0"/>
          </a:p>
          <a:p>
            <a:pPr algn="just"/>
            <a:r>
              <a:rPr lang="en-US" dirty="0"/>
              <a:t>Vode</a:t>
            </a:r>
            <a:r>
              <a:rPr lang="sr-Latn-RS" dirty="0"/>
              <a:t>će tehnike VI (AI): </a:t>
            </a:r>
            <a:r>
              <a:rPr lang="en-US" dirty="0" err="1"/>
              <a:t>Mašinsko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sr-Latn-RS" dirty="0"/>
              <a:t> (Machine Learning)</a:t>
            </a:r>
            <a:r>
              <a:rPr lang="en-US" dirty="0"/>
              <a:t>, </a:t>
            </a:r>
            <a:r>
              <a:rPr lang="en-US" dirty="0" err="1"/>
              <a:t>neuralne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sr-Latn-RS" dirty="0"/>
              <a:t> (Artificial Neural Networks  - ANN) i</a:t>
            </a:r>
            <a:r>
              <a:rPr lang="en-US" dirty="0"/>
              <a:t>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sr-Latn-RS" dirty="0"/>
              <a:t> (Deep  Learning DL)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 err="1"/>
              <a:t>Primena</a:t>
            </a:r>
            <a:r>
              <a:rPr lang="en-US" dirty="0"/>
              <a:t> u </a:t>
            </a:r>
            <a:r>
              <a:rPr lang="en-GB" dirty="0" err="1"/>
              <a:t>sektorima</a:t>
            </a:r>
            <a:r>
              <a:rPr lang="en-GB" dirty="0"/>
              <a:t> koji </a:t>
            </a:r>
            <a:r>
              <a:rPr lang="en-GB" dirty="0" err="1"/>
              <a:t>obrađuju</a:t>
            </a:r>
            <a:r>
              <a:rPr lang="en-GB" dirty="0"/>
              <a:t> </a:t>
            </a:r>
            <a:r>
              <a:rPr lang="en-GB" dirty="0" err="1"/>
              <a:t>velike</a:t>
            </a:r>
            <a:r>
              <a:rPr lang="en-GB" dirty="0"/>
              <a:t> </a:t>
            </a:r>
            <a:r>
              <a:rPr lang="en-GB" dirty="0" err="1"/>
              <a:t>količine</a:t>
            </a:r>
            <a:r>
              <a:rPr lang="en-GB" dirty="0"/>
              <a:t> </a:t>
            </a:r>
            <a:r>
              <a:rPr lang="en-GB" dirty="0" err="1"/>
              <a:t>strukturiranih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nestrukturiranih</a:t>
            </a:r>
            <a:r>
              <a:rPr lang="en-GB" dirty="0"/>
              <a:t> </a:t>
            </a:r>
            <a:r>
              <a:rPr lang="en-GB" dirty="0" err="1"/>
              <a:t>informacija</a:t>
            </a:r>
            <a:r>
              <a:rPr lang="en-GB" dirty="0"/>
              <a:t> –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je </a:t>
            </a:r>
            <a:r>
              <a:rPr lang="en-GB" dirty="0" err="1"/>
              <a:t>osiguranje</a:t>
            </a:r>
            <a:r>
              <a:rPr lang="en-GB" dirty="0"/>
              <a:t>.</a:t>
            </a:r>
            <a:endParaRPr lang="sr-Latn-RS" dirty="0"/>
          </a:p>
          <a:p>
            <a:pPr algn="just"/>
            <a:r>
              <a:rPr lang="sr-Latn-RS" dirty="0"/>
              <a:t>Big Data – prikupljanje i obrada velikog broja podataka.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3205B-062C-E0D8-966A-C6A800C04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414"/>
            <a:ext cx="10515600" cy="4865461"/>
          </a:xfrm>
        </p:spPr>
        <p:txBody>
          <a:bodyPr>
            <a:normAutofit/>
          </a:bodyPr>
          <a:lstStyle/>
          <a:p>
            <a:pPr algn="just"/>
            <a:r>
              <a:rPr lang="sr-Latn-RS" dirty="0"/>
              <a:t>Obrad</a:t>
            </a:r>
            <a:r>
              <a:rPr lang="en-US" dirty="0"/>
              <a:t>a</a:t>
            </a:r>
            <a:r>
              <a:rPr lang="sr-Latn-RS" dirty="0"/>
              <a:t> prirodnog jezika (NLP Natural Language processing), i veštačka čula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Mašinska</a:t>
            </a:r>
            <a:r>
              <a:rPr lang="en-US" dirty="0"/>
              <a:t> </a:t>
            </a:r>
            <a:r>
              <a:rPr lang="en-US" dirty="0" err="1"/>
              <a:t>čula</a:t>
            </a:r>
            <a:r>
              <a:rPr lang="en-US" dirty="0"/>
              <a:t> –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sr-Latn-RS" dirty="0"/>
              <a:t>je </a:t>
            </a:r>
            <a:r>
              <a:rPr lang="en-US" dirty="0" err="1"/>
              <a:t>kompjuterizovani</a:t>
            </a:r>
            <a:r>
              <a:rPr lang="en-US" dirty="0"/>
              <a:t> vid –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mašinama</a:t>
            </a:r>
            <a:r>
              <a:rPr lang="en-US" dirty="0"/>
              <a:t> da </a:t>
            </a:r>
            <a:r>
              <a:rPr lang="en-US" dirty="0" err="1"/>
              <a:t>detektuju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analiziraju</a:t>
            </a:r>
            <a:r>
              <a:rPr lang="en-US" dirty="0"/>
              <a:t> </a:t>
            </a:r>
            <a:r>
              <a:rPr lang="en-US" dirty="0" err="1"/>
              <a:t>vizuelne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.</a:t>
            </a:r>
            <a:r>
              <a:rPr lang="sr-Latn-RS" dirty="0"/>
              <a:t> Široka primena u osiguranju.</a:t>
            </a:r>
          </a:p>
          <a:p>
            <a:pPr algn="just"/>
            <a:r>
              <a:rPr lang="sr-Latn-RS" dirty="0"/>
              <a:t>U savremenom osiguranju, ove tehnike koriste za rešavanja šteta.</a:t>
            </a:r>
          </a:p>
          <a:p>
            <a:pPr algn="just"/>
            <a:r>
              <a:rPr lang="sr-Latn-RS" dirty="0"/>
              <a:t>Modeli mašinskog učenja omogućavaju osiguravajućim kompanijama da identifikuju činioce i scenarije visokog rizika, pre nego što se dogodi štetni događaj.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98F0DB-EB39-7174-BC6F-CD5A52EF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 dirty="0"/>
              <a:t>Mašinsko učenje – osnovna koncepcija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1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EC7D-76EC-F2BE-E476-BA19F6F3F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51428"/>
            <a:ext cx="11005456" cy="20610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Analizirajući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o </a:t>
            </a:r>
            <a:r>
              <a:rPr lang="sr-Latn-RS" dirty="0"/>
              <a:t>ranijim</a:t>
            </a:r>
            <a:r>
              <a:rPr lang="en-US" dirty="0"/>
              <a:t> </a:t>
            </a:r>
            <a:r>
              <a:rPr lang="sr-Latn-RS" dirty="0"/>
              <a:t>zahtevima</a:t>
            </a:r>
            <a:r>
              <a:rPr lang="en-US" dirty="0"/>
              <a:t>, </a:t>
            </a:r>
            <a:r>
              <a:rPr lang="en-US" dirty="0" err="1"/>
              <a:t>ponašanj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klijenata</a:t>
            </a:r>
            <a:r>
              <a:rPr lang="en-US" dirty="0"/>
              <a:t>, </a:t>
            </a:r>
            <a:r>
              <a:rPr lang="sr-Latn-RS" dirty="0"/>
              <a:t>uslovima okoline,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mašinskog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precizno</a:t>
            </a:r>
            <a:r>
              <a:rPr lang="en-US" dirty="0"/>
              <a:t> </a:t>
            </a:r>
            <a:r>
              <a:rPr lang="en-US" dirty="0" err="1"/>
              <a:t>predvideti</a:t>
            </a:r>
            <a:r>
              <a:rPr lang="en-US" dirty="0"/>
              <a:t> </a:t>
            </a:r>
            <a:r>
              <a:rPr lang="en-US" dirty="0" err="1"/>
              <a:t>verovatnoću</a:t>
            </a:r>
            <a:r>
              <a:rPr lang="en-US" dirty="0"/>
              <a:t> </a:t>
            </a:r>
            <a:r>
              <a:rPr lang="en-US" dirty="0" err="1"/>
              <a:t>buduće</a:t>
            </a:r>
            <a:r>
              <a:rPr lang="en-US" dirty="0"/>
              <a:t> </a:t>
            </a:r>
            <a:r>
              <a:rPr lang="en-US" dirty="0" err="1"/>
              <a:t>štete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sr-Latn-RS" dirty="0"/>
              <a:t>Novi izvori podataka</a:t>
            </a:r>
          </a:p>
          <a:p>
            <a:pPr lvl="1" algn="just"/>
            <a:r>
              <a:rPr lang="sr-Latn-RS" dirty="0"/>
              <a:t>IoT </a:t>
            </a:r>
            <a:r>
              <a:rPr lang="sr-Latn-RS" dirty="0">
                <a:solidFill>
                  <a:prstClr val="black"/>
                </a:solidFill>
              </a:rPr>
              <a:t>(Internet of Things) mreža</a:t>
            </a:r>
          </a:p>
          <a:p>
            <a:pPr lvl="1" algn="just"/>
            <a:r>
              <a:rPr lang="sr-Latn-RS" dirty="0">
                <a:solidFill>
                  <a:prstClr val="black"/>
                </a:solidFill>
              </a:rPr>
              <a:t>Senzori  - mašinska čula</a:t>
            </a:r>
            <a:endParaRPr lang="sr-Latn-R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FC01BC-8582-64E2-156E-FD2FF05EA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 dirty="0"/>
              <a:t>Mašinsko učenje – obrada podataka – IoT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8529F-C747-C6D2-A419-7CAFD1A1CA33}"/>
              </a:ext>
            </a:extLst>
          </p:cNvPr>
          <p:cNvSpPr txBox="1"/>
          <p:nvPr/>
        </p:nvSpPr>
        <p:spPr>
          <a:xfrm>
            <a:off x="760194" y="3429000"/>
            <a:ext cx="4793343" cy="2935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ntegracija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podataka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</a:t>
            </a:r>
            <a:r>
              <a:rPr lang="sr-Latn-RS" sz="2800" dirty="0">
                <a:solidFill>
                  <a:prstClr val="black"/>
                </a:solidFill>
                <a:latin typeface="Calibri" panose="020F0502020204030204"/>
              </a:rPr>
              <a:t> fisknih i mobilnih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r>
              <a:rPr lang="sr-Latn-R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mreža značajno doprinosi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predviđanj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rizika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</a:t>
            </a: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osiguranju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telematika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GPS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tehnologije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prikupljaju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podatke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ponašanju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vožnji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realnom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vremenu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81BB38-70F9-4AF3-FF7E-78CD6333B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" t="1513" r="732" b="22380"/>
          <a:stretch>
            <a:fillRect/>
          </a:stretch>
        </p:blipFill>
        <p:spPr>
          <a:xfrm>
            <a:off x="5631543" y="2314491"/>
            <a:ext cx="6448469" cy="40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4727-3572-3476-DD58-DDD4E4F0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Mašinsko učenje – primene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F3053-27FE-77EF-C3BF-578856D15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4925"/>
            <a:ext cx="10975328" cy="2980393"/>
          </a:xfrm>
        </p:spPr>
        <p:txBody>
          <a:bodyPr/>
          <a:lstStyle/>
          <a:p>
            <a:pPr algn="just"/>
            <a:r>
              <a:rPr lang="sr-Latn-RS" dirty="0"/>
              <a:t>U auto osiguranju podaci se analiziraju kako bi se otkrila rizična ponašanja u vožnji, što omogućava osiguravačima da ponude personalizovane premije i preventivne preporuke.</a:t>
            </a:r>
          </a:p>
          <a:p>
            <a:pPr algn="just"/>
            <a:r>
              <a:rPr lang="en-US" dirty="0" err="1"/>
              <a:t>Mašinsko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, </a:t>
            </a:r>
            <a:r>
              <a:rPr lang="sr-Latn-RS" dirty="0"/>
              <a:t>uz </a:t>
            </a:r>
            <a:r>
              <a:rPr lang="en-US" dirty="0"/>
              <a:t>NLP-om </a:t>
            </a:r>
            <a:r>
              <a:rPr lang="sr-Latn-RS" dirty="0"/>
              <a:t>automatsku obradu teksta </a:t>
            </a:r>
            <a:r>
              <a:rPr lang="en-US" dirty="0"/>
              <a:t>, </a:t>
            </a:r>
            <a:r>
              <a:rPr lang="en-US" dirty="0" err="1"/>
              <a:t>omogućava</a:t>
            </a:r>
            <a:r>
              <a:rPr lang="en-US" dirty="0"/>
              <a:t> </a:t>
            </a:r>
            <a:r>
              <a:rPr lang="sr-Latn-RS" dirty="0"/>
              <a:t>brže i preciznije </a:t>
            </a:r>
            <a:r>
              <a:rPr lang="en-US" dirty="0" err="1"/>
              <a:t>klasifikacije</a:t>
            </a:r>
            <a:r>
              <a:rPr lang="en-US" dirty="0"/>
              <a:t> </a:t>
            </a:r>
            <a:r>
              <a:rPr lang="sr-Latn-RS" dirty="0"/>
              <a:t>zahteva</a:t>
            </a:r>
            <a:r>
              <a:rPr lang="en-US" dirty="0"/>
              <a:t>, </a:t>
            </a:r>
            <a:r>
              <a:rPr lang="en-US" dirty="0" err="1"/>
              <a:t>validaciju</a:t>
            </a:r>
            <a:r>
              <a:rPr lang="en-US" dirty="0"/>
              <a:t> </a:t>
            </a:r>
            <a:r>
              <a:rPr lang="en-US" dirty="0" err="1"/>
              <a:t>dokumentacije</a:t>
            </a:r>
            <a:r>
              <a:rPr lang="en-US" dirty="0"/>
              <a:t>, pa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procenu</a:t>
            </a:r>
            <a:r>
              <a:rPr lang="en-US" dirty="0"/>
              <a:t> </a:t>
            </a:r>
            <a:r>
              <a:rPr lang="en-US" dirty="0" err="1"/>
              <a:t>iznosa</a:t>
            </a:r>
            <a:r>
              <a:rPr lang="en-US" dirty="0"/>
              <a:t> </a:t>
            </a:r>
            <a:r>
              <a:rPr lang="en-US" dirty="0" err="1"/>
              <a:t>štete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sr-Latn-RS" dirty="0"/>
              <a:t>prethodnih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uporediv</a:t>
            </a:r>
            <a:r>
              <a:rPr lang="sr-Latn-RS" dirty="0"/>
              <a:t>osti</a:t>
            </a:r>
            <a:r>
              <a:rPr lang="en-US" dirty="0"/>
              <a:t> </a:t>
            </a:r>
            <a:r>
              <a:rPr lang="en-US" dirty="0" err="1"/>
              <a:t>slučajeva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F68348-46F4-1415-DDF6-53AE0A16EE95}"/>
              </a:ext>
            </a:extLst>
          </p:cNvPr>
          <p:cNvSpPr txBox="1"/>
          <p:nvPr/>
        </p:nvSpPr>
        <p:spPr>
          <a:xfrm>
            <a:off x="838200" y="4467412"/>
            <a:ext cx="5640606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osiguranju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imovine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mašinsko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učenje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koristi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razvoj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dinamičkih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primer, za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objekte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opremom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pritiskom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skladišta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skladište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opasne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materijale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535CFB-8570-C821-210C-B0A61D573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244" y="3801211"/>
            <a:ext cx="5321792" cy="29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3334-89FB-0777-8657-6573DB669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dirty="0"/>
              <a:t>Za detekciju zloupotrebe m</a:t>
            </a:r>
            <a:r>
              <a:rPr lang="en-US" dirty="0" err="1"/>
              <a:t>ašinsko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algoritme</a:t>
            </a:r>
            <a:r>
              <a:rPr lang="en-US" dirty="0"/>
              <a:t> za </a:t>
            </a:r>
            <a:r>
              <a:rPr lang="en-US" dirty="0" err="1"/>
              <a:t>klasifikaciju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otkrivanja</a:t>
            </a:r>
            <a:r>
              <a:rPr lang="en-US" dirty="0"/>
              <a:t> </a:t>
            </a:r>
            <a:r>
              <a:rPr lang="en-US" dirty="0" err="1"/>
              <a:t>anomalija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označilo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koji </a:t>
            </a:r>
            <a:r>
              <a:rPr lang="en-US" dirty="0" err="1"/>
              <a:t>odstupaju</a:t>
            </a:r>
            <a:r>
              <a:rPr lang="en-US" dirty="0"/>
              <a:t> od </a:t>
            </a:r>
            <a:r>
              <a:rPr lang="en-US" dirty="0" err="1"/>
              <a:t>tipičnih</a:t>
            </a:r>
            <a:r>
              <a:rPr lang="en-US" dirty="0"/>
              <a:t> </a:t>
            </a:r>
            <a:r>
              <a:rPr lang="en-US" dirty="0" err="1"/>
              <a:t>obrazaca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 err="1"/>
              <a:t>Zdravstveno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životno</a:t>
            </a:r>
            <a:r>
              <a:rPr lang="en-US" dirty="0"/>
              <a:t> </a:t>
            </a:r>
            <a:r>
              <a:rPr lang="en-US" dirty="0" err="1"/>
              <a:t>osiguranje</a:t>
            </a:r>
            <a:r>
              <a:rPr lang="en-US" dirty="0"/>
              <a:t>: </a:t>
            </a:r>
            <a:r>
              <a:rPr lang="en-US" dirty="0" err="1"/>
              <a:t>Mašinsko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 </a:t>
            </a:r>
            <a:r>
              <a:rPr lang="en-US" dirty="0" err="1"/>
              <a:t>kombinuje</a:t>
            </a:r>
            <a:r>
              <a:rPr lang="en-US" dirty="0"/>
              <a:t> </a:t>
            </a:r>
            <a:r>
              <a:rPr lang="en-US" dirty="0" err="1"/>
              <a:t>medicinsku</a:t>
            </a:r>
            <a:r>
              <a:rPr lang="en-US" dirty="0"/>
              <a:t> </a:t>
            </a:r>
            <a:r>
              <a:rPr lang="en-US" dirty="0" err="1"/>
              <a:t>istoriju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personalnih u</a:t>
            </a:r>
            <a:r>
              <a:rPr lang="en-US" dirty="0" err="1"/>
              <a:t>ređaja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identifikovalo</a:t>
            </a:r>
            <a:r>
              <a:rPr lang="en-US" dirty="0"/>
              <a:t> </a:t>
            </a:r>
            <a:r>
              <a:rPr lang="en-US" dirty="0" err="1"/>
              <a:t>pacijente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/>
              <a:t>rizikom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postavilo</a:t>
            </a:r>
            <a:r>
              <a:rPr lang="en-US" dirty="0"/>
              <a:t> </a:t>
            </a:r>
            <a:r>
              <a:rPr lang="en-US" dirty="0" err="1"/>
              <a:t>optimalne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polisa</a:t>
            </a:r>
            <a:r>
              <a:rPr lang="en-US" dirty="0"/>
              <a:t>, </a:t>
            </a:r>
            <a:r>
              <a:rPr lang="en-US" dirty="0" err="1"/>
              <a:t>poboljšavajući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pravičnost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</a:t>
            </a:r>
            <a:endParaRPr lang="sr-Latn-RS" dirty="0"/>
          </a:p>
          <a:p>
            <a:endParaRPr lang="sr-Latn-R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15A6C9-B56A-B66B-5B61-9014760C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r-Latn-RS" dirty="0"/>
              <a:t>Mašinsko učenje – primene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5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4F1E9-CFF6-0923-DA1D-250EDAB39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65125"/>
            <a:ext cx="6375400" cy="6393694"/>
          </a:xfrm>
        </p:spPr>
        <p:txBody>
          <a:bodyPr>
            <a:normAutofit/>
          </a:bodyPr>
          <a:lstStyle/>
          <a:p>
            <a:r>
              <a:rPr lang="sr-Latn-RS" dirty="0"/>
              <a:t>Kina – prva AI grad bolnica u svetu</a:t>
            </a:r>
          </a:p>
          <a:p>
            <a:r>
              <a:rPr lang="sr-Latn-RS" dirty="0"/>
              <a:t>Trenutno: virtuelni pacijenti sa AI doktorima i medicinskim osobljem koje se obučava</a:t>
            </a:r>
          </a:p>
          <a:p>
            <a:r>
              <a:rPr lang="sr-Latn-RS" dirty="0"/>
              <a:t>AI doktori leče 10.000 pacijenata za 4 dana („živi“ lekar i do 2 godine)</a:t>
            </a:r>
          </a:p>
          <a:p>
            <a:r>
              <a:rPr lang="sr-Latn-RS" dirty="0"/>
              <a:t>Obuka traje...</a:t>
            </a:r>
          </a:p>
          <a:p>
            <a:r>
              <a:rPr lang="sr-Latn-RS" dirty="0"/>
              <a:t>Trenutna tačnost je 93.06%</a:t>
            </a:r>
          </a:p>
          <a:p>
            <a:pPr marL="0" indent="0">
              <a:buNone/>
            </a:pPr>
            <a:endParaRPr lang="sr-Latn-RS" dirty="0"/>
          </a:p>
          <a:p>
            <a:r>
              <a:rPr lang="sr-Latn-RS" dirty="0"/>
              <a:t>Do kojih granica biste svoje zdravlje prepustili AI lekarima?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CA1928-700D-EA06-FA41-512504527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1" y="614438"/>
            <a:ext cx="4837508" cy="57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13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716</Words>
  <Application>Microsoft Office PowerPoint</Application>
  <PresentationFormat>Widescreen</PresentationFormat>
  <Paragraphs>72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Primena mašinskog učenja u osiguranju</vt:lpstr>
      <vt:lpstr>Mašinsko učenje – kako ga često doživljavamo</vt:lpstr>
      <vt:lpstr>PowerPoint Presentation</vt:lpstr>
      <vt:lpstr>Mašinsko učenje – osnovna koncepcija</vt:lpstr>
      <vt:lpstr>Mašinsko učenje – osnovna koncepcija</vt:lpstr>
      <vt:lpstr>Mašinsko učenje – obrada podataka – IoT</vt:lpstr>
      <vt:lpstr>Mašinsko učenje – primene</vt:lpstr>
      <vt:lpstr>Mašinsko učenje – primene</vt:lpstr>
      <vt:lpstr>PowerPoint Presentation</vt:lpstr>
      <vt:lpstr>Sledeći koraci...</vt:lpstr>
      <vt:lpstr>Aktuelnosti</vt:lpstr>
      <vt:lpstr>Švedska...</vt:lpstr>
      <vt:lpstr>PowerPoint Presentation</vt:lpstr>
      <vt:lpstr>Autonomna vozila</vt:lpstr>
      <vt:lpstr>Mašinsko učenje... Prepoznavanje...</vt:lpstr>
      <vt:lpstr>Trenutak kada će mašine zavladati svetom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Primena mašinskog učenja u osiguranju</dc:title>
  <dc:creator>Dell</dc:creator>
  <cp:lastModifiedBy>Marija Jovovic Koprivica</cp:lastModifiedBy>
  <cp:revision>56</cp:revision>
  <dcterms:created xsi:type="dcterms:W3CDTF">2024-10-15T10:23:31Z</dcterms:created>
  <dcterms:modified xsi:type="dcterms:W3CDTF">2025-06-04T10:37:52Z</dcterms:modified>
</cp:coreProperties>
</file>