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3175">
                <a:noFill/>
              </a:ln>
              <a:effectLst/>
            </c:spPr>
          </c:marker>
          <c:dPt>
            <c:idx val="36"/>
            <c:marker>
              <c:symbol val="circle"/>
              <c:size val="2"/>
              <c:spPr>
                <a:solidFill>
                  <a:srgbClr val="FF0000"/>
                </a:solidFill>
                <a:ln w="3175">
                  <a:noFill/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8-4144-81A8-95E622064D28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'Premija GDP'!$E$3:$E$151</c:f>
              <c:numCache>
                <c:formatCode>0.00</c:formatCode>
                <c:ptCount val="149"/>
                <c:pt idx="0">
                  <c:v>35458.890370898502</c:v>
                </c:pt>
                <c:pt idx="1">
                  <c:v>8150.5750512366913</c:v>
                </c:pt>
                <c:pt idx="2">
                  <c:v>14804.894373324918</c:v>
                </c:pt>
                <c:pt idx="3">
                  <c:v>67842.497417114922</c:v>
                </c:pt>
                <c:pt idx="4">
                  <c:v>25957.92039218119</c:v>
                </c:pt>
                <c:pt idx="6">
                  <c:v>27478.724850573268</c:v>
                </c:pt>
                <c:pt idx="7">
                  <c:v>57412.73981652232</c:v>
                </c:pt>
                <c:pt idx="8">
                  <c:v>62907.844934925961</c:v>
                </c:pt>
                <c:pt idx="9">
                  <c:v>19682.54709810016</c:v>
                </c:pt>
                <c:pt idx="10">
                  <c:v>852.736161706845</c:v>
                </c:pt>
                <c:pt idx="11">
                  <c:v>59029.750610052841</c:v>
                </c:pt>
                <c:pt idx="12">
                  <c:v>3251.4718292776815</c:v>
                </c:pt>
                <c:pt idx="13">
                  <c:v>2362.95410250034</c:v>
                </c:pt>
                <c:pt idx="14">
                  <c:v>6748.7057947646344</c:v>
                </c:pt>
                <c:pt idx="15">
                  <c:v>27031.407776284064</c:v>
                </c:pt>
                <c:pt idx="16">
                  <c:v>55152.426845811271</c:v>
                </c:pt>
                <c:pt idx="17">
                  <c:v>30353.036104647956</c:v>
                </c:pt>
                <c:pt idx="18">
                  <c:v>16693.709304889129</c:v>
                </c:pt>
                <c:pt idx="19">
                  <c:v>26631.259668757226</c:v>
                </c:pt>
                <c:pt idx="20">
                  <c:v>11107.47847981228</c:v>
                </c:pt>
                <c:pt idx="21">
                  <c:v>9631.0895643516051</c:v>
                </c:pt>
                <c:pt idx="22">
                  <c:v>17754.628618857136</c:v>
                </c:pt>
                <c:pt idx="23">
                  <c:v>17602.081730315942</c:v>
                </c:pt>
                <c:pt idx="24">
                  <c:v>79536.036125510596</c:v>
                </c:pt>
                <c:pt idx="25">
                  <c:v>17406.795863875883</c:v>
                </c:pt>
                <c:pt idx="27">
                  <c:v>56248.195552436526</c:v>
                </c:pt>
                <c:pt idx="28">
                  <c:v>78598.100023572842</c:v>
                </c:pt>
                <c:pt idx="29">
                  <c:v>27689.419692891821</c:v>
                </c:pt>
                <c:pt idx="30">
                  <c:v>18263.083459579004</c:v>
                </c:pt>
                <c:pt idx="31">
                  <c:v>5784.2980444661953</c:v>
                </c:pt>
                <c:pt idx="32">
                  <c:v>4832.4391945564084</c:v>
                </c:pt>
                <c:pt idx="33">
                  <c:v>6773.0715945781485</c:v>
                </c:pt>
                <c:pt idx="34">
                  <c:v>16737.564236197064</c:v>
                </c:pt>
                <c:pt idx="35">
                  <c:v>8283.5426959395554</c:v>
                </c:pt>
                <c:pt idx="36">
                  <c:v>22869.699109200883</c:v>
                </c:pt>
                <c:pt idx="37">
                  <c:v>44838.33203125</c:v>
                </c:pt>
                <c:pt idx="38">
                  <c:v>46352.990577599521</c:v>
                </c:pt>
                <c:pt idx="39">
                  <c:v>61880.427462328924</c:v>
                </c:pt>
                <c:pt idx="40">
                  <c:v>65767.062126570279</c:v>
                </c:pt>
                <c:pt idx="41">
                  <c:v>20544.280221244673</c:v>
                </c:pt>
                <c:pt idx="42">
                  <c:v>14912.260288838812</c:v>
                </c:pt>
                <c:pt idx="43">
                  <c:v>13448.204861695596</c:v>
                </c:pt>
                <c:pt idx="44">
                  <c:v>14941.337888676093</c:v>
                </c:pt>
                <c:pt idx="45">
                  <c:v>44872.024291121161</c:v>
                </c:pt>
                <c:pt idx="46">
                  <c:v>41717.773211560183</c:v>
                </c:pt>
                <c:pt idx="47">
                  <c:v>56108.627015940176</c:v>
                </c:pt>
                <c:pt idx="48">
                  <c:v>12811.798525096834</c:v>
                </c:pt>
                <c:pt idx="49">
                  <c:v>51726.806367545934</c:v>
                </c:pt>
                <c:pt idx="50">
                  <c:v>19132.829698160047</c:v>
                </c:pt>
                <c:pt idx="51">
                  <c:v>50449.486471581971</c:v>
                </c:pt>
                <c:pt idx="52">
                  <c:v>17482.234919891202</c:v>
                </c:pt>
                <c:pt idx="53">
                  <c:v>6385.148007566193</c:v>
                </c:pt>
                <c:pt idx="54">
                  <c:v>32208.332216690396</c:v>
                </c:pt>
                <c:pt idx="55">
                  <c:v>16226.441134670909</c:v>
                </c:pt>
                <c:pt idx="56">
                  <c:v>11255.879413496026</c:v>
                </c:pt>
                <c:pt idx="57">
                  <c:v>15205.636089199741</c:v>
                </c:pt>
                <c:pt idx="59">
                  <c:v>6028.8541880985058</c:v>
                </c:pt>
                <c:pt idx="60">
                  <c:v>33754.053732107022</c:v>
                </c:pt>
                <c:pt idx="61">
                  <c:v>36097.900324927621</c:v>
                </c:pt>
                <c:pt idx="62">
                  <c:v>12469.520347458134</c:v>
                </c:pt>
                <c:pt idx="63">
                  <c:v>7681.320519475209</c:v>
                </c:pt>
                <c:pt idx="64">
                  <c:v>97937.346800521831</c:v>
                </c:pt>
                <c:pt idx="65">
                  <c:v>14360.105265048267</c:v>
                </c:pt>
                <c:pt idx="66">
                  <c:v>63312.768759852501</c:v>
                </c:pt>
                <c:pt idx="67">
                  <c:v>43614.434772254172</c:v>
                </c:pt>
                <c:pt idx="68">
                  <c:v>47992.151057793621</c:v>
                </c:pt>
                <c:pt idx="69">
                  <c:v>9843.8324555190993</c:v>
                </c:pt>
                <c:pt idx="70">
                  <c:v>9207.5660016235579</c:v>
                </c:pt>
                <c:pt idx="71">
                  <c:v>44235.344449591801</c:v>
                </c:pt>
                <c:pt idx="72">
                  <c:v>32546.662991353533</c:v>
                </c:pt>
                <c:pt idx="73">
                  <c:v>5082.2605483044981</c:v>
                </c:pt>
                <c:pt idx="75">
                  <c:v>6209.4192933278173</c:v>
                </c:pt>
                <c:pt idx="76">
                  <c:v>45951.577033556729</c:v>
                </c:pt>
                <c:pt idx="77">
                  <c:v>50537.04767303713</c:v>
                </c:pt>
                <c:pt idx="78">
                  <c:v>7948.6519311890115</c:v>
                </c:pt>
                <c:pt idx="79">
                  <c:v>14819.018129556063</c:v>
                </c:pt>
                <c:pt idx="80">
                  <c:v>14427.973519460837</c:v>
                </c:pt>
                <c:pt idx="81">
                  <c:v>2712.2716996994291</c:v>
                </c:pt>
                <c:pt idx="82">
                  <c:v>42605.699147341489</c:v>
                </c:pt>
                <c:pt idx="83">
                  <c:v>130093.61767390568</c:v>
                </c:pt>
                <c:pt idx="84">
                  <c:v>34690.060384795383</c:v>
                </c:pt>
                <c:pt idx="85">
                  <c:v>111042.79666443024</c:v>
                </c:pt>
                <c:pt idx="86">
                  <c:v>8478.1629231770839</c:v>
                </c:pt>
                <c:pt idx="87">
                  <c:v>14025.334841182021</c:v>
                </c:pt>
                <c:pt idx="88">
                  <c:v>1649.857025880814</c:v>
                </c:pt>
                <c:pt idx="89">
                  <c:v>21137.38118996708</c:v>
                </c:pt>
                <c:pt idx="90">
                  <c:v>21162.333484075676</c:v>
                </c:pt>
                <c:pt idx="91">
                  <c:v>2403.8452774661405</c:v>
                </c:pt>
                <c:pt idx="92">
                  <c:v>52252.07229598183</c:v>
                </c:pt>
                <c:pt idx="93">
                  <c:v>6230.3623003832763</c:v>
                </c:pt>
                <c:pt idx="94">
                  <c:v>15274.093026149092</c:v>
                </c:pt>
                <c:pt idx="95">
                  <c:v>1511.2832565195722</c:v>
                </c:pt>
                <c:pt idx="96">
                  <c:v>6093.0279541990649</c:v>
                </c:pt>
                <c:pt idx="97">
                  <c:v>24252.718225010783</c:v>
                </c:pt>
                <c:pt idx="98">
                  <c:v>1660.8819862383352</c:v>
                </c:pt>
                <c:pt idx="99">
                  <c:v>30320.308940472682</c:v>
                </c:pt>
                <c:pt idx="100">
                  <c:v>10559.979594483</c:v>
                </c:pt>
                <c:pt idx="101">
                  <c:v>1600.889484682896</c:v>
                </c:pt>
                <c:pt idx="102">
                  <c:v>5555.8706673479783</c:v>
                </c:pt>
                <c:pt idx="103">
                  <c:v>6731.3744748800555</c:v>
                </c:pt>
                <c:pt idx="104">
                  <c:v>66429.415787108199</c:v>
                </c:pt>
                <c:pt idx="105">
                  <c:v>86974.813249537838</c:v>
                </c:pt>
                <c:pt idx="106">
                  <c:v>4463.8174362765303</c:v>
                </c:pt>
                <c:pt idx="107">
                  <c:v>46757.498298798855</c:v>
                </c:pt>
                <c:pt idx="108">
                  <c:v>38175.530125285404</c:v>
                </c:pt>
                <c:pt idx="109">
                  <c:v>5228.6770170277159</c:v>
                </c:pt>
                <c:pt idx="110">
                  <c:v>30908.99065901016</c:v>
                </c:pt>
                <c:pt idx="111">
                  <c:v>14822.438471872823</c:v>
                </c:pt>
                <c:pt idx="112">
                  <c:v>8974.5883796095368</c:v>
                </c:pt>
                <c:pt idx="113">
                  <c:v>37350.240676392692</c:v>
                </c:pt>
                <c:pt idx="114">
                  <c:v>38686.446152593278</c:v>
                </c:pt>
                <c:pt idx="115">
                  <c:v>15301.989770676671</c:v>
                </c:pt>
                <c:pt idx="117">
                  <c:v>35696.600090384069</c:v>
                </c:pt>
                <c:pt idx="118">
                  <c:v>37117.8984375</c:v>
                </c:pt>
                <c:pt idx="120">
                  <c:v>54552.316754965315</c:v>
                </c:pt>
                <c:pt idx="121">
                  <c:v>3614.477620442713</c:v>
                </c:pt>
                <c:pt idx="122">
                  <c:v>4028.9799721311906</c:v>
                </c:pt>
                <c:pt idx="123">
                  <c:v>118073.19069022099</c:v>
                </c:pt>
                <c:pt idx="124">
                  <c:v>10177.863752627223</c:v>
                </c:pt>
                <c:pt idx="125">
                  <c:v>21139.064416735742</c:v>
                </c:pt>
                <c:pt idx="126">
                  <c:v>21665.545896629861</c:v>
                </c:pt>
                <c:pt idx="127">
                  <c:v>36570.726274321285</c:v>
                </c:pt>
                <c:pt idx="128">
                  <c:v>43436.465515178039</c:v>
                </c:pt>
                <c:pt idx="129">
                  <c:v>60319.964500175709</c:v>
                </c:pt>
                <c:pt idx="130">
                  <c:v>9767.9632627445917</c:v>
                </c:pt>
                <c:pt idx="131">
                  <c:v>4804.9495012208863</c:v>
                </c:pt>
                <c:pt idx="132">
                  <c:v>1839.0188865545981</c:v>
                </c:pt>
                <c:pt idx="133">
                  <c:v>2477.9102505816641</c:v>
                </c:pt>
                <c:pt idx="134">
                  <c:v>20704.26334713299</c:v>
                </c:pt>
                <c:pt idx="136">
                  <c:v>33287.873976416646</c:v>
                </c:pt>
                <c:pt idx="137">
                  <c:v>12718.563528550038</c:v>
                </c:pt>
                <c:pt idx="138">
                  <c:v>28246.492362256908</c:v>
                </c:pt>
                <c:pt idx="139">
                  <c:v>3442.380940755213</c:v>
                </c:pt>
                <c:pt idx="140">
                  <c:v>2660.432975870584</c:v>
                </c:pt>
                <c:pt idx="141">
                  <c:v>17236.026041666668</c:v>
                </c:pt>
                <c:pt idx="142">
                  <c:v>29278.098140913851</c:v>
                </c:pt>
                <c:pt idx="143">
                  <c:v>68311.454667332626</c:v>
                </c:pt>
                <c:pt idx="144">
                  <c:v>8610.4991893265742</c:v>
                </c:pt>
                <c:pt idx="145">
                  <c:v>15942.518542581631</c:v>
                </c:pt>
                <c:pt idx="146">
                  <c:v>11472.301423088575</c:v>
                </c:pt>
                <c:pt idx="147">
                  <c:v>14069.466495705192</c:v>
                </c:pt>
                <c:pt idx="148">
                  <c:v>3543.3730884028591</c:v>
                </c:pt>
              </c:numCache>
            </c:numRef>
          </c:xVal>
          <c:yVal>
            <c:numRef>
              <c:f>'Premija GDP'!$F$3:$F$151</c:f>
              <c:numCache>
                <c:formatCode>0.00</c:formatCode>
                <c:ptCount val="149"/>
                <c:pt idx="0">
                  <c:v>2.6882290000000002</c:v>
                </c:pt>
                <c:pt idx="1">
                  <c:v>1.3274933333333334E-2</c:v>
                </c:pt>
                <c:pt idx="2">
                  <c:v>7.0167900000000005E-2</c:v>
                </c:pt>
                <c:pt idx="3">
                  <c:v>0.59988394999999994</c:v>
                </c:pt>
                <c:pt idx="4">
                  <c:v>0.31521870000000002</c:v>
                </c:pt>
                <c:pt idx="6">
                  <c:v>1.6019429999999999</c:v>
                </c:pt>
                <c:pt idx="7">
                  <c:v>1.5698156666666669</c:v>
                </c:pt>
                <c:pt idx="8">
                  <c:v>1.4201546666666669</c:v>
                </c:pt>
                <c:pt idx="9">
                  <c:v>0.32512449999999998</c:v>
                </c:pt>
                <c:pt idx="10">
                  <c:v>0.2756497</c:v>
                </c:pt>
                <c:pt idx="11">
                  <c:v>3.3828295000000002</c:v>
                </c:pt>
                <c:pt idx="12">
                  <c:v>0.26920060000000001</c:v>
                </c:pt>
                <c:pt idx="13">
                  <c:v>0.43882916666666666</c:v>
                </c:pt>
                <c:pt idx="14">
                  <c:v>0.38869605000000002</c:v>
                </c:pt>
                <c:pt idx="15">
                  <c:v>0.31284519999999999</c:v>
                </c:pt>
                <c:pt idx="16">
                  <c:v>0.33955425</c:v>
                </c:pt>
                <c:pt idx="17">
                  <c:v>1.540994666666667</c:v>
                </c:pt>
                <c:pt idx="18">
                  <c:v>0.43870799999999999</c:v>
                </c:pt>
                <c:pt idx="19">
                  <c:v>0.12047509999999999</c:v>
                </c:pt>
                <c:pt idx="20">
                  <c:v>0.92508783333333333</c:v>
                </c:pt>
                <c:pt idx="21">
                  <c:v>0.52032426666666665</c:v>
                </c:pt>
                <c:pt idx="22">
                  <c:v>0.40627836666666667</c:v>
                </c:pt>
                <c:pt idx="23">
                  <c:v>2.5710316666666664</c:v>
                </c:pt>
                <c:pt idx="24">
                  <c:v>0.54767213333333331</c:v>
                </c:pt>
                <c:pt idx="25">
                  <c:v>2.0110510000000001</c:v>
                </c:pt>
                <c:pt idx="27">
                  <c:v>3.1710465000000001</c:v>
                </c:pt>
                <c:pt idx="28">
                  <c:v>4.2695249999999998</c:v>
                </c:pt>
                <c:pt idx="29">
                  <c:v>2.4832283333333334</c:v>
                </c:pt>
                <c:pt idx="30">
                  <c:v>2.2558059999999998</c:v>
                </c:pt>
                <c:pt idx="31">
                  <c:v>0.64530480000000001</c:v>
                </c:pt>
                <c:pt idx="32">
                  <c:v>0.2938905</c:v>
                </c:pt>
                <c:pt idx="33">
                  <c:v>5.5241400000000003E-2</c:v>
                </c:pt>
                <c:pt idx="34">
                  <c:v>1.3053113333333333</c:v>
                </c:pt>
                <c:pt idx="35">
                  <c:v>0.1249488</c:v>
                </c:pt>
                <c:pt idx="36">
                  <c:v>0.29472873333333333</c:v>
                </c:pt>
                <c:pt idx="37">
                  <c:v>1.8084906666666667</c:v>
                </c:pt>
                <c:pt idx="38">
                  <c:v>0.94939239999999991</c:v>
                </c:pt>
                <c:pt idx="39">
                  <c:v>2.9523613333333336</c:v>
                </c:pt>
                <c:pt idx="40">
                  <c:v>8.0482099999999992</c:v>
                </c:pt>
                <c:pt idx="41">
                  <c:v>0.22761493333333335</c:v>
                </c:pt>
                <c:pt idx="42">
                  <c:v>4.7991766666666665E-2</c:v>
                </c:pt>
                <c:pt idx="43">
                  <c:v>0.46390753333333334</c:v>
                </c:pt>
                <c:pt idx="44">
                  <c:v>0.36883589999999999</c:v>
                </c:pt>
                <c:pt idx="45">
                  <c:v>2.0176783333333335</c:v>
                </c:pt>
                <c:pt idx="46">
                  <c:v>0.31254326666666665</c:v>
                </c:pt>
                <c:pt idx="47">
                  <c:v>2.019463</c:v>
                </c:pt>
                <c:pt idx="48">
                  <c:v>1.3798425000000001</c:v>
                </c:pt>
                <c:pt idx="49">
                  <c:v>5.8670806666666664</c:v>
                </c:pt>
                <c:pt idx="50">
                  <c:v>0.21243663333333332</c:v>
                </c:pt>
                <c:pt idx="51">
                  <c:v>11.28368</c:v>
                </c:pt>
                <c:pt idx="52">
                  <c:v>9.3121633333333342E-2</c:v>
                </c:pt>
                <c:pt idx="53">
                  <c:v>0.47569550000000005</c:v>
                </c:pt>
                <c:pt idx="54">
                  <c:v>1.114751</c:v>
                </c:pt>
                <c:pt idx="55">
                  <c:v>1.3784809999999998</c:v>
                </c:pt>
                <c:pt idx="56">
                  <c:v>0.34006673333333337</c:v>
                </c:pt>
                <c:pt idx="57">
                  <c:v>0.13889279999999998</c:v>
                </c:pt>
                <c:pt idx="59">
                  <c:v>0.87165076666666674</c:v>
                </c:pt>
                <c:pt idx="60">
                  <c:v>0.76273913333333343</c:v>
                </c:pt>
                <c:pt idx="61">
                  <c:v>1.0956543333333333</c:v>
                </c:pt>
                <c:pt idx="62">
                  <c:v>1.1139996666666667</c:v>
                </c:pt>
                <c:pt idx="63">
                  <c:v>2.7257729999999998</c:v>
                </c:pt>
                <c:pt idx="64">
                  <c:v>3.8974093333333335</c:v>
                </c:pt>
                <c:pt idx="65">
                  <c:v>0.4610882</c:v>
                </c:pt>
                <c:pt idx="66">
                  <c:v>0.2114057</c:v>
                </c:pt>
                <c:pt idx="67">
                  <c:v>2.2389019999999999</c:v>
                </c:pt>
                <c:pt idx="68">
                  <c:v>5.5352743333333336</c:v>
                </c:pt>
                <c:pt idx="69">
                  <c:v>2.2448315000000001</c:v>
                </c:pt>
                <c:pt idx="70">
                  <c:v>0.28980329999999999</c:v>
                </c:pt>
                <c:pt idx="71">
                  <c:v>5.7035816666666674</c:v>
                </c:pt>
                <c:pt idx="72">
                  <c:v>0.20178046666666669</c:v>
                </c:pt>
                <c:pt idx="73">
                  <c:v>0.99539393333333326</c:v>
                </c:pt>
                <c:pt idx="75">
                  <c:v>0.50355273333333328</c:v>
                </c:pt>
                <c:pt idx="76">
                  <c:v>6.0395563333333335</c:v>
                </c:pt>
                <c:pt idx="77">
                  <c:v>9.41168E-2</c:v>
                </c:pt>
                <c:pt idx="78">
                  <c:v>2.9661899999999998E-2</c:v>
                </c:pt>
                <c:pt idx="79">
                  <c:v>0.89566690000000004</c:v>
                </c:pt>
                <c:pt idx="80">
                  <c:v>0.6196488</c:v>
                </c:pt>
                <c:pt idx="81">
                  <c:v>3.5636570000000001</c:v>
                </c:pt>
                <c:pt idx="82">
                  <c:v>0.4933374333333333</c:v>
                </c:pt>
                <c:pt idx="83">
                  <c:v>4.4999513333333327</c:v>
                </c:pt>
                <c:pt idx="84">
                  <c:v>0.4297378</c:v>
                </c:pt>
                <c:pt idx="85">
                  <c:v>7.8635683333333333</c:v>
                </c:pt>
                <c:pt idx="86">
                  <c:v>1.7803569999999997</c:v>
                </c:pt>
                <c:pt idx="87">
                  <c:v>4.7208333333333331E-2</c:v>
                </c:pt>
                <c:pt idx="88">
                  <c:v>0.1096163</c:v>
                </c:pt>
                <c:pt idx="89">
                  <c:v>1.062632</c:v>
                </c:pt>
                <c:pt idx="90">
                  <c:v>0.26013849999999999</c:v>
                </c:pt>
                <c:pt idx="91">
                  <c:v>0.1086062</c:v>
                </c:pt>
                <c:pt idx="92">
                  <c:v>3.3427820000000001</c:v>
                </c:pt>
                <c:pt idx="93">
                  <c:v>4.3390600000000001E-2</c:v>
                </c:pt>
                <c:pt idx="94">
                  <c:v>1.2731333333333332E-3</c:v>
                </c:pt>
                <c:pt idx="95">
                  <c:v>0.21657886666666668</c:v>
                </c:pt>
                <c:pt idx="96">
                  <c:v>1.1858666666666665E-2</c:v>
                </c:pt>
                <c:pt idx="97">
                  <c:v>2.2226485</c:v>
                </c:pt>
                <c:pt idx="98">
                  <c:v>0.60088450000000004</c:v>
                </c:pt>
                <c:pt idx="99">
                  <c:v>2.4113734999999998</c:v>
                </c:pt>
                <c:pt idx="100">
                  <c:v>5.775027333333334</c:v>
                </c:pt>
                <c:pt idx="101">
                  <c:v>0.1286735</c:v>
                </c:pt>
                <c:pt idx="102">
                  <c:v>0.14006109999999999</c:v>
                </c:pt>
                <c:pt idx="103">
                  <c:v>0.34006195</c:v>
                </c:pt>
                <c:pt idx="104">
                  <c:v>1.536327</c:v>
                </c:pt>
                <c:pt idx="105">
                  <c:v>2.9784563333333334</c:v>
                </c:pt>
                <c:pt idx="106">
                  <c:v>1.6833130000000001</c:v>
                </c:pt>
                <c:pt idx="107">
                  <c:v>0.84450565</c:v>
                </c:pt>
                <c:pt idx="108">
                  <c:v>0.17426800000000001</c:v>
                </c:pt>
                <c:pt idx="109">
                  <c:v>0.58712410000000004</c:v>
                </c:pt>
                <c:pt idx="110">
                  <c:v>0.65480076666666664</c:v>
                </c:pt>
                <c:pt idx="111">
                  <c:v>0.83339986666666677</c:v>
                </c:pt>
                <c:pt idx="112">
                  <c:v>1.2772116666666666</c:v>
                </c:pt>
                <c:pt idx="113">
                  <c:v>0.66774173333333342</c:v>
                </c:pt>
                <c:pt idx="114">
                  <c:v>3.1186183333333335</c:v>
                </c:pt>
                <c:pt idx="115">
                  <c:v>0.15782580000000002</c:v>
                </c:pt>
                <c:pt idx="117">
                  <c:v>0.19988030000000001</c:v>
                </c:pt>
                <c:pt idx="118">
                  <c:v>0.40320733333333331</c:v>
                </c:pt>
                <c:pt idx="120">
                  <c:v>4.1227366666666661E-2</c:v>
                </c:pt>
                <c:pt idx="121">
                  <c:v>1.2301900000000001E-2</c:v>
                </c:pt>
                <c:pt idx="122">
                  <c:v>0.47488859999999999</c:v>
                </c:pt>
                <c:pt idx="123">
                  <c:v>6.6830463333333343</c:v>
                </c:pt>
                <c:pt idx="124">
                  <c:v>0.92389953333333319</c:v>
                </c:pt>
                <c:pt idx="125">
                  <c:v>0.46890503333333333</c:v>
                </c:pt>
                <c:pt idx="126">
                  <c:v>0.68807686666666668</c:v>
                </c:pt>
                <c:pt idx="127">
                  <c:v>1.0536723333333333</c:v>
                </c:pt>
                <c:pt idx="128">
                  <c:v>1.5796789999999998</c:v>
                </c:pt>
                <c:pt idx="129">
                  <c:v>5.5067750000000002</c:v>
                </c:pt>
                <c:pt idx="130">
                  <c:v>1.060873</c:v>
                </c:pt>
                <c:pt idx="131">
                  <c:v>5.8493E-3</c:v>
                </c:pt>
                <c:pt idx="132">
                  <c:v>1.26458E-2</c:v>
                </c:pt>
                <c:pt idx="133">
                  <c:v>0.95046679999999995</c:v>
                </c:pt>
                <c:pt idx="134">
                  <c:v>3.1653526666666671</c:v>
                </c:pt>
                <c:pt idx="136">
                  <c:v>2.7201686666666665</c:v>
                </c:pt>
                <c:pt idx="137">
                  <c:v>0.4934385</c:v>
                </c:pt>
                <c:pt idx="138">
                  <c:v>0.24419273333333336</c:v>
                </c:pt>
                <c:pt idx="139">
                  <c:v>8.6402566666666666E-2</c:v>
                </c:pt>
                <c:pt idx="140">
                  <c:v>0.18541946666666667</c:v>
                </c:pt>
                <c:pt idx="141">
                  <c:v>0.1151606</c:v>
                </c:pt>
                <c:pt idx="142">
                  <c:v>1.1423707333333333</c:v>
                </c:pt>
                <c:pt idx="143">
                  <c:v>2.6647566666666669</c:v>
                </c:pt>
                <c:pt idx="144">
                  <c:v>0.10856625</c:v>
                </c:pt>
                <c:pt idx="145">
                  <c:v>1.4912175000000001</c:v>
                </c:pt>
                <c:pt idx="146">
                  <c:v>1.6598055</c:v>
                </c:pt>
                <c:pt idx="147">
                  <c:v>10.76651</c:v>
                </c:pt>
                <c:pt idx="148">
                  <c:v>0.47545520000000002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7F8-4144-81A8-95E622064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3391856"/>
        <c:axId val="1933392944"/>
      </c:scatterChart>
      <c:valAx>
        <c:axId val="1933391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 pc in PPP USD</a:t>
                </a:r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92944"/>
        <c:crosses val="autoZero"/>
        <c:crossBetween val="midCat"/>
      </c:valAx>
      <c:valAx>
        <c:axId val="193339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Life insurance premia % GDP</a:t>
                </a:r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91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'dug orjent'!$A$3:$A$18</c:f>
              <c:strCache>
                <c:ptCount val="16"/>
                <c:pt idx="0">
                  <c:v>Japan</c:v>
                </c:pt>
                <c:pt idx="1">
                  <c:v>China</c:v>
                </c:pt>
                <c:pt idx="2">
                  <c:v>Estonia</c:v>
                </c:pt>
                <c:pt idx="3">
                  <c:v>Finland</c:v>
                </c:pt>
                <c:pt idx="4">
                  <c:v>Belgia</c:v>
                </c:pt>
                <c:pt idx="5">
                  <c:v>France</c:v>
                </c:pt>
                <c:pt idx="6">
                  <c:v>Germany</c:v>
                </c:pt>
                <c:pt idx="7">
                  <c:v>Czech</c:v>
                </c:pt>
                <c:pt idx="8">
                  <c:v>Bulgaria</c:v>
                </c:pt>
                <c:pt idx="9">
                  <c:v>Greece</c:v>
                </c:pt>
                <c:pt idx="10">
                  <c:v>Slovenia</c:v>
                </c:pt>
                <c:pt idx="11">
                  <c:v>Austria</c:v>
                </c:pt>
                <c:pt idx="12">
                  <c:v>Croatia</c:v>
                </c:pt>
                <c:pt idx="13">
                  <c:v>Serbia</c:v>
                </c:pt>
                <c:pt idx="14">
                  <c:v>B&amp;H</c:v>
                </c:pt>
                <c:pt idx="15">
                  <c:v>Romania</c:v>
                </c:pt>
              </c:strCache>
            </c:strRef>
          </c:cat>
          <c:val>
            <c:numRef>
              <c:f>'dug orjent'!$B$3:$B$18</c:f>
              <c:numCache>
                <c:formatCode>General</c:formatCode>
                <c:ptCount val="16"/>
                <c:pt idx="0">
                  <c:v>100</c:v>
                </c:pt>
                <c:pt idx="1">
                  <c:v>77</c:v>
                </c:pt>
                <c:pt idx="2">
                  <c:v>71</c:v>
                </c:pt>
                <c:pt idx="3">
                  <c:v>63</c:v>
                </c:pt>
                <c:pt idx="4">
                  <c:v>61</c:v>
                </c:pt>
                <c:pt idx="5">
                  <c:v>60</c:v>
                </c:pt>
                <c:pt idx="6">
                  <c:v>57</c:v>
                </c:pt>
                <c:pt idx="7">
                  <c:v>51</c:v>
                </c:pt>
                <c:pt idx="8">
                  <c:v>51</c:v>
                </c:pt>
                <c:pt idx="9">
                  <c:v>51</c:v>
                </c:pt>
                <c:pt idx="10">
                  <c:v>50</c:v>
                </c:pt>
                <c:pt idx="11">
                  <c:v>47</c:v>
                </c:pt>
                <c:pt idx="12">
                  <c:v>40</c:v>
                </c:pt>
                <c:pt idx="13">
                  <c:v>37</c:v>
                </c:pt>
                <c:pt idx="14">
                  <c:v>36</c:v>
                </c:pt>
                <c:pt idx="1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5-4BF7-9B58-D70CB076B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392400"/>
        <c:axId val="1933397296"/>
      </c:barChart>
      <c:catAx>
        <c:axId val="193339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97296"/>
        <c:crosses val="autoZero"/>
        <c:auto val="1"/>
        <c:lblAlgn val="ctr"/>
        <c:lblOffset val="100"/>
        <c:noMultiLvlLbl val="0"/>
      </c:catAx>
      <c:valAx>
        <c:axId val="193339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9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Sheet1!$X$94</c:f>
              <c:strCache>
                <c:ptCount val="1"/>
                <c:pt idx="0">
                  <c:v>Developed Europa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Sheet1!$Y$93:$AD$93</c:f>
              <c:strCache>
                <c:ptCount val="6"/>
                <c:pt idx="0">
                  <c:v>Total tehnology</c:v>
                </c:pt>
                <c:pt idx="1">
                  <c:v>ICT rank </c:v>
                </c:pt>
                <c:pt idx="2">
                  <c:v>Skills rank </c:v>
                </c:pt>
                <c:pt idx="3">
                  <c:v>R&amp;D rank </c:v>
                </c:pt>
                <c:pt idx="4">
                  <c:v>Industry rank </c:v>
                </c:pt>
                <c:pt idx="5">
                  <c:v>Finance rank </c:v>
                </c:pt>
              </c:strCache>
            </c:strRef>
          </c:cat>
          <c:val>
            <c:numRef>
              <c:f>Sheet1!$Y$94:$AD$94</c:f>
              <c:numCache>
                <c:formatCode>0</c:formatCode>
                <c:ptCount val="6"/>
                <c:pt idx="0">
                  <c:v>17.05263157894737</c:v>
                </c:pt>
                <c:pt idx="1">
                  <c:v>20.631578947368421</c:v>
                </c:pt>
                <c:pt idx="2">
                  <c:v>16.263157894736842</c:v>
                </c:pt>
                <c:pt idx="3">
                  <c:v>26.631578947368421</c:v>
                </c:pt>
                <c:pt idx="4">
                  <c:v>28</c:v>
                </c:pt>
                <c:pt idx="5">
                  <c:v>31.578947368421051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5-408F-81BE-D6CFF7EDA4BE}"/>
            </c:ext>
          </c:extLst>
        </c:ser>
        <c:ser>
          <c:idx val="1"/>
          <c:order val="1"/>
          <c:tx>
            <c:strRef>
              <c:f>Sheet1!$X$95</c:f>
              <c:strCache>
                <c:ptCount val="1"/>
                <c:pt idx="0">
                  <c:v>CIE EU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Sheet1!$Y$93:$AD$93</c:f>
              <c:strCache>
                <c:ptCount val="6"/>
                <c:pt idx="0">
                  <c:v>Total tehnology</c:v>
                </c:pt>
                <c:pt idx="1">
                  <c:v>ICT rank </c:v>
                </c:pt>
                <c:pt idx="2">
                  <c:v>Skills rank </c:v>
                </c:pt>
                <c:pt idx="3">
                  <c:v>R&amp;D rank </c:v>
                </c:pt>
                <c:pt idx="4">
                  <c:v>Industry rank </c:v>
                </c:pt>
                <c:pt idx="5">
                  <c:v>Finance rank </c:v>
                </c:pt>
              </c:strCache>
            </c:strRef>
          </c:cat>
          <c:val>
            <c:numRef>
              <c:f>Sheet1!$Y$95:$AD$95</c:f>
              <c:numCache>
                <c:formatCode>0</c:formatCode>
                <c:ptCount val="6"/>
                <c:pt idx="0">
                  <c:v>38.294117647058826</c:v>
                </c:pt>
                <c:pt idx="1">
                  <c:v>32.176470588235297</c:v>
                </c:pt>
                <c:pt idx="2">
                  <c:v>36.294117647058826</c:v>
                </c:pt>
                <c:pt idx="3">
                  <c:v>52.176470588235297</c:v>
                </c:pt>
                <c:pt idx="4">
                  <c:v>32.823529411764703</c:v>
                </c:pt>
                <c:pt idx="5">
                  <c:v>85.647058823529406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15-408F-81BE-D6CFF7EDA4BE}"/>
            </c:ext>
          </c:extLst>
        </c:ser>
        <c:ser>
          <c:idx val="2"/>
          <c:order val="2"/>
          <c:tx>
            <c:strRef>
              <c:f>Sheet1!$X$96</c:f>
              <c:strCache>
                <c:ptCount val="1"/>
                <c:pt idx="0">
                  <c:v>Serbia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Sheet1!$Y$93:$AD$93</c:f>
              <c:strCache>
                <c:ptCount val="6"/>
                <c:pt idx="0">
                  <c:v>Total tehnology</c:v>
                </c:pt>
                <c:pt idx="1">
                  <c:v>ICT rank </c:v>
                </c:pt>
                <c:pt idx="2">
                  <c:v>Skills rank </c:v>
                </c:pt>
                <c:pt idx="3">
                  <c:v>R&amp;D rank </c:v>
                </c:pt>
                <c:pt idx="4">
                  <c:v>Industry rank </c:v>
                </c:pt>
                <c:pt idx="5">
                  <c:v>Finance rank </c:v>
                </c:pt>
              </c:strCache>
            </c:strRef>
          </c:cat>
          <c:val>
            <c:numRef>
              <c:f>Sheet1!$Y$96:$AD$96</c:f>
              <c:numCache>
                <c:formatCode>0</c:formatCode>
                <c:ptCount val="6"/>
                <c:pt idx="0">
                  <c:v>50</c:v>
                </c:pt>
                <c:pt idx="1">
                  <c:v>51</c:v>
                </c:pt>
                <c:pt idx="2">
                  <c:v>54</c:v>
                </c:pt>
                <c:pt idx="3">
                  <c:v>58</c:v>
                </c:pt>
                <c:pt idx="4">
                  <c:v>43</c:v>
                </c:pt>
                <c:pt idx="5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15-408F-81BE-D6CFF7EDA4BE}"/>
            </c:ext>
          </c:extLst>
        </c:ser>
        <c:ser>
          <c:idx val="3"/>
          <c:order val="3"/>
          <c:tx>
            <c:strRef>
              <c:f>Sheet1!$X$97</c:f>
              <c:strCache>
                <c:ptCount val="1"/>
                <c:pt idx="0">
                  <c:v>Western Balkan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Sheet1!$Y$93:$AD$93</c:f>
              <c:strCache>
                <c:ptCount val="6"/>
                <c:pt idx="0">
                  <c:v>Total tehnology</c:v>
                </c:pt>
                <c:pt idx="1">
                  <c:v>ICT rank </c:v>
                </c:pt>
                <c:pt idx="2">
                  <c:v>Skills rank </c:v>
                </c:pt>
                <c:pt idx="3">
                  <c:v>R&amp;D rank </c:v>
                </c:pt>
                <c:pt idx="4">
                  <c:v>Industry rank </c:v>
                </c:pt>
                <c:pt idx="5">
                  <c:v>Finance rank </c:v>
                </c:pt>
              </c:strCache>
            </c:strRef>
          </c:cat>
          <c:val>
            <c:numRef>
              <c:f>Sheet1!$Y$97:$AD$97</c:f>
              <c:numCache>
                <c:formatCode>0</c:formatCode>
                <c:ptCount val="6"/>
                <c:pt idx="0">
                  <c:v>69.666666666666671</c:v>
                </c:pt>
                <c:pt idx="1">
                  <c:v>57.666666666666664</c:v>
                </c:pt>
                <c:pt idx="2">
                  <c:v>63.333333333333336</c:v>
                </c:pt>
                <c:pt idx="3">
                  <c:v>98.666666666666671</c:v>
                </c:pt>
                <c:pt idx="4">
                  <c:v>73.333333333333329</c:v>
                </c:pt>
                <c:pt idx="5">
                  <c:v>70.666666666666671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15-408F-81BE-D6CFF7EDA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397840"/>
        <c:axId val="1933401648"/>
      </c:barChart>
      <c:catAx>
        <c:axId val="193339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401648"/>
        <c:crosses val="autoZero"/>
        <c:auto val="1"/>
        <c:lblAlgn val="ctr"/>
        <c:lblOffset val="100"/>
        <c:noMultiLvlLbl val="0"/>
      </c:catAx>
      <c:valAx>
        <c:axId val="193340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9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9.7222222222222224E-2"/>
          <c:w val="0.90286351706036749"/>
          <c:h val="0.753904199475065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'tehnology and IT'!$X$99:$AD$99</c:f>
              <c:strCache>
                <c:ptCount val="7"/>
                <c:pt idx="0">
                  <c:v>GDP/pc (PPP)</c:v>
                </c:pt>
                <c:pt idx="1">
                  <c:v>Total tehnology</c:v>
                </c:pt>
                <c:pt idx="2">
                  <c:v>ICT rank </c:v>
                </c:pt>
                <c:pt idx="3">
                  <c:v>Skills rank </c:v>
                </c:pt>
                <c:pt idx="4">
                  <c:v>R&amp;D rank </c:v>
                </c:pt>
                <c:pt idx="5">
                  <c:v>Industry rank </c:v>
                </c:pt>
                <c:pt idx="6">
                  <c:v>Finance rank </c:v>
                </c:pt>
              </c:strCache>
            </c:strRef>
          </c:cat>
          <c:val>
            <c:numRef>
              <c:f>'tehnology and IT'!$X$100:$AD$100</c:f>
              <c:numCache>
                <c:formatCode>0.0</c:formatCode>
                <c:ptCount val="7"/>
                <c:pt idx="0" formatCode="General">
                  <c:v>39.299999999999997</c:v>
                </c:pt>
                <c:pt idx="1">
                  <c:v>30.120481927710845</c:v>
                </c:pt>
                <c:pt idx="2">
                  <c:v>30.722891566265059</c:v>
                </c:pt>
                <c:pt idx="3">
                  <c:v>32.53012048192771</c:v>
                </c:pt>
                <c:pt idx="4">
                  <c:v>34.939759036144579</c:v>
                </c:pt>
                <c:pt idx="5">
                  <c:v>25.903614457831324</c:v>
                </c:pt>
                <c:pt idx="6">
                  <c:v>53.614457831325304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9-4AD3-BECD-5EC4A54BD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393488"/>
        <c:axId val="1933394032"/>
      </c:barChart>
      <c:catAx>
        <c:axId val="193339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33394032"/>
        <c:crosses val="autoZero"/>
        <c:auto val="1"/>
        <c:lblAlgn val="ctr"/>
        <c:lblOffset val="100"/>
        <c:noMultiLvlLbl val="0"/>
      </c:catAx>
      <c:valAx>
        <c:axId val="193339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9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25400">
                <a:noFill/>
              </a:ln>
              <a:effectLst/>
            </c:spPr>
          </c:marker>
          <c:dPt>
            <c:idx val="125"/>
            <c:marker>
              <c:symbol val="circle"/>
              <c:size val="2"/>
              <c:spPr>
                <a:solidFill>
                  <a:schemeClr val="accent1"/>
                </a:solidFill>
                <a:ln w="317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78-4EB1-A138-C4F50A6334E6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'Premija GDP'!$B$3:$B$151</c:f>
              <c:numCache>
                <c:formatCode>General</c:formatCode>
                <c:ptCount val="149"/>
                <c:pt idx="0">
                  <c:v>35458.890370898502</c:v>
                </c:pt>
                <c:pt idx="1">
                  <c:v>8150.5750512366913</c:v>
                </c:pt>
                <c:pt idx="2">
                  <c:v>14804.894373324918</c:v>
                </c:pt>
                <c:pt idx="3">
                  <c:v>67842.497417114922</c:v>
                </c:pt>
                <c:pt idx="4">
                  <c:v>25957.92039218119</c:v>
                </c:pt>
                <c:pt idx="5">
                  <c:v>15435.114005898075</c:v>
                </c:pt>
                <c:pt idx="6">
                  <c:v>27478.724850573268</c:v>
                </c:pt>
                <c:pt idx="7">
                  <c:v>57412.73981652232</c:v>
                </c:pt>
                <c:pt idx="8">
                  <c:v>62907.844934925961</c:v>
                </c:pt>
                <c:pt idx="9">
                  <c:v>19682.54709810016</c:v>
                </c:pt>
                <c:pt idx="10">
                  <c:v>852.736161706845</c:v>
                </c:pt>
                <c:pt idx="11">
                  <c:v>59029.750610052841</c:v>
                </c:pt>
                <c:pt idx="12">
                  <c:v>3251.4718292776815</c:v>
                </c:pt>
                <c:pt idx="13">
                  <c:v>2362.95410250034</c:v>
                </c:pt>
                <c:pt idx="14">
                  <c:v>6748.7057947646344</c:v>
                </c:pt>
                <c:pt idx="15">
                  <c:v>27031.407776284064</c:v>
                </c:pt>
                <c:pt idx="16">
                  <c:v>55152.426845811271</c:v>
                </c:pt>
                <c:pt idx="17">
                  <c:v>30353.036104647956</c:v>
                </c:pt>
                <c:pt idx="18">
                  <c:v>16693.709304889129</c:v>
                </c:pt>
                <c:pt idx="19">
                  <c:v>26631.259668757226</c:v>
                </c:pt>
                <c:pt idx="20">
                  <c:v>11107.47847981228</c:v>
                </c:pt>
                <c:pt idx="21">
                  <c:v>9631.0895643516051</c:v>
                </c:pt>
                <c:pt idx="22">
                  <c:v>17754.628618857136</c:v>
                </c:pt>
                <c:pt idx="23">
                  <c:v>17602.081730315942</c:v>
                </c:pt>
                <c:pt idx="24">
                  <c:v>79536.036125510596</c:v>
                </c:pt>
                <c:pt idx="25">
                  <c:v>17406.795863875883</c:v>
                </c:pt>
                <c:pt idx="26">
                  <c:v>1135.7890279991248</c:v>
                </c:pt>
                <c:pt idx="27">
                  <c:v>56248.195552436526</c:v>
                </c:pt>
                <c:pt idx="28">
                  <c:v>78598.100023572842</c:v>
                </c:pt>
                <c:pt idx="29">
                  <c:v>27689.419692891821</c:v>
                </c:pt>
                <c:pt idx="30">
                  <c:v>18263.083459579004</c:v>
                </c:pt>
                <c:pt idx="31">
                  <c:v>5784.2980444661953</c:v>
                </c:pt>
                <c:pt idx="32">
                  <c:v>4832.4391945564084</c:v>
                </c:pt>
                <c:pt idx="33">
                  <c:v>6773.0715945781485</c:v>
                </c:pt>
                <c:pt idx="34">
                  <c:v>16737.564236197064</c:v>
                </c:pt>
                <c:pt idx="35">
                  <c:v>8283.5426959395554</c:v>
                </c:pt>
                <c:pt idx="36">
                  <c:v>22869.699109200883</c:v>
                </c:pt>
                <c:pt idx="37">
                  <c:v>44838.33203125</c:v>
                </c:pt>
                <c:pt idx="38">
                  <c:v>46352.990577599521</c:v>
                </c:pt>
                <c:pt idx="39">
                  <c:v>61880.427462328924</c:v>
                </c:pt>
                <c:pt idx="40">
                  <c:v>65767.062126570279</c:v>
                </c:pt>
                <c:pt idx="41">
                  <c:v>20544.280221244673</c:v>
                </c:pt>
                <c:pt idx="42">
                  <c:v>14912.260288838812</c:v>
                </c:pt>
                <c:pt idx="43">
                  <c:v>13448.204861695596</c:v>
                </c:pt>
                <c:pt idx="44">
                  <c:v>14941.337888676093</c:v>
                </c:pt>
                <c:pt idx="45">
                  <c:v>44872.024291121161</c:v>
                </c:pt>
                <c:pt idx="46">
                  <c:v>41717.773211560183</c:v>
                </c:pt>
                <c:pt idx="47">
                  <c:v>56108.627015940176</c:v>
                </c:pt>
                <c:pt idx="48">
                  <c:v>12811.798525096834</c:v>
                </c:pt>
                <c:pt idx="49">
                  <c:v>51726.806367545934</c:v>
                </c:pt>
                <c:pt idx="50">
                  <c:v>19132.829698160047</c:v>
                </c:pt>
                <c:pt idx="51">
                  <c:v>50449.486471581971</c:v>
                </c:pt>
                <c:pt idx="52">
                  <c:v>17482.234919891202</c:v>
                </c:pt>
                <c:pt idx="53">
                  <c:v>6385.148007566193</c:v>
                </c:pt>
                <c:pt idx="54">
                  <c:v>32208.332216690396</c:v>
                </c:pt>
                <c:pt idx="55">
                  <c:v>16226.441134670909</c:v>
                </c:pt>
                <c:pt idx="56">
                  <c:v>11255.879413496026</c:v>
                </c:pt>
                <c:pt idx="57">
                  <c:v>15205.636089199741</c:v>
                </c:pt>
                <c:pt idx="58">
                  <c:v>64570.268852762027</c:v>
                </c:pt>
                <c:pt idx="59">
                  <c:v>6028.8541880985058</c:v>
                </c:pt>
                <c:pt idx="60">
                  <c:v>33754.053732107022</c:v>
                </c:pt>
                <c:pt idx="61">
                  <c:v>36097.900324927621</c:v>
                </c:pt>
                <c:pt idx="62">
                  <c:v>12469.520347458134</c:v>
                </c:pt>
                <c:pt idx="63">
                  <c:v>7681.320519475209</c:v>
                </c:pt>
                <c:pt idx="64">
                  <c:v>97937.346800521831</c:v>
                </c:pt>
                <c:pt idx="65">
                  <c:v>14360.105265048267</c:v>
                </c:pt>
                <c:pt idx="66">
                  <c:v>63312.768759852501</c:v>
                </c:pt>
                <c:pt idx="67">
                  <c:v>43614.434772254172</c:v>
                </c:pt>
                <c:pt idx="68">
                  <c:v>47992.151057793621</c:v>
                </c:pt>
                <c:pt idx="69">
                  <c:v>9843.8324555190993</c:v>
                </c:pt>
                <c:pt idx="70">
                  <c:v>9207.5660016235579</c:v>
                </c:pt>
                <c:pt idx="71">
                  <c:v>44235.344449591801</c:v>
                </c:pt>
                <c:pt idx="72">
                  <c:v>32546.662991353533</c:v>
                </c:pt>
                <c:pt idx="73">
                  <c:v>5082.2605483044981</c:v>
                </c:pt>
                <c:pt idx="74">
                  <c:v>5859.0756841631619</c:v>
                </c:pt>
                <c:pt idx="75">
                  <c:v>6209.4192933278173</c:v>
                </c:pt>
                <c:pt idx="76">
                  <c:v>45951.577033556729</c:v>
                </c:pt>
                <c:pt idx="77">
                  <c:v>50537.04767303713</c:v>
                </c:pt>
                <c:pt idx="78">
                  <c:v>7948.6519311890115</c:v>
                </c:pt>
                <c:pt idx="79">
                  <c:v>14819.018129556063</c:v>
                </c:pt>
                <c:pt idx="80">
                  <c:v>14427.973519460837</c:v>
                </c:pt>
                <c:pt idx="81">
                  <c:v>2712.2716996994291</c:v>
                </c:pt>
                <c:pt idx="82">
                  <c:v>42605.699147341489</c:v>
                </c:pt>
                <c:pt idx="83">
                  <c:v>130093.61767390568</c:v>
                </c:pt>
                <c:pt idx="84">
                  <c:v>34690.060384795383</c:v>
                </c:pt>
                <c:pt idx="85">
                  <c:v>111042.79666443024</c:v>
                </c:pt>
                <c:pt idx="86">
                  <c:v>8478.1629231770839</c:v>
                </c:pt>
                <c:pt idx="87">
                  <c:v>14025.334841182021</c:v>
                </c:pt>
                <c:pt idx="88">
                  <c:v>1649.857025880814</c:v>
                </c:pt>
                <c:pt idx="89">
                  <c:v>21137.38118996708</c:v>
                </c:pt>
                <c:pt idx="90">
                  <c:v>21162.333484075676</c:v>
                </c:pt>
                <c:pt idx="91">
                  <c:v>2403.8452774661405</c:v>
                </c:pt>
                <c:pt idx="92">
                  <c:v>52252.07229598183</c:v>
                </c:pt>
                <c:pt idx="93">
                  <c:v>6230.3623003832763</c:v>
                </c:pt>
                <c:pt idx="94">
                  <c:v>15274.093026149092</c:v>
                </c:pt>
                <c:pt idx="95">
                  <c:v>1511.2832565195722</c:v>
                </c:pt>
                <c:pt idx="96">
                  <c:v>6093.0279541990649</c:v>
                </c:pt>
                <c:pt idx="97">
                  <c:v>24252.718225010783</c:v>
                </c:pt>
                <c:pt idx="98">
                  <c:v>1660.8819862383352</c:v>
                </c:pt>
                <c:pt idx="99">
                  <c:v>30320.308940472682</c:v>
                </c:pt>
                <c:pt idx="100">
                  <c:v>10559.979594483</c:v>
                </c:pt>
                <c:pt idx="101">
                  <c:v>1600.889484682896</c:v>
                </c:pt>
                <c:pt idx="102">
                  <c:v>5555.8706673479783</c:v>
                </c:pt>
                <c:pt idx="103">
                  <c:v>6731.3744748800555</c:v>
                </c:pt>
                <c:pt idx="104">
                  <c:v>66429.415787108199</c:v>
                </c:pt>
                <c:pt idx="105">
                  <c:v>86974.813249537838</c:v>
                </c:pt>
                <c:pt idx="106">
                  <c:v>4463.8174362765303</c:v>
                </c:pt>
                <c:pt idx="107">
                  <c:v>46757.498298798855</c:v>
                </c:pt>
                <c:pt idx="108">
                  <c:v>38175.530125285404</c:v>
                </c:pt>
                <c:pt idx="109">
                  <c:v>5228.6770170277159</c:v>
                </c:pt>
                <c:pt idx="110">
                  <c:v>30908.99065901016</c:v>
                </c:pt>
                <c:pt idx="111">
                  <c:v>14822.438471872823</c:v>
                </c:pt>
                <c:pt idx="112">
                  <c:v>8974.5883796095368</c:v>
                </c:pt>
                <c:pt idx="113">
                  <c:v>37350.240676392692</c:v>
                </c:pt>
                <c:pt idx="114">
                  <c:v>38686.446152593278</c:v>
                </c:pt>
                <c:pt idx="115">
                  <c:v>15301.989770676671</c:v>
                </c:pt>
                <c:pt idx="116">
                  <c:v>110377.61089177574</c:v>
                </c:pt>
                <c:pt idx="117">
                  <c:v>35696.600090384069</c:v>
                </c:pt>
                <c:pt idx="118">
                  <c:v>37117.8984375</c:v>
                </c:pt>
                <c:pt idx="119">
                  <c:v>2558.2210034241402</c:v>
                </c:pt>
                <c:pt idx="120">
                  <c:v>54552.316754965315</c:v>
                </c:pt>
                <c:pt idx="121">
                  <c:v>3614.477620442713</c:v>
                </c:pt>
                <c:pt idx="122">
                  <c:v>4028.9799721311906</c:v>
                </c:pt>
                <c:pt idx="123">
                  <c:v>118073.19069022099</c:v>
                </c:pt>
                <c:pt idx="124">
                  <c:v>10177.863752627223</c:v>
                </c:pt>
                <c:pt idx="125">
                  <c:v>21139.064416735742</c:v>
                </c:pt>
                <c:pt idx="126">
                  <c:v>21665.545896629861</c:v>
                </c:pt>
                <c:pt idx="127">
                  <c:v>36570.726274321285</c:v>
                </c:pt>
                <c:pt idx="128">
                  <c:v>43436.465515178039</c:v>
                </c:pt>
                <c:pt idx="129">
                  <c:v>60319.964500175709</c:v>
                </c:pt>
                <c:pt idx="130">
                  <c:v>9767.9632627445917</c:v>
                </c:pt>
                <c:pt idx="131">
                  <c:v>4804.9495012208863</c:v>
                </c:pt>
                <c:pt idx="132">
                  <c:v>1839.0188865545981</c:v>
                </c:pt>
                <c:pt idx="133">
                  <c:v>2477.9102505816641</c:v>
                </c:pt>
                <c:pt idx="134">
                  <c:v>20704.26334713299</c:v>
                </c:pt>
                <c:pt idx="135">
                  <c:v>3618.1083579978222</c:v>
                </c:pt>
                <c:pt idx="136">
                  <c:v>33287.873976416646</c:v>
                </c:pt>
                <c:pt idx="137">
                  <c:v>12718.563528550038</c:v>
                </c:pt>
                <c:pt idx="138">
                  <c:v>28246.492362256908</c:v>
                </c:pt>
                <c:pt idx="139">
                  <c:v>3442.380940755213</c:v>
                </c:pt>
                <c:pt idx="140">
                  <c:v>2660.432975870584</c:v>
                </c:pt>
                <c:pt idx="141">
                  <c:v>17236.026041666668</c:v>
                </c:pt>
                <c:pt idx="142">
                  <c:v>29278.098140913851</c:v>
                </c:pt>
                <c:pt idx="143">
                  <c:v>68311.454667332626</c:v>
                </c:pt>
                <c:pt idx="144">
                  <c:v>8610.4991893265742</c:v>
                </c:pt>
                <c:pt idx="145">
                  <c:v>15942.518542581631</c:v>
                </c:pt>
                <c:pt idx="146">
                  <c:v>11472.301423088575</c:v>
                </c:pt>
                <c:pt idx="147">
                  <c:v>14069.466495705192</c:v>
                </c:pt>
                <c:pt idx="148">
                  <c:v>3543.3730884028591</c:v>
                </c:pt>
              </c:numCache>
            </c:numRef>
          </c:xVal>
          <c:yVal>
            <c:numRef>
              <c:f>'Premija GDP'!$C$3:$C$151</c:f>
              <c:numCache>
                <c:formatCode>General</c:formatCode>
                <c:ptCount val="149"/>
                <c:pt idx="0">
                  <c:v>1.4942279999999999</c:v>
                </c:pt>
                <c:pt idx="1">
                  <c:v>0.25006713333333336</c:v>
                </c:pt>
                <c:pt idx="2">
                  <c:v>0.89389516666666669</c:v>
                </c:pt>
                <c:pt idx="3">
                  <c:v>0.99142480000000011</c:v>
                </c:pt>
                <c:pt idx="4">
                  <c:v>1.9258796666666669</c:v>
                </c:pt>
                <c:pt idx="5">
                  <c:v>0.49630540000000001</c:v>
                </c:pt>
                <c:pt idx="6">
                  <c:v>4.3308514999999996</c:v>
                </c:pt>
                <c:pt idx="7">
                  <c:v>2.174822666666667</c:v>
                </c:pt>
                <c:pt idx="8">
                  <c:v>2.2134260000000001</c:v>
                </c:pt>
                <c:pt idx="9">
                  <c:v>0.37231049999999999</c:v>
                </c:pt>
                <c:pt idx="10">
                  <c:v>0.41484100000000002</c:v>
                </c:pt>
                <c:pt idx="11">
                  <c:v>1.997573</c:v>
                </c:pt>
                <c:pt idx="12">
                  <c:v>0.28032449999999998</c:v>
                </c:pt>
                <c:pt idx="13">
                  <c:v>0.50737396666666668</c:v>
                </c:pt>
                <c:pt idx="14">
                  <c:v>0.18550919999999999</c:v>
                </c:pt>
                <c:pt idx="15">
                  <c:v>1.8696699999999999</c:v>
                </c:pt>
                <c:pt idx="16">
                  <c:v>0.80755604999999997</c:v>
                </c:pt>
                <c:pt idx="17">
                  <c:v>2.93425</c:v>
                </c:pt>
                <c:pt idx="18">
                  <c:v>1.5216514999999999</c:v>
                </c:pt>
                <c:pt idx="19">
                  <c:v>0.75490773333333328</c:v>
                </c:pt>
                <c:pt idx="20">
                  <c:v>2.9215513333333334</c:v>
                </c:pt>
                <c:pt idx="21">
                  <c:v>0.72124243333333338</c:v>
                </c:pt>
                <c:pt idx="22">
                  <c:v>0.99735986666666676</c:v>
                </c:pt>
                <c:pt idx="23">
                  <c:v>4.6961063333333337</c:v>
                </c:pt>
                <c:pt idx="24">
                  <c:v>0.59285599999999994</c:v>
                </c:pt>
                <c:pt idx="25">
                  <c:v>0.70919770000000004</c:v>
                </c:pt>
                <c:pt idx="26">
                  <c:v>0.31202439999999998</c:v>
                </c:pt>
                <c:pt idx="27">
                  <c:v>2.904677</c:v>
                </c:pt>
                <c:pt idx="28">
                  <c:v>1.972448</c:v>
                </c:pt>
                <c:pt idx="29">
                  <c:v>1.4491983333333334</c:v>
                </c:pt>
                <c:pt idx="30">
                  <c:v>1.1767073333333333</c:v>
                </c:pt>
                <c:pt idx="31">
                  <c:v>0.57413890000000001</c:v>
                </c:pt>
                <c:pt idx="32">
                  <c:v>0.49772643333333333</c:v>
                </c:pt>
                <c:pt idx="33">
                  <c:v>0.61564350000000001</c:v>
                </c:pt>
                <c:pt idx="34">
                  <c:v>1.3273926666666667</c:v>
                </c:pt>
                <c:pt idx="35">
                  <c:v>1.198901</c:v>
                </c:pt>
                <c:pt idx="36">
                  <c:v>1.5268006666666667</c:v>
                </c:pt>
                <c:pt idx="37">
                  <c:v>1.6160753333333335</c:v>
                </c:pt>
                <c:pt idx="38">
                  <c:v>1.5917673333333333</c:v>
                </c:pt>
                <c:pt idx="39">
                  <c:v>1.9604840000000001</c:v>
                </c:pt>
                <c:pt idx="40">
                  <c:v>2.2960446666666665</c:v>
                </c:pt>
                <c:pt idx="41">
                  <c:v>0.84446023333333342</c:v>
                </c:pt>
                <c:pt idx="42">
                  <c:v>0.67601200000000006</c:v>
                </c:pt>
                <c:pt idx="43">
                  <c:v>1.3943553333333334</c:v>
                </c:pt>
                <c:pt idx="44">
                  <c:v>0.31378820000000002</c:v>
                </c:pt>
                <c:pt idx="45">
                  <c:v>2.1658763333333333</c:v>
                </c:pt>
                <c:pt idx="46">
                  <c:v>1.4393163333333334</c:v>
                </c:pt>
                <c:pt idx="47">
                  <c:v>1.574408</c:v>
                </c:pt>
                <c:pt idx="48">
                  <c:v>1.318505</c:v>
                </c:pt>
                <c:pt idx="49">
                  <c:v>2.3119706666666668</c:v>
                </c:pt>
                <c:pt idx="50">
                  <c:v>0.60348823333333335</c:v>
                </c:pt>
                <c:pt idx="51">
                  <c:v>2.1842915000000001</c:v>
                </c:pt>
                <c:pt idx="52">
                  <c:v>0.65303496666666672</c:v>
                </c:pt>
                <c:pt idx="53">
                  <c:v>0.46090929999999997</c:v>
                </c:pt>
                <c:pt idx="54">
                  <c:v>1.0548379999999999</c:v>
                </c:pt>
                <c:pt idx="55">
                  <c:v>2.9212145</c:v>
                </c:pt>
                <c:pt idx="56">
                  <c:v>0.88754393333333326</c:v>
                </c:pt>
                <c:pt idx="57">
                  <c:v>0.40664644999999999</c:v>
                </c:pt>
                <c:pt idx="58">
                  <c:v>0.90468956666666667</c:v>
                </c:pt>
                <c:pt idx="59">
                  <c:v>1.1314670666666666</c:v>
                </c:pt>
                <c:pt idx="60">
                  <c:v>1.5954499999999998</c:v>
                </c:pt>
                <c:pt idx="61">
                  <c:v>1.2387629999999998</c:v>
                </c:pt>
                <c:pt idx="62">
                  <c:v>0.44664009999999998</c:v>
                </c:pt>
                <c:pt idx="63">
                  <c:v>0.65316160000000001</c:v>
                </c:pt>
                <c:pt idx="64">
                  <c:v>1.0401935</c:v>
                </c:pt>
                <c:pt idx="65">
                  <c:v>1.536049</c:v>
                </c:pt>
                <c:pt idx="66">
                  <c:v>2.1309173333333331</c:v>
                </c:pt>
                <c:pt idx="67">
                  <c:v>1.5939963333333333</c:v>
                </c:pt>
                <c:pt idx="68">
                  <c:v>1.5526273333333334</c:v>
                </c:pt>
                <c:pt idx="69">
                  <c:v>2.4848439999999998</c:v>
                </c:pt>
                <c:pt idx="70">
                  <c:v>1.0963153333333333</c:v>
                </c:pt>
                <c:pt idx="71">
                  <c:v>1.6110176666666665</c:v>
                </c:pt>
                <c:pt idx="72">
                  <c:v>0.43621379999999998</c:v>
                </c:pt>
                <c:pt idx="73">
                  <c:v>0.88920660000000007</c:v>
                </c:pt>
                <c:pt idx="74">
                  <c:v>0.18597996666666664</c:v>
                </c:pt>
                <c:pt idx="75">
                  <c:v>0.3201692333333333</c:v>
                </c:pt>
                <c:pt idx="76">
                  <c:v>4.6948673333333337</c:v>
                </c:pt>
                <c:pt idx="77">
                  <c:v>0.33264700000000003</c:v>
                </c:pt>
                <c:pt idx="78">
                  <c:v>0.34925059999999997</c:v>
                </c:pt>
                <c:pt idx="79">
                  <c:v>0.75103779999999998</c:v>
                </c:pt>
                <c:pt idx="80">
                  <c:v>0.58749496666666667</c:v>
                </c:pt>
                <c:pt idx="81">
                  <c:v>1.0997969999999999</c:v>
                </c:pt>
                <c:pt idx="82">
                  <c:v>1.2125616666666668</c:v>
                </c:pt>
                <c:pt idx="83">
                  <c:v>2.6307036666666668</c:v>
                </c:pt>
                <c:pt idx="84">
                  <c:v>1.0036659666666667</c:v>
                </c:pt>
                <c:pt idx="85">
                  <c:v>0.77905069999999998</c:v>
                </c:pt>
                <c:pt idx="86">
                  <c:v>1.7694679999999998</c:v>
                </c:pt>
                <c:pt idx="87">
                  <c:v>0.6503270333333333</c:v>
                </c:pt>
                <c:pt idx="88">
                  <c:v>0.35191090000000003</c:v>
                </c:pt>
                <c:pt idx="89">
                  <c:v>0.92437404999999995</c:v>
                </c:pt>
                <c:pt idx="90">
                  <c:v>1.0977193333333333</c:v>
                </c:pt>
                <c:pt idx="91">
                  <c:v>0.32133460000000003</c:v>
                </c:pt>
                <c:pt idx="92">
                  <c:v>1.2755030000000001</c:v>
                </c:pt>
                <c:pt idx="93">
                  <c:v>0.19142293333333335</c:v>
                </c:pt>
                <c:pt idx="94">
                  <c:v>0.45437393333333337</c:v>
                </c:pt>
                <c:pt idx="95">
                  <c:v>1.0262063333333333</c:v>
                </c:pt>
                <c:pt idx="96">
                  <c:v>0.21643486666666667</c:v>
                </c:pt>
                <c:pt idx="97">
                  <c:v>1.4095085000000001</c:v>
                </c:pt>
                <c:pt idx="98">
                  <c:v>0.85778989999999999</c:v>
                </c:pt>
                <c:pt idx="99">
                  <c:v>1.0570195</c:v>
                </c:pt>
                <c:pt idx="100">
                  <c:v>1.4537493333333333</c:v>
                </c:pt>
                <c:pt idx="101">
                  <c:v>0.34384670000000001</c:v>
                </c:pt>
                <c:pt idx="102">
                  <c:v>0.19011359999999999</c:v>
                </c:pt>
                <c:pt idx="103">
                  <c:v>1.172885</c:v>
                </c:pt>
                <c:pt idx="104">
                  <c:v>1.3404476666666667</c:v>
                </c:pt>
                <c:pt idx="105">
                  <c:v>1.8143616666666667</c:v>
                </c:pt>
                <c:pt idx="106">
                  <c:v>0.73037370000000001</c:v>
                </c:pt>
                <c:pt idx="107">
                  <c:v>2.0780479999999999</c:v>
                </c:pt>
                <c:pt idx="108">
                  <c:v>0.72586399999999995</c:v>
                </c:pt>
                <c:pt idx="109">
                  <c:v>0.22199623333333332</c:v>
                </c:pt>
                <c:pt idx="110">
                  <c:v>1.3047033333333333</c:v>
                </c:pt>
                <c:pt idx="111">
                  <c:v>0.80778753333333331</c:v>
                </c:pt>
                <c:pt idx="112">
                  <c:v>0.43952476666666668</c:v>
                </c:pt>
                <c:pt idx="113">
                  <c:v>1.5757623333333335</c:v>
                </c:pt>
                <c:pt idx="114">
                  <c:v>1.789426</c:v>
                </c:pt>
                <c:pt idx="115">
                  <c:v>0.91891636666666665</c:v>
                </c:pt>
                <c:pt idx="116">
                  <c:v>0.8622008000000001</c:v>
                </c:pt>
                <c:pt idx="117">
                  <c:v>0.81015306666666664</c:v>
                </c:pt>
                <c:pt idx="118">
                  <c:v>0.71580803333333343</c:v>
                </c:pt>
                <c:pt idx="119">
                  <c:v>1.6454233333333335</c:v>
                </c:pt>
                <c:pt idx="120">
                  <c:v>0.50498203333333336</c:v>
                </c:pt>
                <c:pt idx="121">
                  <c:v>0.5162291</c:v>
                </c:pt>
                <c:pt idx="122">
                  <c:v>0.63101929999999995</c:v>
                </c:pt>
                <c:pt idx="123">
                  <c:v>0.6856935666666667</c:v>
                </c:pt>
                <c:pt idx="124">
                  <c:v>1.243954</c:v>
                </c:pt>
                <c:pt idx="125">
                  <c:v>1.3367146666666665</c:v>
                </c:pt>
                <c:pt idx="126">
                  <c:v>1.4981933333333333</c:v>
                </c:pt>
                <c:pt idx="127">
                  <c:v>1.1982053333333333</c:v>
                </c:pt>
                <c:pt idx="128">
                  <c:v>2.1221073333333336</c:v>
                </c:pt>
                <c:pt idx="129">
                  <c:v>1.5192975</c:v>
                </c:pt>
                <c:pt idx="130">
                  <c:v>1.0192870000000001</c:v>
                </c:pt>
                <c:pt idx="131">
                  <c:v>5.7695049999999998E-2</c:v>
                </c:pt>
                <c:pt idx="132">
                  <c:v>0.13441729999999999</c:v>
                </c:pt>
                <c:pt idx="133">
                  <c:v>0.57790560000000002</c:v>
                </c:pt>
                <c:pt idx="134">
                  <c:v>1.2230573333333334</c:v>
                </c:pt>
                <c:pt idx="135">
                  <c:v>0.30962696666666667</c:v>
                </c:pt>
                <c:pt idx="136">
                  <c:v>2.410223666666667</c:v>
                </c:pt>
                <c:pt idx="137">
                  <c:v>1.3202210000000001</c:v>
                </c:pt>
                <c:pt idx="138">
                  <c:v>0.98819696666666668</c:v>
                </c:pt>
                <c:pt idx="139">
                  <c:v>0.37823513333333336</c:v>
                </c:pt>
                <c:pt idx="140">
                  <c:v>0.35035626666666664</c:v>
                </c:pt>
                <c:pt idx="141">
                  <c:v>0.96243093333333318</c:v>
                </c:pt>
                <c:pt idx="142">
                  <c:v>1.4857880000000001</c:v>
                </c:pt>
                <c:pt idx="143">
                  <c:v>3.2801926666666668</c:v>
                </c:pt>
                <c:pt idx="144">
                  <c:v>0.32448135</c:v>
                </c:pt>
                <c:pt idx="145">
                  <c:v>2.9083835000000002</c:v>
                </c:pt>
                <c:pt idx="146">
                  <c:v>0.58615715000000002</c:v>
                </c:pt>
                <c:pt idx="147">
                  <c:v>2.5711430000000002</c:v>
                </c:pt>
                <c:pt idx="148">
                  <c:v>0.72806244999999992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78-4EB1-A138-C4F50A633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3396752"/>
        <c:axId val="1933387504"/>
      </c:scatterChart>
      <c:valAx>
        <c:axId val="193339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/>
                  <a:t>GDP pc in PPP USD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87504"/>
        <c:crosses val="autoZero"/>
        <c:crossBetween val="midCat"/>
      </c:valAx>
      <c:valAx>
        <c:axId val="193338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/>
                  <a:t>Non-life  premia % GDP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96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Sheet2!$B$6</c:f>
              <c:strCache>
                <c:ptCount val="1"/>
                <c:pt idx="0">
                  <c:v>Domestic saving to GDP 2021-23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6F-4629-A7C5-049ABECB719B}"/>
              </c:ext>
            </c:extLst>
          </c:dPt>
          <c:cat>
            <c:strRef>
              <c:f>Sheet2!$A$7:$A$41</c:f>
              <c:strCache>
                <c:ptCount val="35"/>
                <c:pt idx="0">
                  <c:v>Ireland</c:v>
                </c:pt>
                <c:pt idx="1">
                  <c:v>Malta</c:v>
                </c:pt>
                <c:pt idx="2">
                  <c:v>Switzerland</c:v>
                </c:pt>
                <c:pt idx="3">
                  <c:v>Russian Federation</c:v>
                </c:pt>
                <c:pt idx="4">
                  <c:v>Czechia</c:v>
                </c:pt>
                <c:pt idx="5">
                  <c:v>Netherlands</c:v>
                </c:pt>
                <c:pt idx="6">
                  <c:v>Hungary</c:v>
                </c:pt>
                <c:pt idx="7">
                  <c:v>Belarus</c:v>
                </c:pt>
                <c:pt idx="8">
                  <c:v>Austria</c:v>
                </c:pt>
                <c:pt idx="9">
                  <c:v>Estonia</c:v>
                </c:pt>
                <c:pt idx="10">
                  <c:v>Slovenia</c:v>
                </c:pt>
                <c:pt idx="11">
                  <c:v>Germany</c:v>
                </c:pt>
                <c:pt idx="12">
                  <c:v>Euro area</c:v>
                </c:pt>
                <c:pt idx="13">
                  <c:v>Lithuania</c:v>
                </c:pt>
                <c:pt idx="14">
                  <c:v>Belgium</c:v>
                </c:pt>
                <c:pt idx="15">
                  <c:v>CE and Baltic</c:v>
                </c:pt>
                <c:pt idx="16">
                  <c:v>Finland</c:v>
                </c:pt>
                <c:pt idx="17">
                  <c:v>Poland</c:v>
                </c:pt>
                <c:pt idx="18">
                  <c:v>Spain</c:v>
                </c:pt>
                <c:pt idx="19">
                  <c:v>Italy</c:v>
                </c:pt>
                <c:pt idx="20">
                  <c:v>Bulgaria</c:v>
                </c:pt>
                <c:pt idx="21">
                  <c:v>Cyprus</c:v>
                </c:pt>
                <c:pt idx="22">
                  <c:v>France</c:v>
                </c:pt>
                <c:pt idx="23">
                  <c:v>Latvia</c:v>
                </c:pt>
                <c:pt idx="24">
                  <c:v>Slovak Republic</c:v>
                </c:pt>
                <c:pt idx="25">
                  <c:v>Croatia</c:v>
                </c:pt>
                <c:pt idx="26">
                  <c:v>Portugal</c:v>
                </c:pt>
                <c:pt idx="27">
                  <c:v>Serbia</c:v>
                </c:pt>
                <c:pt idx="28">
                  <c:v>United Kingdom</c:v>
                </c:pt>
                <c:pt idx="29">
                  <c:v>Albania</c:v>
                </c:pt>
                <c:pt idx="30">
                  <c:v>North Macedonia</c:v>
                </c:pt>
                <c:pt idx="31">
                  <c:v>Bosnia and Herzegovina</c:v>
                </c:pt>
                <c:pt idx="32">
                  <c:v>Georgia</c:v>
                </c:pt>
                <c:pt idx="33">
                  <c:v>Greece</c:v>
                </c:pt>
                <c:pt idx="34">
                  <c:v>Montenegro</c:v>
                </c:pt>
              </c:strCache>
            </c:strRef>
          </c:cat>
          <c:val>
            <c:numRef>
              <c:f>Sheet2!$B$7:$B$41</c:f>
              <c:numCache>
                <c:formatCode>0.0</c:formatCode>
                <c:ptCount val="35"/>
                <c:pt idx="0">
                  <c:v>63.034410458685691</c:v>
                </c:pt>
                <c:pt idx="1">
                  <c:v>38.934347186226596</c:v>
                </c:pt>
                <c:pt idx="2">
                  <c:v>37.891982770135769</c:v>
                </c:pt>
                <c:pt idx="3">
                  <c:v>32.973916096331884</c:v>
                </c:pt>
                <c:pt idx="4">
                  <c:v>32.226112150306761</c:v>
                </c:pt>
                <c:pt idx="5">
                  <c:v>31.570161595230829</c:v>
                </c:pt>
                <c:pt idx="6">
                  <c:v>30.274806130340853</c:v>
                </c:pt>
                <c:pt idx="7">
                  <c:v>29.617721006168178</c:v>
                </c:pt>
                <c:pt idx="8">
                  <c:v>28.112430924929907</c:v>
                </c:pt>
                <c:pt idx="9">
                  <c:v>28.072858356000637</c:v>
                </c:pt>
                <c:pt idx="10">
                  <c:v>27.507301883267576</c:v>
                </c:pt>
                <c:pt idx="11">
                  <c:v>26.272010986988374</c:v>
                </c:pt>
                <c:pt idx="12">
                  <c:v>26.145266405919148</c:v>
                </c:pt>
                <c:pt idx="13">
                  <c:v>26.036509691987963</c:v>
                </c:pt>
                <c:pt idx="14">
                  <c:v>25.505848264262358</c:v>
                </c:pt>
                <c:pt idx="15">
                  <c:v>25.128035417333066</c:v>
                </c:pt>
                <c:pt idx="16">
                  <c:v>24.195338340747387</c:v>
                </c:pt>
                <c:pt idx="17">
                  <c:v>24.012220645609716</c:v>
                </c:pt>
                <c:pt idx="18">
                  <c:v>23.777575760609597</c:v>
                </c:pt>
                <c:pt idx="19">
                  <c:v>23.651291691049082</c:v>
                </c:pt>
                <c:pt idx="20">
                  <c:v>23.611027720400276</c:v>
                </c:pt>
                <c:pt idx="21">
                  <c:v>23.51900598993738</c:v>
                </c:pt>
                <c:pt idx="22">
                  <c:v>21.59843070814112</c:v>
                </c:pt>
                <c:pt idx="23">
                  <c:v>20.713335462217302</c:v>
                </c:pt>
                <c:pt idx="24">
                  <c:v>20.149501907953596</c:v>
                </c:pt>
                <c:pt idx="25">
                  <c:v>20.115723023686769</c:v>
                </c:pt>
                <c:pt idx="26">
                  <c:v>19.524119116119223</c:v>
                </c:pt>
                <c:pt idx="27">
                  <c:v>17.835670274874058</c:v>
                </c:pt>
                <c:pt idx="28">
                  <c:v>16.867302060698051</c:v>
                </c:pt>
                <c:pt idx="29">
                  <c:v>16.606329919337146</c:v>
                </c:pt>
                <c:pt idx="30">
                  <c:v>16.141916097771951</c:v>
                </c:pt>
                <c:pt idx="31">
                  <c:v>12.887725058806978</c:v>
                </c:pt>
                <c:pt idx="32">
                  <c:v>11.712357298395389</c:v>
                </c:pt>
                <c:pt idx="33">
                  <c:v>10.775739249401402</c:v>
                </c:pt>
                <c:pt idx="34">
                  <c:v>7.9078340816181649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6F-4629-A7C5-049ABECB7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398928"/>
        <c:axId val="1933390768"/>
      </c:barChart>
      <c:catAx>
        <c:axId val="193339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90768"/>
        <c:crosses val="autoZero"/>
        <c:auto val="1"/>
        <c:lblAlgn val="ctr"/>
        <c:lblOffset val="100"/>
        <c:noMultiLvlLbl val="0"/>
      </c:catAx>
      <c:valAx>
        <c:axId val="193339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9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'Household saving'!$A$62</c:f>
              <c:strCache>
                <c:ptCount val="1"/>
                <c:pt idx="0">
                  <c:v>Serbia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'Household saving'!$B$61:$M$61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'Household saving'!$B$62:$M$62</c:f>
              <c:numCache>
                <c:formatCode>0.0</c:formatCode>
                <c:ptCount val="12"/>
                <c:pt idx="0">
                  <c:v>4.2699999999999996</c:v>
                </c:pt>
                <c:pt idx="1">
                  <c:v>1.1200000000000001</c:v>
                </c:pt>
                <c:pt idx="2">
                  <c:v>0.66</c:v>
                </c:pt>
                <c:pt idx="3">
                  <c:v>1.37</c:v>
                </c:pt>
                <c:pt idx="4">
                  <c:v>-0.88</c:v>
                </c:pt>
                <c:pt idx="5">
                  <c:v>-3.93</c:v>
                </c:pt>
                <c:pt idx="6">
                  <c:v>2.5299999999999998</c:v>
                </c:pt>
                <c:pt idx="7">
                  <c:v>2.4300000000000002</c:v>
                </c:pt>
                <c:pt idx="8">
                  <c:v>9.31</c:v>
                </c:pt>
                <c:pt idx="9">
                  <c:v>9.25</c:v>
                </c:pt>
                <c:pt idx="10">
                  <c:v>5.89</c:v>
                </c:pt>
                <c:pt idx="11">
                  <c:v>4.43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62-4A9E-805E-6CC572DDA23F}"/>
            </c:ext>
          </c:extLst>
        </c:ser>
        <c:ser>
          <c:idx val="1"/>
          <c:order val="1"/>
          <c:tx>
            <c:strRef>
              <c:f>'Household saving'!$A$63</c:f>
              <c:strCache>
                <c:ptCount val="1"/>
                <c:pt idx="0">
                  <c:v>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'Household saving'!$B$61:$M$61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'Household saving'!$B$63:$M$63</c:f>
              <c:numCache>
                <c:formatCode>#,##0.#</c:formatCode>
                <c:ptCount val="12"/>
                <c:pt idx="0">
                  <c:v>9.0175000000000001</c:v>
                </c:pt>
                <c:pt idx="1">
                  <c:v>10.237499999999999</c:v>
                </c:pt>
                <c:pt idx="2">
                  <c:v>11.097499999999998</c:v>
                </c:pt>
                <c:pt idx="3">
                  <c:v>10.535</c:v>
                </c:pt>
                <c:pt idx="4">
                  <c:v>10.782499999999999</c:v>
                </c:pt>
                <c:pt idx="5">
                  <c:v>10.5425</c:v>
                </c:pt>
                <c:pt idx="6">
                  <c:v>11.3475</c:v>
                </c:pt>
                <c:pt idx="7">
                  <c:v>11.915000000000001</c:v>
                </c:pt>
                <c:pt idx="8">
                  <c:v>17.787499999999998</c:v>
                </c:pt>
                <c:pt idx="9">
                  <c:v>15.232500000000002</c:v>
                </c:pt>
                <c:pt idx="10">
                  <c:v>12.272500000000001</c:v>
                </c:pt>
                <c:pt idx="11">
                  <c:v>13.7675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62-4A9E-805E-6CC572DDA23F}"/>
            </c:ext>
          </c:extLst>
        </c:ser>
        <c:ser>
          <c:idx val="2"/>
          <c:order val="2"/>
          <c:tx>
            <c:strRef>
              <c:f>'Household saving'!$A$64</c:f>
              <c:strCache>
                <c:ptCount val="1"/>
                <c:pt idx="0">
                  <c:v>Western Europe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'Household saving'!$B$61:$M$61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'Household saving'!$B$64:$M$64</c:f>
              <c:numCache>
                <c:formatCode>#,##0.#</c:formatCode>
                <c:ptCount val="12"/>
                <c:pt idx="0">
                  <c:v>11.690588235294117</c:v>
                </c:pt>
                <c:pt idx="1">
                  <c:v>11.495294117647056</c:v>
                </c:pt>
                <c:pt idx="2">
                  <c:v>11.44294117647059</c:v>
                </c:pt>
                <c:pt idx="3">
                  <c:v>11.671764705882353</c:v>
                </c:pt>
                <c:pt idx="4">
                  <c:v>11.379999999999999</c:v>
                </c:pt>
                <c:pt idx="5">
                  <c:v>11.068235294117647</c:v>
                </c:pt>
                <c:pt idx="6">
                  <c:v>10.871764705882352</c:v>
                </c:pt>
                <c:pt idx="7">
                  <c:v>11.978823529411764</c:v>
                </c:pt>
                <c:pt idx="8">
                  <c:v>18.119375000000002</c:v>
                </c:pt>
                <c:pt idx="9">
                  <c:v>16.239999999999998</c:v>
                </c:pt>
                <c:pt idx="10">
                  <c:v>12.711874999999999</c:v>
                </c:pt>
                <c:pt idx="11">
                  <c:v>13.198666666666668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62-4A9E-805E-6CC572DDA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3389136"/>
        <c:axId val="1933398384"/>
      </c:lineChart>
      <c:catAx>
        <c:axId val="19333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98384"/>
        <c:crosses val="autoZero"/>
        <c:auto val="1"/>
        <c:lblAlgn val="ctr"/>
        <c:lblOffset val="100"/>
        <c:noMultiLvlLbl val="0"/>
      </c:catAx>
      <c:valAx>
        <c:axId val="193339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8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Sheet1!$M$59</c:f>
              <c:strCache>
                <c:ptCount val="1"/>
                <c:pt idx="0">
                  <c:v>Stock market turnover ratio, 2022 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Sheet1!$L$60:$L$77</c:f>
              <c:strCache>
                <c:ptCount val="18"/>
                <c:pt idx="0">
                  <c:v>Turkey</c:v>
                </c:pt>
                <c:pt idx="1">
                  <c:v>Germany</c:v>
                </c:pt>
                <c:pt idx="2">
                  <c:v>Spain</c:v>
                </c:pt>
                <c:pt idx="3">
                  <c:v>Switzerland</c:v>
                </c:pt>
                <c:pt idx="4">
                  <c:v>Poland</c:v>
                </c:pt>
                <c:pt idx="5">
                  <c:v>Hungary</c:v>
                </c:pt>
                <c:pt idx="6">
                  <c:v>Russia</c:v>
                </c:pt>
                <c:pt idx="7">
                  <c:v>Greece</c:v>
                </c:pt>
                <c:pt idx="8">
                  <c:v>Austria</c:v>
                </c:pt>
                <c:pt idx="9">
                  <c:v>UK</c:v>
                </c:pt>
                <c:pt idx="10">
                  <c:v>Czechia</c:v>
                </c:pt>
                <c:pt idx="11">
                  <c:v>Romania</c:v>
                </c:pt>
                <c:pt idx="12">
                  <c:v>Slovenia</c:v>
                </c:pt>
                <c:pt idx="13">
                  <c:v>Bulgaria</c:v>
                </c:pt>
                <c:pt idx="14">
                  <c:v>Croatia</c:v>
                </c:pt>
                <c:pt idx="15">
                  <c:v>Malta</c:v>
                </c:pt>
                <c:pt idx="16">
                  <c:v>Cyprus</c:v>
                </c:pt>
                <c:pt idx="17">
                  <c:v>Serbia</c:v>
                </c:pt>
              </c:strCache>
            </c:strRef>
          </c:cat>
          <c:val>
            <c:numRef>
              <c:f>Sheet1!$M$60:$M$77</c:f>
              <c:numCache>
                <c:formatCode>0.0</c:formatCode>
                <c:ptCount val="18"/>
                <c:pt idx="0">
                  <c:v>270.99</c:v>
                </c:pt>
                <c:pt idx="1">
                  <c:v>68.41</c:v>
                </c:pt>
                <c:pt idx="2">
                  <c:v>54.5</c:v>
                </c:pt>
                <c:pt idx="3">
                  <c:v>47.26</c:v>
                </c:pt>
                <c:pt idx="4">
                  <c:v>44.44</c:v>
                </c:pt>
                <c:pt idx="5">
                  <c:v>39.43</c:v>
                </c:pt>
                <c:pt idx="6">
                  <c:v>38.21</c:v>
                </c:pt>
                <c:pt idx="7">
                  <c:v>31.6</c:v>
                </c:pt>
                <c:pt idx="8">
                  <c:v>30.39</c:v>
                </c:pt>
                <c:pt idx="9">
                  <c:v>25.34</c:v>
                </c:pt>
                <c:pt idx="10">
                  <c:v>19.63</c:v>
                </c:pt>
                <c:pt idx="11">
                  <c:v>8.0399999999999991</c:v>
                </c:pt>
                <c:pt idx="12">
                  <c:v>5.08</c:v>
                </c:pt>
                <c:pt idx="13">
                  <c:v>2.2799999999999998</c:v>
                </c:pt>
                <c:pt idx="14">
                  <c:v>1.26</c:v>
                </c:pt>
                <c:pt idx="15">
                  <c:v>0.79</c:v>
                </c:pt>
                <c:pt idx="16">
                  <c:v>0.71</c:v>
                </c:pt>
                <c:pt idx="17">
                  <c:v>0.10416666666666667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B-427C-9FDC-D51BDDF59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3400016"/>
        <c:axId val="1933388048"/>
      </c:barChart>
      <c:catAx>
        <c:axId val="193340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88048"/>
        <c:crosses val="autoZero"/>
        <c:auto val="1"/>
        <c:lblAlgn val="ctr"/>
        <c:lblOffset val="100"/>
        <c:noMultiLvlLbl val="0"/>
      </c:catAx>
      <c:valAx>
        <c:axId val="193338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40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Macro!$A$2</c:f>
              <c:strCache>
                <c:ptCount val="1"/>
                <c:pt idx="0">
                  <c:v>Inflation in Serbia in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Macro!$B$1:$Y$1</c:f>
              <c:strCach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strCache>
            </c:strRef>
          </c:cat>
          <c:val>
            <c:numRef>
              <c:f>Macro!$B$2:$Y$2</c:f>
              <c:numCache>
                <c:formatCode>General</c:formatCode>
                <c:ptCount val="24"/>
                <c:pt idx="0">
                  <c:v>93.3</c:v>
                </c:pt>
                <c:pt idx="1">
                  <c:v>16.600000000000001</c:v>
                </c:pt>
                <c:pt idx="2">
                  <c:v>9.9</c:v>
                </c:pt>
                <c:pt idx="3">
                  <c:v>11.4</c:v>
                </c:pt>
                <c:pt idx="4">
                  <c:v>16.2</c:v>
                </c:pt>
                <c:pt idx="5">
                  <c:v>11.7</c:v>
                </c:pt>
                <c:pt idx="6">
                  <c:v>6.5</c:v>
                </c:pt>
                <c:pt idx="7">
                  <c:v>11.7</c:v>
                </c:pt>
                <c:pt idx="8">
                  <c:v>8.4</c:v>
                </c:pt>
                <c:pt idx="9">
                  <c:v>6.5</c:v>
                </c:pt>
                <c:pt idx="10">
                  <c:v>11</c:v>
                </c:pt>
                <c:pt idx="11">
                  <c:v>7.8</c:v>
                </c:pt>
                <c:pt idx="12">
                  <c:v>7.8</c:v>
                </c:pt>
                <c:pt idx="13">
                  <c:v>2.9</c:v>
                </c:pt>
                <c:pt idx="14">
                  <c:v>1.9</c:v>
                </c:pt>
                <c:pt idx="15">
                  <c:v>1.2</c:v>
                </c:pt>
                <c:pt idx="16">
                  <c:v>3</c:v>
                </c:pt>
                <c:pt idx="17">
                  <c:v>2</c:v>
                </c:pt>
                <c:pt idx="18">
                  <c:v>1.7</c:v>
                </c:pt>
                <c:pt idx="19">
                  <c:v>1.6</c:v>
                </c:pt>
                <c:pt idx="20">
                  <c:v>4</c:v>
                </c:pt>
                <c:pt idx="21">
                  <c:v>11.9</c:v>
                </c:pt>
                <c:pt idx="22">
                  <c:v>13.4</c:v>
                </c:pt>
                <c:pt idx="23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49-4109-AEF4-02D98A4CCDC5}"/>
            </c:ext>
          </c:extLst>
        </c:ser>
        <c:ser>
          <c:idx val="1"/>
          <c:order val="1"/>
          <c:tx>
            <c:strRef>
              <c:f>Macro!$A$3</c:f>
              <c:strCache>
                <c:ptCount val="1"/>
                <c:pt idx="0">
                  <c:v>Exchange rates RSD:EUR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Macro!$B$1:$Y$1</c:f>
              <c:strCach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strCache>
            </c:strRef>
          </c:cat>
          <c:val>
            <c:numRef>
              <c:f>Macro!$B$3:$Y$3</c:f>
              <c:numCache>
                <c:formatCode>General</c:formatCode>
                <c:ptCount val="24"/>
                <c:pt idx="0">
                  <c:v>59.78</c:v>
                </c:pt>
                <c:pt idx="1">
                  <c:v>60.69</c:v>
                </c:pt>
                <c:pt idx="2">
                  <c:v>65.12</c:v>
                </c:pt>
                <c:pt idx="3">
                  <c:v>72.69</c:v>
                </c:pt>
                <c:pt idx="4">
                  <c:v>82.99</c:v>
                </c:pt>
                <c:pt idx="5">
                  <c:v>84.11</c:v>
                </c:pt>
                <c:pt idx="6">
                  <c:v>79.959999999999994</c:v>
                </c:pt>
                <c:pt idx="7">
                  <c:v>81.44</c:v>
                </c:pt>
                <c:pt idx="8">
                  <c:v>93.95</c:v>
                </c:pt>
                <c:pt idx="9">
                  <c:v>103.04300000000001</c:v>
                </c:pt>
                <c:pt idx="10">
                  <c:v>101.95</c:v>
                </c:pt>
                <c:pt idx="11">
                  <c:v>113.13</c:v>
                </c:pt>
                <c:pt idx="12">
                  <c:v>113.14</c:v>
                </c:pt>
                <c:pt idx="13">
                  <c:v>117.31</c:v>
                </c:pt>
                <c:pt idx="14">
                  <c:v>120.73277420634916</c:v>
                </c:pt>
                <c:pt idx="15">
                  <c:v>123.11788577075087</c:v>
                </c:pt>
                <c:pt idx="16">
                  <c:v>121.33670555555555</c:v>
                </c:pt>
                <c:pt idx="17">
                  <c:v>118.27160000000001</c:v>
                </c:pt>
                <c:pt idx="18">
                  <c:v>117.85</c:v>
                </c:pt>
                <c:pt idx="19">
                  <c:v>117.57774921259843</c:v>
                </c:pt>
                <c:pt idx="20">
                  <c:v>117.57333952569159</c:v>
                </c:pt>
                <c:pt idx="21">
                  <c:v>117.46</c:v>
                </c:pt>
                <c:pt idx="22">
                  <c:v>117.26510956937793</c:v>
                </c:pt>
                <c:pt idx="23">
                  <c:v>117.09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49-4109-AEF4-02D98A4CC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3396208"/>
        <c:axId val="1933400560"/>
      </c:lineChart>
      <c:catAx>
        <c:axId val="193339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33400560"/>
        <c:crosses val="autoZero"/>
        <c:auto val="1"/>
        <c:lblAlgn val="ctr"/>
        <c:lblOffset val="100"/>
        <c:noMultiLvlLbl val="0"/>
      </c:catAx>
      <c:valAx>
        <c:axId val="193340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9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Macro!$R$28</c:f>
              <c:strCache>
                <c:ptCount val="1"/>
                <c:pt idx="0">
                  <c:v>Realne kamatne stope na oročene dinarske depozite stanovništva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Macro!$Q$29:$Q$43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Macro!$R$29:$R$43</c:f>
              <c:numCache>
                <c:formatCode>0.0</c:formatCode>
                <c:ptCount val="15"/>
                <c:pt idx="0">
                  <c:v>5.2018779342722921</c:v>
                </c:pt>
                <c:pt idx="1">
                  <c:v>3.8108108108108052</c:v>
                </c:pt>
                <c:pt idx="2">
                  <c:v>5.7235621521335878</c:v>
                </c:pt>
                <c:pt idx="3">
                  <c:v>3.2745825602968459</c:v>
                </c:pt>
                <c:pt idx="4">
                  <c:v>5.8989310009718077</c:v>
                </c:pt>
                <c:pt idx="5">
                  <c:v>6.7320902845927399</c:v>
                </c:pt>
                <c:pt idx="6">
                  <c:v>5.9387351778656061</c:v>
                </c:pt>
                <c:pt idx="7">
                  <c:v>2.6699029126213691</c:v>
                </c:pt>
                <c:pt idx="8">
                  <c:v>2.7843137254901951</c:v>
                </c:pt>
                <c:pt idx="9">
                  <c:v>2.7433628318584091</c:v>
                </c:pt>
                <c:pt idx="10">
                  <c:v>2.6181102362204722</c:v>
                </c:pt>
                <c:pt idx="11">
                  <c:v>-0.31730769230768896</c:v>
                </c:pt>
                <c:pt idx="12">
                  <c:v>-7.1134941912421867</c:v>
                </c:pt>
                <c:pt idx="13">
                  <c:v>-7.7689594356260994</c:v>
                </c:pt>
                <c:pt idx="14">
                  <c:v>0.306807286673072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42-44E3-AC2F-DB8F81955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3388592"/>
        <c:axId val="1933395664"/>
      </c:lineChart>
      <c:catAx>
        <c:axId val="193338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33395664"/>
        <c:crosses val="autoZero"/>
        <c:auto val="1"/>
        <c:lblAlgn val="ctr"/>
        <c:lblOffset val="100"/>
        <c:noMultiLvlLbl val="0"/>
      </c:catAx>
      <c:valAx>
        <c:axId val="193339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8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24540682414701E-2"/>
          <c:y val="5.4494791110420694E-2"/>
          <c:w val="0.89085977304307551"/>
          <c:h val="0.852997660126023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5B-42E9-A61B-DC6907BD8D7E}"/>
              </c:ext>
            </c:extLst>
          </c:dPt>
          <c:cat>
            <c:strRef>
              <c:f>Sheet1!$N$31702:$N$31719</c:f>
              <c:strCache>
                <c:ptCount val="18"/>
                <c:pt idx="0">
                  <c:v>Germany</c:v>
                </c:pt>
                <c:pt idx="1">
                  <c:v>Estonia</c:v>
                </c:pt>
                <c:pt idx="2">
                  <c:v>Austria</c:v>
                </c:pt>
                <c:pt idx="3">
                  <c:v>Czech</c:v>
                </c:pt>
                <c:pt idx="4">
                  <c:v>Latvia</c:v>
                </c:pt>
                <c:pt idx="5">
                  <c:v>Slovenia</c:v>
                </c:pt>
                <c:pt idx="6">
                  <c:v>France</c:v>
                </c:pt>
                <c:pt idx="7">
                  <c:v>Slovakia</c:v>
                </c:pt>
                <c:pt idx="8">
                  <c:v>Poland</c:v>
                </c:pt>
                <c:pt idx="9">
                  <c:v>Croatia</c:v>
                </c:pt>
                <c:pt idx="10">
                  <c:v>N.Macedonia</c:v>
                </c:pt>
                <c:pt idx="11">
                  <c:v>Bulgaria</c:v>
                </c:pt>
                <c:pt idx="12">
                  <c:v>Montenegro</c:v>
                </c:pt>
                <c:pt idx="13">
                  <c:v>Romania</c:v>
                </c:pt>
                <c:pt idx="14">
                  <c:v>Hungary</c:v>
                </c:pt>
                <c:pt idx="15">
                  <c:v>Albania</c:v>
                </c:pt>
                <c:pt idx="16">
                  <c:v>Serbia</c:v>
                </c:pt>
                <c:pt idx="17">
                  <c:v>BiH</c:v>
                </c:pt>
              </c:strCache>
            </c:strRef>
          </c:cat>
          <c:val>
            <c:numRef>
              <c:f>Sheet1!$O$31702:$O$31719</c:f>
              <c:numCache>
                <c:formatCode>0.00</c:formatCode>
                <c:ptCount val="18"/>
                <c:pt idx="0">
                  <c:v>1.456974983215332</c:v>
                </c:pt>
                <c:pt idx="1">
                  <c:v>1.4296435117721558</c:v>
                </c:pt>
                <c:pt idx="2">
                  <c:v>1.3613697290420532</c:v>
                </c:pt>
                <c:pt idx="3">
                  <c:v>1.3044885396957397</c:v>
                </c:pt>
                <c:pt idx="4">
                  <c:v>1.1722226142883301</c:v>
                </c:pt>
                <c:pt idx="5">
                  <c:v>1.1722226142883301</c:v>
                </c:pt>
                <c:pt idx="6">
                  <c:v>1.1535054445266724</c:v>
                </c:pt>
                <c:pt idx="7">
                  <c:v>0.91247600317001343</c:v>
                </c:pt>
                <c:pt idx="8">
                  <c:v>0.78019356727600098</c:v>
                </c:pt>
                <c:pt idx="9">
                  <c:v>0.64390027523040771</c:v>
                </c:pt>
                <c:pt idx="10">
                  <c:v>0.42733925580978394</c:v>
                </c:pt>
                <c:pt idx="11">
                  <c:v>0.40789669752120972</c:v>
                </c:pt>
                <c:pt idx="12">
                  <c:v>0.37420114874839783</c:v>
                </c:pt>
                <c:pt idx="13">
                  <c:v>0.31890061497688293</c:v>
                </c:pt>
                <c:pt idx="14">
                  <c:v>0.31830936670303345</c:v>
                </c:pt>
                <c:pt idx="15">
                  <c:v>0.17195366322994232</c:v>
                </c:pt>
                <c:pt idx="16">
                  <c:v>0.13791570067405701</c:v>
                </c:pt>
                <c:pt idx="17">
                  <c:v>-0.14129111170768738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5B-42E9-A61B-DC6907BD8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391312"/>
        <c:axId val="1933389680"/>
      </c:barChart>
      <c:catAx>
        <c:axId val="193339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89680"/>
        <c:crosses val="autoZero"/>
        <c:auto val="1"/>
        <c:lblAlgn val="ctr"/>
        <c:lblOffset val="100"/>
        <c:noMultiLvlLbl val="0"/>
      </c:catAx>
      <c:valAx>
        <c:axId val="193338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9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E2-4F1A-AB51-62D832F9439C}"/>
              </c:ext>
            </c:extLst>
          </c:dPt>
          <c:cat>
            <c:strRef>
              <c:f>Sheet1!$N$31465:$N$31482</c:f>
              <c:strCache>
                <c:ptCount val="18"/>
                <c:pt idx="0">
                  <c:v>Austria</c:v>
                </c:pt>
                <c:pt idx="1">
                  <c:v>Germany</c:v>
                </c:pt>
                <c:pt idx="2">
                  <c:v>Estonia</c:v>
                </c:pt>
                <c:pt idx="3">
                  <c:v>France</c:v>
                </c:pt>
                <c:pt idx="4">
                  <c:v>Czech</c:v>
                </c:pt>
                <c:pt idx="5">
                  <c:v>Latvia</c:v>
                </c:pt>
                <c:pt idx="6">
                  <c:v>Slovenia</c:v>
                </c:pt>
                <c:pt idx="7">
                  <c:v>Slovakiak</c:v>
                </c:pt>
                <c:pt idx="8">
                  <c:v>Poland</c:v>
                </c:pt>
                <c:pt idx="9">
                  <c:v>Romania</c:v>
                </c:pt>
                <c:pt idx="10">
                  <c:v>Hungary</c:v>
                </c:pt>
                <c:pt idx="11">
                  <c:v>Croatia</c:v>
                </c:pt>
                <c:pt idx="12">
                  <c:v>Bulgaria</c:v>
                </c:pt>
                <c:pt idx="13">
                  <c:v>Montenegro</c:v>
                </c:pt>
                <c:pt idx="14">
                  <c:v>Serbia</c:v>
                </c:pt>
                <c:pt idx="15">
                  <c:v>Albania</c:v>
                </c:pt>
                <c:pt idx="16">
                  <c:v>N.Macedonia</c:v>
                </c:pt>
                <c:pt idx="17">
                  <c:v>BiH</c:v>
                </c:pt>
              </c:strCache>
            </c:strRef>
          </c:cat>
          <c:val>
            <c:numRef>
              <c:f>Sheet1!$O$31465:$O$31482</c:f>
              <c:numCache>
                <c:formatCode>0.00</c:formatCode>
                <c:ptCount val="18"/>
                <c:pt idx="0">
                  <c:v>1.7465654611587524</c:v>
                </c:pt>
                <c:pt idx="1">
                  <c:v>1.5512077808380127</c:v>
                </c:pt>
                <c:pt idx="2">
                  <c:v>1.4263889789581299</c:v>
                </c:pt>
                <c:pt idx="3">
                  <c:v>1.1805708408355713</c:v>
                </c:pt>
                <c:pt idx="4">
                  <c:v>1.1421836614608765</c:v>
                </c:pt>
                <c:pt idx="5">
                  <c:v>1.0398609638214111</c:v>
                </c:pt>
                <c:pt idx="6">
                  <c:v>1.0388078689575195</c:v>
                </c:pt>
                <c:pt idx="7">
                  <c:v>0.60336518287658691</c:v>
                </c:pt>
                <c:pt idx="8">
                  <c:v>0.45874124765396118</c:v>
                </c:pt>
                <c:pt idx="9">
                  <c:v>0.43742579221725464</c:v>
                </c:pt>
                <c:pt idx="10">
                  <c:v>0.4270845353603363</c:v>
                </c:pt>
                <c:pt idx="11">
                  <c:v>0.36060556769371033</c:v>
                </c:pt>
                <c:pt idx="12">
                  <c:v>-6.8576806224882603E-3</c:v>
                </c:pt>
                <c:pt idx="13">
                  <c:v>-4.2156469076871872E-2</c:v>
                </c:pt>
                <c:pt idx="14">
                  <c:v>-7.4504487216472626E-2</c:v>
                </c:pt>
                <c:pt idx="15">
                  <c:v>-0.1640973687171936</c:v>
                </c:pt>
                <c:pt idx="16">
                  <c:v>-0.16804489493370056</c:v>
                </c:pt>
                <c:pt idx="17">
                  <c:v>-0.35181954503059387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E2-4F1A-AB51-62D832F94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390224"/>
        <c:axId val="1933401104"/>
      </c:barChart>
      <c:catAx>
        <c:axId val="193339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401104"/>
        <c:crosses val="autoZero"/>
        <c:auto val="1"/>
        <c:lblAlgn val="ctr"/>
        <c:lblOffset val="100"/>
        <c:noMultiLvlLbl val="0"/>
      </c:catAx>
      <c:valAx>
        <c:axId val="193340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39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0.23302</cdr:x>
      <cdr:y>0</cdr:y>
    </cdr:from>
    <cdr:to>
      <cdr:x>0.95672</cdr:x>
      <cdr:y>0.12744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68878" y="0"/>
          <a:ext cx="3630283" cy="313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100" dirty="0"/>
            <a:t>GDP i premija životnog osiguranja po zemljama 2018-2020</a:t>
          </a:r>
        </a:p>
        <a:p xmlns:a="http://schemas.openxmlformats.org/drawingml/2006/main"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0.24214</cdr:x>
      <cdr:y>0</cdr:y>
    </cdr:from>
    <cdr:to>
      <cdr:x>1</cdr:x>
      <cdr:y>0.1098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7057" y="0"/>
          <a:ext cx="3464943" cy="241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100" dirty="0"/>
            <a:t>GDP i premija neživotnog osiguranja po tzemljama 2018-2020.</a:t>
          </a:r>
          <a:endParaRPr lang="en-GB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0.1875</cdr:x>
      <cdr:y>0.0683</cdr:y>
    </cdr:from>
    <cdr:to>
      <cdr:x>0.89792</cdr:x>
      <cdr:y>0.20602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50" y="169666"/>
          <a:ext cx="3248025" cy="34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100" dirty="0"/>
            <a:t>Koeficijent obrta na berzi u %</a:t>
          </a:r>
          <a:endParaRPr lang="en-GB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0.32169</cdr:x>
      <cdr:y>0</cdr:y>
    </cdr:from>
    <cdr:to>
      <cdr:x>0.93382</cdr:x>
      <cdr:y>0.11221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6875" y="0"/>
          <a:ext cx="3171825" cy="288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0.14154</cdr:x>
      <cdr:y>0</cdr:y>
    </cdr:from>
    <cdr:to>
      <cdr:x>0.98346</cdr:x>
      <cdr:y>0.1418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3425" y="0"/>
          <a:ext cx="4362450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0.17083</cdr:x>
      <cdr:y>0.06597</cdr:y>
    </cdr:from>
    <cdr:to>
      <cdr:x>0.91667</cdr:x>
      <cdr:y>0.14236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1050" y="180975"/>
          <a:ext cx="34099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0.13958</cdr:x>
      <cdr:y>0.04861</cdr:y>
    </cdr:from>
    <cdr:to>
      <cdr:x>0.95625</cdr:x>
      <cdr:y>0.15278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8175" y="133350"/>
          <a:ext cx="37338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100" dirty="0"/>
            <a:t>Vladavina prava po zemljama u 2023. godini</a:t>
          </a:r>
          <a:endParaRPr lang="en-GB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0.19301</cdr:x>
      <cdr:y>0.07203</cdr:y>
    </cdr:from>
    <cdr:to>
      <cdr:x>0.90441</cdr:x>
      <cdr:y>0.15877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25" y="229394"/>
          <a:ext cx="36861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RS" sz="1400" dirty="0"/>
            <a:t>Dugoročna orjentacija</a:t>
          </a:r>
          <a:endParaRPr lang="en-GB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020CE-6AED-41C0-8618-E40328ED7943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3273D-B7EE-4DE6-9934-20E3FC5112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3273D-B7EE-4DE6-9934-20E3FC5112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3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3273D-B7EE-4DE6-9934-20E3FC5112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98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87E5-5C12-416B-9BD2-EE2082A359CD}" type="datetime1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0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7B27-26FB-410F-B7BD-A6655FDEAC24}" type="datetime1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A13E-547A-49F9-B0E9-D1A91D575D59}" type="datetime1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8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4DD2-C078-43C4-8D4D-EE776BD2B040}" type="datetime1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96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31BE-5A1E-4480-A261-A8F861134DE9}" type="datetime1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80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6051-1205-4021-9DB9-3442D9A68A6C}" type="datetime1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94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CBD1-0970-4586-BCBE-24999B7953F1}" type="datetime1">
              <a:rPr lang="en-GB" smtClean="0"/>
              <a:t>02/06/2025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3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D17D-E14E-42C9-883D-5EB0D6B47E42}" type="datetime1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9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A16B-5D4C-4D41-ADDB-D175AF477C97}" type="datetime1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8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248E-5B51-41AB-95C1-2B9FB78959DF}" type="datetime1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C5BA-9138-4F59-A359-8F6B32C29015}" type="datetime1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1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042C-05EB-452B-961F-E2ED8633BBDC}" type="datetime1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CB27-B0B1-425E-98BF-C70EB9136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5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56603"/>
            <a:ext cx="9144000" cy="1889185"/>
          </a:xfrm>
        </p:spPr>
        <p:txBody>
          <a:bodyPr>
            <a:normAutofit fontScale="90000"/>
          </a:bodyPr>
          <a:lstStyle/>
          <a:p>
            <a:b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EKONOMSKE PREPOSTAVKE ZA MODERNIZACIJU OSIGURANJA</a:t>
            </a:r>
            <a:b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95954"/>
            <a:ext cx="9144000" cy="961845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Milojko Arsić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Ekonomski fakultet u Beogradu i SANU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Ekof logo - bela pozadina horizontalno, latinic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2128" y="387350"/>
            <a:ext cx="3289778" cy="7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1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Digitalizacija i modernizacija osiguranja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18160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Modernizacija osiguranja je blisko  povezana sa digitalizacijom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 globalnom indeksu digitalizacije Srbija se u 2024. godini na 45 mestu od 77 zemalja 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Srbija je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pozicionirana u oblasti razvijenosti fiksne mreže, e- government, ICT regulacije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kasni sa uvodjenjem 5G mreže,  i internet protokola IPV6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malo investira u klaud tehnologiju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 mali broj startup-ova, ICT patenata i komercijalnih e- transakcija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0595927"/>
              </p:ext>
            </p:extLst>
          </p:nvPr>
        </p:nvGraphicFramePr>
        <p:xfrm>
          <a:off x="6172199" y="2626708"/>
          <a:ext cx="5610225" cy="1442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9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Average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Serbia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Slovenia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Germany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</a:rPr>
                        <a:t>Pristup i performanse mreže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38,4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50,4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53,6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Digitalna infrastruktura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44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38,4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39,6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</a:rPr>
                        <a:t>Zelena</a:t>
                      </a:r>
                      <a:r>
                        <a:rPr lang="sr-Latn-RS" sz="1000" baseline="0" dirty="0">
                          <a:effectLst/>
                        </a:rPr>
                        <a:t> energija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31,2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31,2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50,4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</a:rPr>
                        <a:t>Politika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&amp;</a:t>
                      </a:r>
                      <a:r>
                        <a:rPr lang="en-GB" sz="1000" dirty="0">
                          <a:effectLst/>
                        </a:rPr>
                        <a:t> E</a:t>
                      </a:r>
                      <a:r>
                        <a:rPr lang="sr-Latn-RS" sz="1000" dirty="0">
                          <a:effectLst/>
                        </a:rPr>
                        <a:t>k</a:t>
                      </a:r>
                      <a:r>
                        <a:rPr lang="en-GB" sz="1000" dirty="0">
                          <a:effectLst/>
                        </a:rPr>
                        <a:t>o</a:t>
                      </a:r>
                      <a:r>
                        <a:rPr lang="sr-Latn-RS" sz="1000" dirty="0">
                          <a:effectLst/>
                        </a:rPr>
                        <a:t>sistem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53,5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74,8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286500" y="4518351"/>
            <a:ext cx="6096000" cy="4875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r-Latn-R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Izvor: Hauwei (2025) Global Digitalisation index, GDI se nalazi u intervalu od (0,100), pri čemu veća vrednost indeksa implicira bolje stanje u oblasti digitalne tehnologije.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8487" y="1825625"/>
            <a:ext cx="3495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</a:t>
            </a:r>
            <a:r>
              <a:rPr lang="sr-Latn-R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 indeks digitalizacija u </a:t>
            </a:r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2024.</a:t>
            </a:r>
            <a:r>
              <a:rPr lang="sr-Latn-R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GB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oredjenje</a:t>
            </a:r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Srbije </a:t>
            </a:r>
            <a:r>
              <a:rPr lang="en-GB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odabranim</a:t>
            </a:r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zemljama</a:t>
            </a:r>
            <a:endParaRPr lang="en-GB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084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r>
              <a:rPr lang="sr-Latn-RS" b="1" dirty="0">
                <a:solidFill>
                  <a:schemeClr val="accent1">
                    <a:lumMod val="50000"/>
                  </a:schemeClr>
                </a:solidFill>
              </a:rPr>
              <a:t>HVALA NA PAŽNJI!</a:t>
            </a:r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99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sr-Latn-RS" dirty="0"/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Modernizacija osiguranja je višedimenzionalni proces koji  obuhvata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tehnološku modernizaciju,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unapredjenje kvaliteta regulative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unapredjenje predvidjanja rizika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poboljšanje troškovne efikasnosti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prilagodjavanje usluga promenama u društvu, privredi, demografija i prirodnom okuženju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Ekonomski faktori koji podstiču modernizaciju osiguranja su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  realnih dohodaka i štednje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 realnog prinosa na premije osiguranja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makroekonomska stabilnost 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Institucije, kultura i tehnološki napredak utiču ne modernizaciju osigiranja, ali i na njegove ekonomske pokretače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71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Osiguranje i realni dohoci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Realni dohodak predstavlja osnovnu determinantu tražnje za uslugama osiguranja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 realnih dohodaka podstiče tražnju za uslugama osiguranja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osnovu unakrsnih podataka po zemljama elastičanost je veća od 1,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osnovu dugoročnih vremenskih serija često se dobija promenljiva veza -  S kriva, kriva sa izbočinama 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odnosu na realni dohodak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tražnja za uslugama životnog  osiguranja u Srbiji je znatno manja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tražnja za uslugama neživotnog osiguranja je malo veća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2229564"/>
              </p:ext>
            </p:extLst>
          </p:nvPr>
        </p:nvGraphicFramePr>
        <p:xfrm>
          <a:off x="6096000" y="1825625"/>
          <a:ext cx="5016260" cy="246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73320017"/>
              </p:ext>
            </p:extLst>
          </p:nvPr>
        </p:nvGraphicFramePr>
        <p:xfrm>
          <a:off x="6019800" y="4192438"/>
          <a:ext cx="4777596" cy="219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5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Osiguranje i štednja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Osiguranje je oblik dugoročne štednje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razvijenost osiguranja zavisi od sklonosti štednji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krajem 20. veka štednja postaje glavni motiv  za osiguranje gradjana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Domaća štednja u Srbiji  je tokom poslednja dve decenije povećana sa oko 5% BDP na 20% BDP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je i dalja medju najnižim u Evropi</a:t>
            </a:r>
          </a:p>
          <a:p>
            <a:pPr lvl="1"/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Stanovništvo Srbije štedi oko 5% dohotka, što je znatno manje od nego u zemljama centralne i zapadne Evrope 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Mogući razlozi niske štednje su: niski realni dohoci, nepoverenje u institucije,  sećanje na makroekonomsku nestabilnost,  mala sklonost ka  dugoročnom razmišljanju,...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303038"/>
              </p:ext>
            </p:extLst>
          </p:nvPr>
        </p:nvGraphicFramePr>
        <p:xfrm>
          <a:off x="6172200" y="1825625"/>
          <a:ext cx="5024887" cy="227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04847141"/>
              </p:ext>
            </p:extLst>
          </p:nvPr>
        </p:nvGraphicFramePr>
        <p:xfrm>
          <a:off x="6340415" y="3933644"/>
          <a:ext cx="4856672" cy="224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24675" y="3798708"/>
            <a:ext cx="3714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Bruto štednje domaćinstava u % dohotka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24675" y="1825625"/>
            <a:ext cx="4048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Domaća štednja % BDP</a:t>
            </a:r>
            <a:endParaRPr lang="en-GB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264" y="132212"/>
            <a:ext cx="10515600" cy="1325563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Prinos na premije osiguranja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Prinos na premije osiguranje je jedna od determinatni tražnje za uslugama osiguranja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Empirijska istraživanja sugerišu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visina prinosa nije ključan motiv osiguranja, ali nije zanemariv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osnovna svrha  osiguranja je da se dohodak tranferiše iz sadašnjosti u budućnost, odnosno da se izravna potrošnja   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Visina prinosa na premije osiguranje zavisi od mogućanosti investiranja u različite oblike aktive. 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Srbiji osiguravajuće kompanije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najveći deo aktive investiraju u državne obveznice - prinos je za sada visok, ali se očekuje njegov pad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veliki deo aktive investiraju u nisko-prinosnu aktivu: gotovinu, nekretnine, pozajmice</a:t>
            </a:r>
          </a:p>
          <a:p>
            <a:pPr lvl="2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nema mogućnosti investiranja u korporativne obveznice i akcija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Nerazvijenost finansijskog tržišta smanjuje prinos na premiju u Srbiji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958370"/>
              </p:ext>
            </p:extLst>
          </p:nvPr>
        </p:nvGraphicFramePr>
        <p:xfrm>
          <a:off x="6845935" y="1600200"/>
          <a:ext cx="3757930" cy="2205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8756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 Investicioni portfolio  osiguravajućih kompanija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Eurozone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United States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Spain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Serbia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Corporate fixed income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31,4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51,5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21,8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Sovereign fixed income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34,5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13,6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56,9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53,0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Equity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13,9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13,1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0,2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Loans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5,2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10,6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10,2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Cash and deposits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4,6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3,9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7,8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10,3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Real estate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2,3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0,6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2,5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7,7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investments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8,2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6,7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18,6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97481274"/>
              </p:ext>
            </p:extLst>
          </p:nvPr>
        </p:nvGraphicFramePr>
        <p:xfrm>
          <a:off x="6781800" y="3831628"/>
          <a:ext cx="4572000" cy="248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801803" y="6365156"/>
            <a:ext cx="2333625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Economy.com and </a:t>
            </a:r>
            <a:r>
              <a:rPr lang="en-GB" sz="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Beogradska</a:t>
            </a:r>
            <a:r>
              <a:rPr lang="en-GB" sz="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berza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6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Makroekonomska stabilnost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se očuvala realna vrednost premija neophdona je makroekonomska stabilnost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niska i stabilna inflacija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odsustvo velikih varijacija kursa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realno pozitivne kamatne stope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Srbija je od 2000. godine do sada napravila značajan napredak u uspostavljanju makroekonomske stabilnosti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Makroekomska stabilnost nije zagarantovana, ona mora stalno da se održava, uslovi za to su: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održivi fiskalni i spoljni deficiti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domaća štednja približno jednaka investicijama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realne zarade rastu u skladu sa produktivnošću 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vrednost  domaće valute u  skladu sa konkurentnošću privrede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3027482"/>
              </p:ext>
            </p:extLst>
          </p:nvPr>
        </p:nvGraphicFramePr>
        <p:xfrm>
          <a:off x="6172200" y="1825626"/>
          <a:ext cx="5181600" cy="231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0850" y="1825625"/>
            <a:ext cx="421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Inflacija i devizni kurs u Srbiji</a:t>
            </a:r>
            <a:endParaRPr lang="en-GB" sz="14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48598992"/>
              </p:ext>
            </p:extLst>
          </p:nvPr>
        </p:nvGraphicFramePr>
        <p:xfrm>
          <a:off x="6316980" y="4400550"/>
          <a:ext cx="4549140" cy="1983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19875" y="4400550"/>
            <a:ext cx="529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Godišnje realne kamatne stope na oročermner depozit stanovništva, u %</a:t>
            </a:r>
            <a:r>
              <a:rPr lang="sr-Latn-RS" dirty="0"/>
              <a:t>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6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5" y="69850"/>
            <a:ext cx="10515600" cy="1325563"/>
          </a:xfrm>
        </p:spPr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Formalne institucije i osiguranje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Dobri zakoni  koji se dosledno primenjuju važni su za sve poslovne aktivnosti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naročito su važni za delatnosti koje se zasnivaju na dugoročnim ugovorima, kao što je osiguranje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Uprkos napretku od 2000. godine kvalitet regulative u Srbiji još uvek pri dnu evropskih zemalja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Slično je stanje u pogledu doslednosti u primeni zakona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Unapredjenje kvaliteta i primene propisa bi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povećalo spremnost za potpisvanje dugoročnih ugovora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povoljno bi uticalo na ekonomske determinante osiguranja (realni dohoci i štednja, prinosi na premije, makroekonomska stabilnost) 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7793936"/>
              </p:ext>
            </p:extLst>
          </p:nvPr>
        </p:nvGraphicFramePr>
        <p:xfrm>
          <a:off x="6172200" y="1825625"/>
          <a:ext cx="5181600" cy="257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72325" y="1825625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Kvalitet rezulative po zemljama u 2023.</a:t>
            </a:r>
            <a:endParaRPr lang="en-GB" sz="14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90064516"/>
              </p:ext>
            </p:extLst>
          </p:nvPr>
        </p:nvGraphicFramePr>
        <p:xfrm>
          <a:off x="6391275" y="4400550"/>
          <a:ext cx="4572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91275" y="6467475"/>
            <a:ext cx="4848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Svetska banka: World Government Indicators</a:t>
            </a:r>
            <a:endParaRPr lang="en-GB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0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Kultura i osiguranje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Spremnost ljudi  da se osiguraju zavisi od njihovog sistema vrednosti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osiguranje je važno da li ljudi dugoročno razmišljaju i da veruju da je njihova odgovornost da se štite od rizika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Gradjani Srbije imaju malu sklonost u dugoročnom razmišljanju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je verovatno posledica istorijskog iskustva: česti ratovi, sankcije, unutrašnji sukobi, visoka inflacija i hiperinflacije i dr. 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povećanje sklonosti dugoročnom razmišljanju neophodan je dug period mira i stabilnosti, jačanje institucija, bolje obrazovanje, ... </a:t>
            </a:r>
          </a:p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2476409"/>
              </p:ext>
            </p:extLst>
          </p:nvPr>
        </p:nvGraphicFramePr>
        <p:xfrm>
          <a:off x="6096000" y="2409031"/>
          <a:ext cx="5181600" cy="318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620690" y="5739884"/>
            <a:ext cx="2021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Izvor: </a:t>
            </a:r>
            <a:r>
              <a:rPr lang="en-GB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Culture Factor Group</a:t>
            </a:r>
            <a:endParaRPr lang="en-GB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2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Tehnološki napredak  i modernizacija osiguranja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Tehnološki napredak u oblasti osiguranja utiče na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bolju  procenu rizika 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adekvatnije određivanje premije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smanjenje troškova poslovanja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povećanje sigurnosti podataka,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bolje prilagodjavanje promenama u okruženje 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bolje predvidjanje trendova u  privredi, društvu i prirodnom okruženju 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Spremnost Srbije da usvaja nove tehnologije je nešto iznad njenog nivoa razvijenosti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najmanja spremnost za usvajanjem inovacije je u oblasti finansija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4588678"/>
              </p:ext>
            </p:extLst>
          </p:nvPr>
        </p:nvGraphicFramePr>
        <p:xfrm>
          <a:off x="6172200" y="1825625"/>
          <a:ext cx="5181600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72250" y="1690688"/>
            <a:ext cx="478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Rang zemlja prema spremnosti za usvajanje naprednih tehnologija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6429375" y="4006177"/>
            <a:ext cx="6096000" cy="240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Izvor: United Nations (2023) Technology and Innovation Report 2023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264448344"/>
              </p:ext>
            </p:extLst>
          </p:nvPr>
        </p:nvGraphicFramePr>
        <p:xfrm>
          <a:off x="6477000" y="4335462"/>
          <a:ext cx="4572000" cy="232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72250" y="4246692"/>
            <a:ext cx="478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Percentilni rang Srbije premq razvijenosti i spremnosti za usvajanje novih tehnologija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15125" y="6858000"/>
            <a:ext cx="392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Napomena: nula najbolji rang, sto naslabiji</a:t>
            </a:r>
            <a:endParaRPr lang="en-GB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CB27-B0B1-425E-98BF-C70EB91360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93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1052</Words>
  <Application>Microsoft Office PowerPoint</Application>
  <PresentationFormat>Widescreen</PresentationFormat>
  <Paragraphs>205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     EKONOMSKE PREPOSTAVKE ZA MODERNIZACIJU OSIGURANJA </vt:lpstr>
      <vt:lpstr>Uvod</vt:lpstr>
      <vt:lpstr>Osiguranje i realni dohoci</vt:lpstr>
      <vt:lpstr>Osiguranje i štednja</vt:lpstr>
      <vt:lpstr>Prinos na premije osiguranja</vt:lpstr>
      <vt:lpstr>Makroekonomska stabilnost </vt:lpstr>
      <vt:lpstr>Formalne institucije i osiguranje</vt:lpstr>
      <vt:lpstr>Kultura i osiguranje</vt:lpstr>
      <vt:lpstr>Tehnološki napredak  i modernizacija osiguranja </vt:lpstr>
      <vt:lpstr>Digitalizacija i modernizacija osiguranja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EKONOMSKE PREPOSTAVKE ZA MODERNIZACIJU OSIGURANJA</dc:title>
  <dc:creator>Milojko</dc:creator>
  <cp:lastModifiedBy>Marija Jovovic Koprivica</cp:lastModifiedBy>
  <cp:revision>42</cp:revision>
  <dcterms:created xsi:type="dcterms:W3CDTF">2025-05-31T08:41:50Z</dcterms:created>
  <dcterms:modified xsi:type="dcterms:W3CDTF">2025-06-02T10:01:31Z</dcterms:modified>
</cp:coreProperties>
</file>