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10"/>
  </p:normalViewPr>
  <p:slideViewPr>
    <p:cSldViewPr snapToGrid="0" snapToObjects="1">
      <p:cViewPr varScale="1">
        <p:scale>
          <a:sx n="116" d="100"/>
          <a:sy n="116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562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77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2056019" y="-1215690"/>
            <a:ext cx="5032058" cy="5032058"/>
          </a:xfrm>
          <a:prstGeom prst="ellipse">
            <a:avLst/>
          </a:prstGeom>
          <a:solidFill>
            <a:srgbClr val="000000">
              <a:alpha val="6000"/>
            </a:srgbClr>
          </a:solidFill>
          <a:ln/>
        </p:spPr>
      </p:sp>
      <p:sp>
        <p:nvSpPr>
          <p:cNvPr id="3" name="Title"/>
          <p:cNvSpPr/>
          <p:nvPr/>
        </p:nvSpPr>
        <p:spPr>
          <a:xfrm>
            <a:off x="906018" y="1738988"/>
            <a:ext cx="7620000" cy="89873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Pretpostavke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primjenu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vještačke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inteligencije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osiguranju</a:t>
            </a:r>
            <a:endParaRPr lang="en-US" sz="254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aticPath"/>
          <p:cNvSpPr/>
          <p:nvPr/>
        </p:nvSpPr>
        <p:spPr>
          <a:xfrm>
            <a:off x="7190137" y="3357658"/>
            <a:ext cx="2394585" cy="2394585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</p:sp>
      <p:sp>
        <p:nvSpPr>
          <p:cNvPr id="5" name="StaticPath"/>
          <p:cNvSpPr/>
          <p:nvPr/>
        </p:nvSpPr>
        <p:spPr>
          <a:xfrm>
            <a:off x="-957929" y="-1222724"/>
            <a:ext cx="1991678" cy="1991677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</p:sp>
      <p:sp>
        <p:nvSpPr>
          <p:cNvPr id="6" name="StaticPath"/>
          <p:cNvSpPr/>
          <p:nvPr/>
        </p:nvSpPr>
        <p:spPr>
          <a:xfrm>
            <a:off x="303609" y="4340114"/>
            <a:ext cx="571500" cy="571500"/>
          </a:xfrm>
          <a:prstGeom prst="ellipse">
            <a:avLst/>
          </a:prstGeom>
          <a:solidFill>
            <a:srgbClr val="000000"/>
          </a:solidFill>
          <a:ln/>
        </p:spPr>
      </p:sp>
      <p:sp>
        <p:nvSpPr>
          <p:cNvPr id="7" name="StaticPath"/>
          <p:cNvSpPr/>
          <p:nvPr/>
        </p:nvSpPr>
        <p:spPr>
          <a:xfrm>
            <a:off x="939165" y="4348163"/>
            <a:ext cx="571500" cy="571500"/>
          </a:xfrm>
          <a:prstGeom prst="ellipse">
            <a:avLst/>
          </a:prstGeom>
          <a:solidFill>
            <a:srgbClr val="000000"/>
          </a:solidFill>
          <a:ln/>
        </p:spPr>
      </p:sp>
      <p:sp>
        <p:nvSpPr>
          <p:cNvPr id="8" name="StaticPath"/>
          <p:cNvSpPr/>
          <p:nvPr/>
        </p:nvSpPr>
        <p:spPr>
          <a:xfrm>
            <a:off x="620268" y="4338923"/>
            <a:ext cx="571500" cy="571500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849EB-FFD2-553C-1F12-479EEE3D54D9}"/>
              </a:ext>
            </a:extLst>
          </p:cNvPr>
          <p:cNvSpPr txBox="1"/>
          <p:nvPr/>
        </p:nvSpPr>
        <p:spPr>
          <a:xfrm>
            <a:off x="-267319" y="4320663"/>
            <a:ext cx="92354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Ovo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istraživanje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podržalo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Ministarstvo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naučnog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tehnološkog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razvoja</a:t>
            </a:r>
            <a:br>
              <a:rPr lang="en-US" sz="900" dirty="0"/>
            </a:b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visokog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obrazovanja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Republike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Srpske po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Ugovoru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sufinansiranju</a:t>
            </a:r>
            <a:br>
              <a:rPr lang="en-US" sz="900" dirty="0"/>
            </a:b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naučnoistraživačkog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projekta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„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Uloga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vještačke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inteligencije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</a:t>
            </a:r>
            <a:br>
              <a:rPr lang="en-US" sz="900" dirty="0"/>
            </a:b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unapređenju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društveno-ekonomskog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razvoja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Republike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Srpske“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broj</a:t>
            </a:r>
            <a:br>
              <a:rPr lang="en-US" sz="900" dirty="0"/>
            </a:b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19.032/961-46/24 od 30.12.2024.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7ADD46-F1EA-9412-36B7-E3D8A6FDF0F1}"/>
              </a:ext>
            </a:extLst>
          </p:cNvPr>
          <p:cNvSpPr txBox="1"/>
          <p:nvPr/>
        </p:nvSpPr>
        <p:spPr>
          <a:xfrm>
            <a:off x="315662" y="2840309"/>
            <a:ext cx="2518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Mirela Mitrašević</a:t>
            </a:r>
          </a:p>
          <a:p>
            <a:r>
              <a:rPr lang="sr-Latn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Nataša Tešić</a:t>
            </a:r>
          </a:p>
          <a:p>
            <a:r>
              <a:rPr lang="sr-Latn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Kristina Bradić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4B93F-5284-6D95-C104-FCCDA241BBFA}"/>
              </a:ext>
            </a:extLst>
          </p:cNvPr>
          <p:cNvSpPr txBox="1"/>
          <p:nvPr/>
        </p:nvSpPr>
        <p:spPr>
          <a:xfrm>
            <a:off x="1191768" y="91440"/>
            <a:ext cx="7171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XXIII MEĐUNARODNI SIMPOZIJUM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INOVACIJE U OSIGURANJU -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TRADICIONALNOG KA MODERNOM TRŽIŠTU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Zlatibor, hotel „Zlatibor“, 5-8.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3852767" y="169640"/>
            <a:ext cx="3157538" cy="3157538"/>
          </a:xfrm>
          <a:prstGeom prst="ellipse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" name="StaticPath"/>
          <p:cNvSpPr/>
          <p:nvPr/>
        </p:nvSpPr>
        <p:spPr>
          <a:xfrm>
            <a:off x="3906869" y="-1913049"/>
            <a:ext cx="2428875" cy="2428875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</p:sp>
      <p:sp>
        <p:nvSpPr>
          <p:cNvPr id="4" name="Title"/>
          <p:cNvSpPr/>
          <p:nvPr/>
        </p:nvSpPr>
        <p:spPr>
          <a:xfrm>
            <a:off x="4304062" y="1697879"/>
            <a:ext cx="2302794" cy="2776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338" b="1" dirty="0">
                <a:solidFill>
                  <a:srgbClr val="333333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Ključne oblasti istraživanja</a:t>
            </a:r>
            <a:endParaRPr lang="en-US" sz="23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ullet circle 1"/>
          <p:cNvSpPr/>
          <p:nvPr/>
        </p:nvSpPr>
        <p:spPr>
          <a:xfrm>
            <a:off x="347662" y="857250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6" name="Bullet index 1"/>
          <p:cNvSpPr/>
          <p:nvPr/>
        </p:nvSpPr>
        <p:spPr>
          <a:xfrm>
            <a:off x="879634" y="966788"/>
            <a:ext cx="47572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93" b="1" dirty="0">
                <a:solidFill>
                  <a:srgbClr val="333333"/>
                </a:solidFill>
                <a:latin typeface="Times New Roman" panose="02020603050405020304" pitchFamily="18" charset="0"/>
                <a:ea typeface="Prompt-Bold" pitchFamily="34" charset="-122"/>
                <a:cs typeface="Times New Roman" panose="02020603050405020304" pitchFamily="18" charset="0"/>
              </a:rPr>
              <a:t>01</a:t>
            </a:r>
            <a:endParaRPr lang="en-US" sz="149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ullet text 1"/>
          <p:cNvSpPr/>
          <p:nvPr/>
        </p:nvSpPr>
        <p:spPr>
          <a:xfrm>
            <a:off x="1388221" y="1001958"/>
            <a:ext cx="2525268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Digitalna transformacija i AI u osiguranju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Bullet circle 2"/>
          <p:cNvSpPr/>
          <p:nvPr/>
        </p:nvSpPr>
        <p:spPr>
          <a:xfrm>
            <a:off x="347662" y="1619250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9" name="Bullet index 2"/>
          <p:cNvSpPr/>
          <p:nvPr/>
        </p:nvSpPr>
        <p:spPr>
          <a:xfrm>
            <a:off x="879634" y="1728788"/>
            <a:ext cx="47572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93" b="1" dirty="0">
                <a:solidFill>
                  <a:srgbClr val="333333"/>
                </a:solidFill>
                <a:latin typeface="Times New Roman" panose="02020603050405020304" pitchFamily="18" charset="0"/>
                <a:ea typeface="Prompt-Bold" pitchFamily="34" charset="-122"/>
                <a:cs typeface="Times New Roman" panose="02020603050405020304" pitchFamily="18" charset="0"/>
              </a:rPr>
              <a:t>02</a:t>
            </a:r>
            <a:endParaRPr lang="en-US" sz="149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Bullet text 2"/>
          <p:cNvSpPr/>
          <p:nvPr/>
        </p:nvSpPr>
        <p:spPr>
          <a:xfrm>
            <a:off x="1388221" y="1763958"/>
            <a:ext cx="2525268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Regulatorni i tehnički preduslovi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ullet circle 3"/>
          <p:cNvSpPr/>
          <p:nvPr/>
        </p:nvSpPr>
        <p:spPr>
          <a:xfrm>
            <a:off x="347662" y="2381250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12" name="Bullet index 3"/>
          <p:cNvSpPr/>
          <p:nvPr/>
        </p:nvSpPr>
        <p:spPr>
          <a:xfrm>
            <a:off x="879634" y="2490788"/>
            <a:ext cx="47572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93" b="1" dirty="0">
                <a:solidFill>
                  <a:srgbClr val="333333"/>
                </a:solidFill>
                <a:latin typeface="Times New Roman" panose="02020603050405020304" pitchFamily="18" charset="0"/>
                <a:ea typeface="Prompt-Bold" pitchFamily="34" charset="-122"/>
                <a:cs typeface="Times New Roman" panose="02020603050405020304" pitchFamily="18" charset="0"/>
              </a:rPr>
              <a:t>03</a:t>
            </a:r>
            <a:endParaRPr lang="en-US" sz="149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Bullet text 3"/>
          <p:cNvSpPr/>
          <p:nvPr/>
        </p:nvSpPr>
        <p:spPr>
          <a:xfrm>
            <a:off x="1388221" y="2525958"/>
            <a:ext cx="2525268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Studije slučaja – mašinsko učenje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ullet circle 4"/>
          <p:cNvSpPr/>
          <p:nvPr/>
        </p:nvSpPr>
        <p:spPr>
          <a:xfrm>
            <a:off x="347662" y="3143250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15" name="Bullet index 4"/>
          <p:cNvSpPr/>
          <p:nvPr/>
        </p:nvSpPr>
        <p:spPr>
          <a:xfrm>
            <a:off x="879634" y="3252788"/>
            <a:ext cx="47572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93" b="1" dirty="0">
                <a:solidFill>
                  <a:srgbClr val="333333"/>
                </a:solidFill>
                <a:latin typeface="Times New Roman" panose="02020603050405020304" pitchFamily="18" charset="0"/>
                <a:ea typeface="Prompt-Bold" pitchFamily="34" charset="-122"/>
                <a:cs typeface="Times New Roman" panose="02020603050405020304" pitchFamily="18" charset="0"/>
              </a:rPr>
              <a:t>04</a:t>
            </a:r>
            <a:endParaRPr lang="en-US" sz="149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ullet text 4"/>
          <p:cNvSpPr/>
          <p:nvPr/>
        </p:nvSpPr>
        <p:spPr>
          <a:xfrm>
            <a:off x="1388221" y="3287958"/>
            <a:ext cx="2525268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Uloga aktuara i etička odgovornost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Bullet circle 5"/>
          <p:cNvSpPr/>
          <p:nvPr/>
        </p:nvSpPr>
        <p:spPr>
          <a:xfrm>
            <a:off x="347662" y="3905250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18" name="Bullet index 5"/>
          <p:cNvSpPr/>
          <p:nvPr/>
        </p:nvSpPr>
        <p:spPr>
          <a:xfrm>
            <a:off x="879634" y="4014788"/>
            <a:ext cx="47572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93" b="1" dirty="0">
                <a:solidFill>
                  <a:srgbClr val="333333"/>
                </a:solidFill>
                <a:latin typeface="Times New Roman" panose="02020603050405020304" pitchFamily="18" charset="0"/>
                <a:ea typeface="Prompt-Bold" pitchFamily="34" charset="-122"/>
                <a:cs typeface="Times New Roman" panose="02020603050405020304" pitchFamily="18" charset="0"/>
              </a:rPr>
              <a:t>05</a:t>
            </a:r>
            <a:endParaRPr lang="en-US" sz="149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Bullet text 5"/>
          <p:cNvSpPr/>
          <p:nvPr/>
        </p:nvSpPr>
        <p:spPr>
          <a:xfrm>
            <a:off x="1388221" y="4049958"/>
            <a:ext cx="2525268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3333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Izazovi i preporuke za primjenu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412" y="2316521"/>
            <a:ext cx="3031588" cy="28149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7143750" y="0"/>
            <a:ext cx="2000250" cy="5143500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3" name="Title"/>
          <p:cNvSpPr/>
          <p:nvPr/>
        </p:nvSpPr>
        <p:spPr>
          <a:xfrm>
            <a:off x="1352403" y="309563"/>
            <a:ext cx="5715000" cy="571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Uvod: Digitalna transformacija i AI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1"/>
          <p:cNvSpPr/>
          <p:nvPr/>
        </p:nvSpPr>
        <p:spPr>
          <a:xfrm>
            <a:off x="714375" y="1190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Savremeni izazovi u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sektoru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osiguranja</a:t>
            </a:r>
            <a:endParaRPr lang="sr-Latn-BA" sz="1600" b="1" dirty="0">
              <a:solidFill>
                <a:srgbClr val="000000"/>
              </a:solidFill>
              <a:latin typeface="Times New Roman" panose="02020603050405020304" pitchFamily="18" charset="0"/>
              <a:ea typeface="OpenSans-Bold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sr-Latn-BA" sz="1600" b="1" dirty="0">
              <a:solidFill>
                <a:srgbClr val="000000"/>
              </a:solidFill>
              <a:latin typeface="Times New Roman" panose="02020603050405020304" pitchFamily="18" charset="0"/>
              <a:ea typeface="OpenSans-Bold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Paragraph 1"/>
          <p:cNvSpPr/>
          <p:nvPr/>
        </p:nvSpPr>
        <p:spPr>
          <a:xfrm>
            <a:off x="714375" y="1571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Osiguravajuća društva traže načine za automatizaciju, bolje upravljanje rizicima i prilagođavanje dinamičnim potrebama tržišta.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/>
          <p:nvPr/>
        </p:nvSpPr>
        <p:spPr>
          <a:xfrm>
            <a:off x="714375" y="2524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Fokus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istraživanja</a:t>
            </a:r>
            <a:endParaRPr lang="sr-Latn-BA" sz="1600" b="1" dirty="0">
              <a:solidFill>
                <a:srgbClr val="000000"/>
              </a:solidFill>
              <a:latin typeface="Times New Roman" panose="02020603050405020304" pitchFamily="18" charset="0"/>
              <a:ea typeface="OpenSans-Bold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sr-Latn-BA" sz="1600" b="1" dirty="0">
              <a:solidFill>
                <a:srgbClr val="000000"/>
              </a:solidFill>
              <a:latin typeface="Times New Roman" panose="02020603050405020304" pitchFamily="18" charset="0"/>
              <a:ea typeface="OpenSans-Bold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aragraph 2"/>
          <p:cNvSpPr/>
          <p:nvPr/>
        </p:nvSpPr>
        <p:spPr>
          <a:xfrm>
            <a:off x="714375" y="2714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Istražuje se primjena mašinskog učenja u sektoru osiguranja RS, sa naglaskom na ulogu aktuara u digitalnom okruženju.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3"/>
          <p:cNvSpPr/>
          <p:nvPr/>
        </p:nvSpPr>
        <p:spPr>
          <a:xfrm>
            <a:off x="714375" y="3619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Praktični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okvir</a:t>
            </a:r>
            <a:endParaRPr lang="sr-Latn-BA" sz="1600" b="1" dirty="0">
              <a:solidFill>
                <a:srgbClr val="000000"/>
              </a:solidFill>
              <a:latin typeface="Times New Roman" panose="02020603050405020304" pitchFamily="18" charset="0"/>
              <a:ea typeface="OpenSans-Bold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aragraph 3"/>
          <p:cNvSpPr/>
          <p:nvPr/>
        </p:nvSpPr>
        <p:spPr>
          <a:xfrm>
            <a:off x="714375" y="4000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Koriste se javno dostupne baze podataka s platforme Kaggle za demonstraciju potencijala AI modela u finansijskom kontekstu.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132" y="0"/>
            <a:ext cx="3366868" cy="5143500"/>
          </a:xfrm>
          <a:prstGeom prst="rect">
            <a:avLst/>
          </a:prstGeom>
        </p:spPr>
      </p:pic>
      <p:sp>
        <p:nvSpPr>
          <p:cNvPr id="11" name="StaticPath"/>
          <p:cNvSpPr/>
          <p:nvPr/>
        </p:nvSpPr>
        <p:spPr>
          <a:xfrm>
            <a:off x="-1309687" y="3810000"/>
            <a:ext cx="1737360" cy="1737360"/>
          </a:xfrm>
          <a:prstGeom prst="ellipse">
            <a:avLst/>
          </a:prstGeom>
          <a:solidFill>
            <a:srgbClr val="000000">
              <a:alpha val="0"/>
            </a:srgbClr>
          </a:solidFill>
          <a:ln w="211667">
            <a:solidFill>
              <a:srgbClr val="FF9800"/>
            </a:solidFill>
            <a:prstDash val="solid"/>
          </a:ln>
        </p:spPr>
      </p:sp>
      <p:sp>
        <p:nvSpPr>
          <p:cNvPr id="12" name="StaticPath"/>
          <p:cNvSpPr/>
          <p:nvPr/>
        </p:nvSpPr>
        <p:spPr>
          <a:xfrm>
            <a:off x="285750" y="204788"/>
            <a:ext cx="482918" cy="482917"/>
          </a:xfrm>
          <a:prstGeom prst="ellipse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7143750" y="0"/>
            <a:ext cx="2000250" cy="5143500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3" name="Title"/>
          <p:cNvSpPr/>
          <p:nvPr/>
        </p:nvSpPr>
        <p:spPr>
          <a:xfrm>
            <a:off x="1190625" y="357188"/>
            <a:ext cx="5715000" cy="571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Studija slučaja 1: Detekcija prevara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1"/>
          <p:cNvSpPr/>
          <p:nvPr/>
        </p:nvSpPr>
        <p:spPr>
          <a:xfrm>
            <a:off x="714375" y="1190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Problem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podaci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OpenSans-Bold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OpenSans-Bold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aragraph 1"/>
          <p:cNvSpPr/>
          <p:nvPr/>
        </p:nvSpPr>
        <p:spPr>
          <a:xfrm>
            <a:off x="714375" y="1571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Transakcije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sa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kreditnih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kartica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gdje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 je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prevara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prisutna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 u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samo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 0,17%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posmatranog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skupa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Podaci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su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prethodno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transformisani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 PCA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metodom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/>
          <p:nvPr/>
        </p:nvSpPr>
        <p:spPr>
          <a:xfrm>
            <a:off x="714375" y="2524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Metodologija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aragraph 2"/>
          <p:cNvSpPr/>
          <p:nvPr/>
        </p:nvSpPr>
        <p:spPr>
          <a:xfrm>
            <a:off x="714375" y="2905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Primijenjene su SMOTE tehnika i redukcija dominantne klase. Model treniran na ovako pripremljenim podacima.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3"/>
          <p:cNvSpPr/>
          <p:nvPr/>
        </p:nvSpPr>
        <p:spPr>
          <a:xfrm>
            <a:off x="714375" y="3619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Rezultati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aragraph 3"/>
          <p:cNvSpPr/>
          <p:nvPr/>
        </p:nvSpPr>
        <p:spPr>
          <a:xfrm>
            <a:off x="714375" y="4000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Model je postigao ROC-AUC od 0,9951 i tačnost iznad 98%, sa minimalnim lažno negativnim klasifikacijama.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4" y="0"/>
            <a:ext cx="2905125" cy="5143500"/>
          </a:xfrm>
          <a:prstGeom prst="rect">
            <a:avLst/>
          </a:prstGeom>
        </p:spPr>
      </p:pic>
      <p:sp>
        <p:nvSpPr>
          <p:cNvPr id="11" name="StaticPath"/>
          <p:cNvSpPr/>
          <p:nvPr/>
        </p:nvSpPr>
        <p:spPr>
          <a:xfrm>
            <a:off x="-1309687" y="3810000"/>
            <a:ext cx="1737360" cy="1737360"/>
          </a:xfrm>
          <a:prstGeom prst="ellipse">
            <a:avLst/>
          </a:prstGeom>
          <a:solidFill>
            <a:srgbClr val="000000">
              <a:alpha val="0"/>
            </a:srgbClr>
          </a:solidFill>
          <a:ln w="211667">
            <a:solidFill>
              <a:srgbClr val="FF9800"/>
            </a:solidFill>
            <a:prstDash val="solid"/>
          </a:ln>
        </p:spPr>
      </p:sp>
      <p:sp>
        <p:nvSpPr>
          <p:cNvPr id="12" name="StaticPath"/>
          <p:cNvSpPr/>
          <p:nvPr/>
        </p:nvSpPr>
        <p:spPr>
          <a:xfrm>
            <a:off x="285750" y="204788"/>
            <a:ext cx="482918" cy="482917"/>
          </a:xfrm>
          <a:prstGeom prst="ellipse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7143750" y="0"/>
            <a:ext cx="2000250" cy="5143500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3" name="Title"/>
          <p:cNvSpPr/>
          <p:nvPr/>
        </p:nvSpPr>
        <p:spPr>
          <a:xfrm>
            <a:off x="1190625" y="357188"/>
            <a:ext cx="5715000" cy="571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Studija slučaja 2: Predikcija zahtjeva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1"/>
          <p:cNvSpPr/>
          <p:nvPr/>
        </p:nvSpPr>
        <p:spPr>
          <a:xfrm>
            <a:off x="714375" y="1190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Opis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podataka</a:t>
            </a:r>
            <a:endParaRPr lang="sr-Latn-BA" sz="1600" b="1" dirty="0">
              <a:solidFill>
                <a:srgbClr val="000000"/>
              </a:solidFill>
              <a:latin typeface="Times New Roman" panose="02020603050405020304" pitchFamily="18" charset="0"/>
              <a:ea typeface="OpenSans-Bold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aragraph 1"/>
          <p:cNvSpPr/>
          <p:nvPr/>
        </p:nvSpPr>
        <p:spPr>
          <a:xfrm>
            <a:off x="714375" y="1571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Skup obuhvata 10.000 osiguranika i 32 varijable. Fokus na auto-osiguranje</a:t>
            </a:r>
            <a:r>
              <a:rPr lang="en-US" sz="14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.</a:t>
            </a:r>
            <a:endParaRPr lang="en-US" sz="1400" dirty="0"/>
          </a:p>
        </p:txBody>
      </p:sp>
      <p:sp>
        <p:nvSpPr>
          <p:cNvPr id="6" name="Subtitle 2"/>
          <p:cNvSpPr/>
          <p:nvPr/>
        </p:nvSpPr>
        <p:spPr>
          <a:xfrm>
            <a:off x="714375" y="2524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Koriš</a:t>
            </a:r>
            <a:r>
              <a:rPr lang="sr-Latn-B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ć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eni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modeli</a:t>
            </a:r>
            <a:endParaRPr lang="sr-Latn-BA" sz="1600" b="1" dirty="0">
              <a:solidFill>
                <a:srgbClr val="000000"/>
              </a:solidFill>
              <a:latin typeface="Times New Roman" panose="02020603050405020304" pitchFamily="18" charset="0"/>
              <a:ea typeface="OpenSans-Bold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aragraph 2"/>
          <p:cNvSpPr/>
          <p:nvPr/>
        </p:nvSpPr>
        <p:spPr>
          <a:xfrm>
            <a:off x="714375" y="2905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Primijenjeni algoritmi: Random Forest, logistička regresija i KNN. Najuspješniji: Random Forest sa tačnošću od 88%.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3"/>
          <p:cNvSpPr/>
          <p:nvPr/>
        </p:nvSpPr>
        <p:spPr>
          <a:xfrm>
            <a:off x="714375" y="3619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Ključne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varijable</a:t>
            </a:r>
            <a:endParaRPr lang="sr-Latn-BA" sz="1600" b="1" dirty="0">
              <a:solidFill>
                <a:srgbClr val="000000"/>
              </a:solidFill>
              <a:latin typeface="Times New Roman" panose="02020603050405020304" pitchFamily="18" charset="0"/>
              <a:ea typeface="OpenSans-Bold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aragraph 3"/>
          <p:cNvSpPr/>
          <p:nvPr/>
        </p:nvSpPr>
        <p:spPr>
          <a:xfrm>
            <a:off x="714375" y="4000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Najvažnije karakteristike: kreditni rejting, vozačko iskustvo, vlasništvo nad vozilom i godišnja kilometraža.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4" y="0"/>
            <a:ext cx="2905125" cy="5143500"/>
          </a:xfrm>
          <a:prstGeom prst="rect">
            <a:avLst/>
          </a:prstGeom>
        </p:spPr>
      </p:pic>
      <p:sp>
        <p:nvSpPr>
          <p:cNvPr id="11" name="StaticPath"/>
          <p:cNvSpPr/>
          <p:nvPr/>
        </p:nvSpPr>
        <p:spPr>
          <a:xfrm>
            <a:off x="-1309687" y="3810000"/>
            <a:ext cx="1737360" cy="1737360"/>
          </a:xfrm>
          <a:prstGeom prst="ellipse">
            <a:avLst/>
          </a:prstGeom>
          <a:solidFill>
            <a:srgbClr val="000000">
              <a:alpha val="0"/>
            </a:srgbClr>
          </a:solidFill>
          <a:ln w="211667">
            <a:solidFill>
              <a:srgbClr val="FF9800"/>
            </a:solidFill>
            <a:prstDash val="solid"/>
          </a:ln>
        </p:spPr>
      </p:sp>
      <p:sp>
        <p:nvSpPr>
          <p:cNvPr id="12" name="StaticPath"/>
          <p:cNvSpPr/>
          <p:nvPr/>
        </p:nvSpPr>
        <p:spPr>
          <a:xfrm>
            <a:off x="285750" y="204788"/>
            <a:ext cx="482918" cy="482917"/>
          </a:xfrm>
          <a:prstGeom prst="ellipse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4713011" y="703707"/>
            <a:ext cx="2154555" cy="3734753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4" name="Question 1"/>
          <p:cNvSpPr/>
          <p:nvPr/>
        </p:nvSpPr>
        <p:spPr>
          <a:xfrm>
            <a:off x="4848901" y="902922"/>
            <a:ext cx="1927336" cy="5166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Koja je nova uloga aktuara?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nswer 1"/>
          <p:cNvSpPr/>
          <p:nvPr/>
        </p:nvSpPr>
        <p:spPr>
          <a:xfrm>
            <a:off x="4840995" y="2443723"/>
            <a:ext cx="1943195" cy="169004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Aktuar nije samo analitičar, već i čuvar transparentnosti, etike i interesa korisnika. U digitalnom dobu, njegova uloga se dodatno proširuje.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taticPath"/>
          <p:cNvSpPr/>
          <p:nvPr/>
        </p:nvSpPr>
        <p:spPr>
          <a:xfrm>
            <a:off x="5470931" y="1616107"/>
            <a:ext cx="682943" cy="682943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7" name="StaticPath"/>
          <p:cNvSpPr/>
          <p:nvPr/>
        </p:nvSpPr>
        <p:spPr>
          <a:xfrm>
            <a:off x="6941281" y="704374"/>
            <a:ext cx="2154555" cy="3734753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8" name="Question 2"/>
          <p:cNvSpPr/>
          <p:nvPr/>
        </p:nvSpPr>
        <p:spPr>
          <a:xfrm>
            <a:off x="7003456" y="903589"/>
            <a:ext cx="2092380" cy="5166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Zašto je aktuar važan u AI modelima?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nswer 2"/>
          <p:cNvSpPr/>
          <p:nvPr/>
        </p:nvSpPr>
        <p:spPr>
          <a:xfrm>
            <a:off x="7061832" y="2594053"/>
            <a:ext cx="1821974" cy="13283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Aktuari su odgovorni za validaciju i nadzor nad modelima, te osiguranje njihove usklađenosti sa zakonskim i etičkim standardima.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taticPath"/>
          <p:cNvSpPr/>
          <p:nvPr/>
        </p:nvSpPr>
        <p:spPr>
          <a:xfrm>
            <a:off x="7691767" y="1616773"/>
            <a:ext cx="682943" cy="682943"/>
          </a:xfrm>
          <a:prstGeom prst="ellipse">
            <a:avLst/>
          </a:prstGeom>
          <a:solidFill>
            <a:srgbClr val="FFFFFF"/>
          </a:solidFill>
          <a:ln/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816E33-EFF4-2861-E910-CFE51C42A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63687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7143750" y="0"/>
            <a:ext cx="2000250" cy="5143500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3" name="Title"/>
          <p:cNvSpPr/>
          <p:nvPr/>
        </p:nvSpPr>
        <p:spPr>
          <a:xfrm>
            <a:off x="1190625" y="357188"/>
            <a:ext cx="5715000" cy="571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Izazovi i preporuke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1"/>
          <p:cNvSpPr/>
          <p:nvPr/>
        </p:nvSpPr>
        <p:spPr>
          <a:xfrm>
            <a:off x="714375" y="1190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Glavni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izazovi</a:t>
            </a:r>
            <a:endParaRPr lang="sr-Latn-BA" sz="1600" b="1" dirty="0">
              <a:solidFill>
                <a:srgbClr val="000000"/>
              </a:solidFill>
              <a:latin typeface="Times New Roman" panose="02020603050405020304" pitchFamily="18" charset="0"/>
              <a:ea typeface="OpenSans-Bold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aragraph 1"/>
          <p:cNvSpPr/>
          <p:nvPr/>
        </p:nvSpPr>
        <p:spPr>
          <a:xfrm>
            <a:off x="714375" y="1571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Nedostatak specifične regulative, fragmentisani informacioni sistemi i ograničen pristup kvalitetnim podacima.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/>
          <p:nvPr/>
        </p:nvSpPr>
        <p:spPr>
          <a:xfrm>
            <a:off x="714375" y="2524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Strukturne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preporuke</a:t>
            </a:r>
            <a:endParaRPr lang="sr-Latn-BA" sz="1600" b="1" dirty="0">
              <a:solidFill>
                <a:srgbClr val="000000"/>
              </a:solidFill>
              <a:latin typeface="Times New Roman" panose="02020603050405020304" pitchFamily="18" charset="0"/>
              <a:ea typeface="OpenSans-Bold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aragraph 2"/>
          <p:cNvSpPr/>
          <p:nvPr/>
        </p:nvSpPr>
        <p:spPr>
          <a:xfrm>
            <a:off x="714375" y="2905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Usklađivanje s EU AI Aktom, standardizacija i centralizacija podataka, te kontinuirana edukacija stručnog kadra.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3"/>
          <p:cNvSpPr/>
          <p:nvPr/>
        </p:nvSpPr>
        <p:spPr>
          <a:xfrm>
            <a:off x="714375" y="3619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Uloga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institucija</a:t>
            </a:r>
            <a:endParaRPr lang="sr-Latn-BA" sz="1600" b="1" dirty="0">
              <a:solidFill>
                <a:srgbClr val="000000"/>
              </a:solidFill>
              <a:latin typeface="Times New Roman" panose="02020603050405020304" pitchFamily="18" charset="0"/>
              <a:ea typeface="OpenSans-Bold" pitchFamily="34" charset="-122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aragraph 3"/>
          <p:cNvSpPr/>
          <p:nvPr/>
        </p:nvSpPr>
        <p:spPr>
          <a:xfrm>
            <a:off x="714375" y="4000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Potrebna je veća saradnja između osiguravajućih društava, regulatora i akademskih institucija</a:t>
            </a:r>
            <a:r>
              <a:rPr lang="en-US" sz="1367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.</a:t>
            </a:r>
            <a:endParaRPr lang="en-US" sz="1367" dirty="0"/>
          </a:p>
        </p:txBody>
      </p:sp>
      <p:pic>
        <p:nvPicPr>
          <p:cNvPr id="10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542" y="0"/>
            <a:ext cx="3278458" cy="5143500"/>
          </a:xfrm>
          <a:prstGeom prst="rect">
            <a:avLst/>
          </a:prstGeom>
        </p:spPr>
      </p:pic>
      <p:sp>
        <p:nvSpPr>
          <p:cNvPr id="11" name="StaticPath"/>
          <p:cNvSpPr/>
          <p:nvPr/>
        </p:nvSpPr>
        <p:spPr>
          <a:xfrm>
            <a:off x="-1309687" y="3810000"/>
            <a:ext cx="1737360" cy="1737360"/>
          </a:xfrm>
          <a:prstGeom prst="ellipse">
            <a:avLst/>
          </a:prstGeom>
          <a:solidFill>
            <a:srgbClr val="000000">
              <a:alpha val="0"/>
            </a:srgbClr>
          </a:solidFill>
          <a:ln w="211667">
            <a:solidFill>
              <a:srgbClr val="FF9800"/>
            </a:solidFill>
            <a:prstDash val="solid"/>
          </a:ln>
        </p:spPr>
      </p:sp>
      <p:sp>
        <p:nvSpPr>
          <p:cNvPr id="12" name="StaticPath"/>
          <p:cNvSpPr/>
          <p:nvPr/>
        </p:nvSpPr>
        <p:spPr>
          <a:xfrm>
            <a:off x="285750" y="204788"/>
            <a:ext cx="482918" cy="482917"/>
          </a:xfrm>
          <a:prstGeom prst="ellipse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-842581" y="437150"/>
            <a:ext cx="4014788" cy="4014788"/>
          </a:xfrm>
          <a:prstGeom prst="ellipse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" name="Title"/>
          <p:cNvSpPr/>
          <p:nvPr/>
        </p:nvSpPr>
        <p:spPr>
          <a:xfrm>
            <a:off x="285417" y="2160080"/>
            <a:ext cx="3467148" cy="8233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4808" b="1" dirty="0">
                <a:solidFill>
                  <a:srgbClr val="000000"/>
                </a:solidFill>
                <a:latin typeface="Times New Roman" panose="02020603050405020304" pitchFamily="18" charset="0"/>
                <a:ea typeface="OpenSans-Bold" pitchFamily="34" charset="-122"/>
                <a:cs typeface="Times New Roman" panose="02020603050405020304" pitchFamily="18" charset="0"/>
              </a:rPr>
              <a:t>Zaključak</a:t>
            </a:r>
            <a:endParaRPr lang="en-US" sz="48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aticPath"/>
          <p:cNvSpPr/>
          <p:nvPr/>
        </p:nvSpPr>
        <p:spPr>
          <a:xfrm>
            <a:off x="6677739" y="195072"/>
            <a:ext cx="911543" cy="911543"/>
          </a:xfrm>
          <a:prstGeom prst="ellipse">
            <a:avLst/>
          </a:prstGeom>
          <a:solidFill>
            <a:srgbClr val="000000"/>
          </a:solidFill>
          <a:ln/>
        </p:spPr>
      </p:sp>
      <p:sp>
        <p:nvSpPr>
          <p:cNvPr id="5" name="StaticPath"/>
          <p:cNvSpPr/>
          <p:nvPr/>
        </p:nvSpPr>
        <p:spPr>
          <a:xfrm>
            <a:off x="7963376" y="4002548"/>
            <a:ext cx="677228" cy="677228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6" name="StaticPath"/>
          <p:cNvSpPr/>
          <p:nvPr/>
        </p:nvSpPr>
        <p:spPr>
          <a:xfrm>
            <a:off x="-1162717" y="-991076"/>
            <a:ext cx="2514600" cy="2514600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</p:sp>
      <p:sp>
        <p:nvSpPr>
          <p:cNvPr id="7" name="Question topic"/>
          <p:cNvSpPr/>
          <p:nvPr/>
        </p:nvSpPr>
        <p:spPr>
          <a:xfrm>
            <a:off x="2950607" y="689991"/>
            <a:ext cx="2286000" cy="3013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717" b="1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Budući razvoj</a:t>
            </a:r>
            <a:endParaRPr lang="en-US" sz="171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"/>
          <p:cNvSpPr/>
          <p:nvPr/>
        </p:nvSpPr>
        <p:spPr>
          <a:xfrm>
            <a:off x="4300205" y="2192369"/>
            <a:ext cx="3704033" cy="1431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Primjena AI može unaprijediti efikasnost i transparentnost sektora osiguranja, ali zahtijeva institucionalnu pripremu, jasnu regulativu i kontinuiranu edukaciju.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5408343" y="1518428"/>
            <a:ext cx="2381250" cy="2583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OpenSans-Regular" pitchFamily="34" charset="-122"/>
                <a:cs typeface="Times New Roman" panose="02020603050405020304" pitchFamily="18" charset="0"/>
              </a:rPr>
              <a:t>Kuda vodi AI u osiguranju Republike Srpske?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taticPath"/>
          <p:cNvSpPr/>
          <p:nvPr/>
        </p:nvSpPr>
        <p:spPr>
          <a:xfrm>
            <a:off x="2948713" y="335306"/>
            <a:ext cx="2128838" cy="1020128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458</Words>
  <Application>Microsoft Office PowerPoint</Application>
  <PresentationFormat>On-screen Show (16:9)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OpenSans-Regular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Presentation</dc:title>
  <dc:subject>PP Presentation</dc:subject>
  <dc:creator>Nataša Tešić</dc:creator>
  <cp:lastModifiedBy>Marija Jovovic Koprivica</cp:lastModifiedBy>
  <cp:revision>3</cp:revision>
  <dcterms:created xsi:type="dcterms:W3CDTF">2025-06-03T15:54:28Z</dcterms:created>
  <dcterms:modified xsi:type="dcterms:W3CDTF">2025-06-05T10:58:57Z</dcterms:modified>
</cp:coreProperties>
</file>