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321" r:id="rId3"/>
    <p:sldId id="318" r:id="rId4"/>
    <p:sldId id="295" r:id="rId5"/>
    <p:sldId id="316" r:id="rId6"/>
    <p:sldId id="311" r:id="rId7"/>
    <p:sldId id="306" r:id="rId8"/>
    <p:sldId id="292" r:id="rId9"/>
    <p:sldId id="323" r:id="rId10"/>
    <p:sldId id="269" r:id="rId11"/>
    <p:sldId id="260" r:id="rId12"/>
    <p:sldId id="308" r:id="rId13"/>
    <p:sldId id="290" r:id="rId14"/>
    <p:sldId id="294" r:id="rId15"/>
    <p:sldId id="288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663E56-A6FB-86A4-6AFF-02D0DA491566}" name="Tatjana Milikic" initials="TM" userId="S-1-5-21-2313243661-1199878052-878075552-1436" providerId="AD"/>
  <p188:author id="{2C06D495-F432-E6CF-0145-749C999FBC68}" name="osiguranje" initials="JK" userId="osiguranje" providerId="None"/>
  <p188:author id="{BE1AB3B2-CD1A-2A33-E516-76D844C7E092}" name="SNO" initials="SNO" userId="SN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CCECFF"/>
    <a:srgbClr val="99CCFF"/>
    <a:srgbClr val="CCC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3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828C5E-3DA6-BEDC-1B98-5595CC80DF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r"/>
            <a:endParaRPr lang="sr-Latn-R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F454E0-E2E4-3FCB-89CD-BA115E43A8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9D4DD-3A28-415F-9106-6645F3DF20BC}" type="datetimeFigureOut">
              <a:rPr lang="sr-Latn-RS" smtClean="0"/>
              <a:t>2.6.2025.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5D14B-A634-75F4-A967-224A8F1A14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sr-Latn-RS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86FBF-DF4A-2FCE-5B33-ADD28B004E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83286-584A-4AD7-B7AA-9AF5D1E2590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22146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BA4F5-B4B6-4A7B-AEB1-F7AA0211A7E5}" type="datetimeFigureOut">
              <a:rPr lang="sr-Latn-RS" smtClean="0"/>
              <a:t>2.6.2025.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4AD20-5844-4A00-9093-A071B972879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626342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1A37E2-6D48-4A26-B9D8-BD5BF1C06652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6F34F-7DA7-CE6E-11E8-D8F70F6544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6978"/>
            <a:ext cx="2971092" cy="495685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689CDB7-E87A-FDA3-1D7D-C52D9B027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092" cy="495685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1A37E2-6D48-4A26-B9D8-BD5BF1C06652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018FC-E6AB-458C-B74E-869A65FC95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244"/>
            <a:ext cx="2889250" cy="498395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F290394-51AD-961E-896A-1D6656067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8395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928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33B0A-127F-4B72-9119-FF83A39F77B5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AB554-4B3F-5839-28F3-43FF0438E4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EF99E24-03EF-B2A9-6136-4949B04834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400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C5F6CE-480E-4A39-BCE0-18ECD2D6458C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6E4FE-92A7-C177-93FA-488F1240D8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6977"/>
            <a:ext cx="2971092" cy="494108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589C861-B680-D7F8-71C9-C83F68317E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2" cy="494108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1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C5F6CE-480E-4A39-BCE0-18ECD2D6458C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9F3FE-DCB4-A018-5700-7153A67823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6977"/>
            <a:ext cx="2971092" cy="494108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55A80D5-5D38-F0B8-F62A-4FF581B9C8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2" cy="494108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021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C5F6CE-480E-4A39-BCE0-18ECD2D6458C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6886E-549B-929F-B52B-0B2E9D8F1E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6977"/>
            <a:ext cx="2971092" cy="494108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5491609-0DAA-3FA1-5BFB-3BC0620593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2" cy="494108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9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5F6CE-480E-4A39-BCE0-18ECD2D6458C}" type="slidenum">
              <a:rPr lang="sr-Latn-RS" smtClean="0"/>
              <a:t>2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68F6B-9379-D118-E845-66484F90DA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6977"/>
            <a:ext cx="2971092" cy="494108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5E74F84-D940-3A4E-CF09-B4D7C7616D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2" cy="494108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892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33B0A-127F-4B72-9119-FF83A39F77B5}" type="slidenum">
              <a:rPr lang="sr-Latn-RS" smtClean="0"/>
              <a:t>3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9BBF5-F9E7-D1DE-E1E8-2E0BE7DA28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A95D14B-7A3A-C998-4FB5-A292C850F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39360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33B0A-127F-4B72-9119-FF83A39F77B5}" type="slidenum">
              <a:rPr lang="sr-Latn-RS" smtClean="0"/>
              <a:t>4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7C05D-A16B-2B15-9CB7-1E32B820D2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85523AA-4277-6BCC-3EAE-0D4A8830A3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62921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33B0A-127F-4B72-9119-FF83A39F77B5}" type="slidenum">
              <a:rPr lang="sr-Latn-RS" smtClean="0"/>
              <a:t>5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7C05D-A16B-2B15-9CB7-1E32B820D2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85523AA-4277-6BCC-3EAE-0D4A8830A3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7632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33B0A-127F-4B72-9119-FF83A39F77B5}" type="slidenum">
              <a:rPr lang="sr-Latn-RS" smtClean="0"/>
              <a:t>6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7C05D-A16B-2B15-9CB7-1E32B820D2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85523AA-4277-6BCC-3EAE-0D4A8830A3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48501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C5F6CE-480E-4A39-BCE0-18ECD2D6458C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82CFD-A409-AFC2-47AE-0B956ABE51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6977"/>
            <a:ext cx="2971092" cy="494108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DFCCECA-9360-19FC-3E0C-D5F9601EAC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2" cy="494108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229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33B0A-127F-4B72-9119-FF83A39F77B5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9BBF5-F9E7-D1DE-E1E8-2E0BE7DA28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A95D14B-7A3A-C998-4FB5-A292C850F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447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A37E2-6D48-4A26-B9D8-BD5BF1C06652}" type="slidenum">
              <a:rPr lang="sr-Latn-RS" smtClean="0"/>
              <a:t>9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DD857-3E92-131A-4A8E-177D1CD383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244"/>
            <a:ext cx="2889250" cy="49839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51EA441-A64A-FFED-ECC6-CEE3EBB7BF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8395"/>
          </a:xfr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2003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31823-944B-1010-E937-0CB3643A3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4BEA2-5E0C-3FD8-C10C-3A7298888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0EF86-8753-41DF-25F5-19FD9441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563A-3424-414B-9AF1-46BB9C7FE801}" type="datetimeFigureOut">
              <a:rPr lang="sr-Latn-RS" smtClean="0"/>
              <a:t>2.6.2025.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35245-603D-5A4E-09A3-C85FFC4E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D521D-2EAE-35F4-415B-A8CC32ED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5CEE-FEC2-46B5-B527-92645CF0FB3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843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DE20-AE04-DBA3-66BD-AC5CD1F9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1046E-274B-01DA-A3B7-DC7A9D4EC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72B22-3493-4D36-7B70-91C68B75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563A-3424-414B-9AF1-46BB9C7FE801}" type="datetimeFigureOut">
              <a:rPr lang="sr-Latn-RS" smtClean="0"/>
              <a:t>2.6.2025.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CC459-C288-CDB0-8DA6-A8A9528C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7A0DF-FF4E-8AB1-CA48-441F626C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5CEE-FEC2-46B5-B527-92645CF0FB3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565200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A3263A-A75A-F769-5C61-D2EE6682A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48DEF-5FAB-1D35-9D8B-9B51FD47C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171C8-01FB-3DD8-E776-ED11BC2E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563A-3424-414B-9AF1-46BB9C7FE801}" type="datetimeFigureOut">
              <a:rPr lang="sr-Latn-RS" smtClean="0"/>
              <a:t>2.6.2025.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66EC3-601B-E678-5DDA-EA058F1C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6FCE0-7BC1-91F9-C500-2D433CE9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5CEE-FEC2-46B5-B527-92645CF0FB3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333040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8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1600" y="5257800"/>
            <a:ext cx="9652000" cy="1447800"/>
          </a:xfrm>
        </p:spPr>
        <p:txBody>
          <a:bodyPr anchor="b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sr-Latn-RS" noProof="0"/>
              <a:t>Click to edit Master title style</a:t>
            </a:r>
            <a:endParaRPr lang="sr-Latn-CS" altLang="sr-Latn-RS" noProof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1600" y="1828800"/>
            <a:ext cx="9753600" cy="1752600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pPr lvl="0"/>
            <a:r>
              <a:rPr lang="en-US" altLang="sr-Latn-RS" noProof="0"/>
              <a:t>Click to edit Master subtitle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01600" y="6400801"/>
            <a:ext cx="8839200" cy="320675"/>
          </a:xfrm>
        </p:spPr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231235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20D8B-433F-44C6-80DC-F82D4CE6F6E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491899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A8F26-BDE7-42F5-811B-EAD01D4D943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060090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42672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371600"/>
            <a:ext cx="42672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2A094-56CC-4DDD-A1F9-05264A4632B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932303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ADAF4-2FEE-424E-9357-4AF9FBDC54A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4312570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B07C8-F31A-4AD4-BF81-1253C795C12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0845388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DF4CF-E3E9-4C08-8A38-53615C98ABA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8493089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CC627-0F68-48D2-8CB2-1E39921DF12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294625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7C964-090C-9280-0DFF-12800E71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0C9FF-49B1-F1EA-8FCE-87A37F94B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C65A7-CD27-75D0-D74F-293B8AAC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563A-3424-414B-9AF1-46BB9C7FE801}" type="datetimeFigureOut">
              <a:rPr lang="sr-Latn-RS" smtClean="0"/>
              <a:t>2.6.2025.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3BCD6-678B-67AB-A0FF-ADB13EC4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C19DA-CDC2-C8CA-5867-47FABEA9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5CEE-FEC2-46B5-B527-92645CF0FB3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263243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r-Latn-R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3E3EC-069D-45B2-920A-C69AA72DC1D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2160826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E83A3-A389-4991-8C41-37FB5A1DCBE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1946199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0"/>
            <a:ext cx="29972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0"/>
            <a:ext cx="87884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62614-3783-4B39-906B-D8AF983327B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958760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21B1-AF72-CFEF-0AB5-0AA7BB80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D260E-6281-4469-9898-88D4DB84E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7823F-AA95-1784-9562-F9B8BC816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563A-3424-414B-9AF1-46BB9C7FE801}" type="datetimeFigureOut">
              <a:rPr lang="sr-Latn-RS" smtClean="0"/>
              <a:t>2.6.2025.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7A615-0230-2053-DFC1-B4A87660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684D1-1F4F-8B1E-ED1E-E926EE60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5CEE-FEC2-46B5-B527-92645CF0FB3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146043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6209-141C-7716-1AF8-9EF568CE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55A90-0EF7-6C35-2763-0EF851351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B33B7-B536-7162-DEE2-85E50011D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8F472-CDF1-3B1B-B1A1-F91FAE88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563A-3424-414B-9AF1-46BB9C7FE801}" type="datetimeFigureOut">
              <a:rPr lang="sr-Latn-RS" smtClean="0"/>
              <a:t>2.6.2025.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E877C-4EB2-0158-449A-8FBC926D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8F306-F617-6779-9B4E-BAAAF7CE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5CEE-FEC2-46B5-B527-92645CF0FB3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52619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4026B-F5D7-2E01-73B3-2BA64CB9E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A51E2-3727-D7CF-954C-A8CA1B74E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1F607-611B-C3EC-B99E-922E97A30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5B4BA-6B7E-7FEA-E2F6-CAC7671615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B992CF-7C90-73CF-9D21-2CC14006E5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61B46C-97FE-6737-C85C-D7E216C1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563A-3424-414B-9AF1-46BB9C7FE801}" type="datetimeFigureOut">
              <a:rPr lang="sr-Latn-RS" smtClean="0"/>
              <a:t>2.6.2025.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AFF9E-CA27-78DF-A16C-6FEAFD68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5FBBD-F63E-6694-2563-9CD4EA02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5CEE-FEC2-46B5-B527-92645CF0FB3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771689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A0DEC-9DCB-40A6-8937-7ECBF2896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3F8566-144D-7C6A-4D2A-9B7CDE07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563A-3424-414B-9AF1-46BB9C7FE801}" type="datetimeFigureOut">
              <a:rPr lang="sr-Latn-RS" smtClean="0"/>
              <a:t>2.6.2025.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82DC9-2CD3-874E-E78A-21D74B82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E72B2-3002-1AB4-F50E-BADF2223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5CEE-FEC2-46B5-B527-92645CF0FB3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058615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E8130-1EFF-39CC-94AE-9AACF6AB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563A-3424-414B-9AF1-46BB9C7FE801}" type="datetimeFigureOut">
              <a:rPr lang="sr-Latn-RS" smtClean="0"/>
              <a:t>2.6.2025.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FF294-001D-9786-D414-2F9E3334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AEE2B-FA33-560A-F722-EF739563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5CEE-FEC2-46B5-B527-92645CF0FB3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6809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FC6ED-69A3-B5DB-48A7-A623112C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BBC6-E82C-3DCF-68A6-4A9A410E7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5DE08-D01A-957C-57E5-018D960B0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695E2-CB76-F921-D280-8526CD95C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563A-3424-414B-9AF1-46BB9C7FE801}" type="datetimeFigureOut">
              <a:rPr lang="sr-Latn-RS" smtClean="0"/>
              <a:t>2.6.2025.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3AC2A-18A8-2783-947D-69D67C47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E9D43-A959-8F52-B0A5-1A0E7911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5CEE-FEC2-46B5-B527-92645CF0FB3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417383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6CBEC-ED5E-1824-1C27-E76DC585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097913-CA88-7824-6FC4-749A06296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4AC18-1079-E119-2873-6AC5DBFC2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CF5C9-BC1E-6192-E6D9-74F57C425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563A-3424-414B-9AF1-46BB9C7FE801}" type="datetimeFigureOut">
              <a:rPr lang="sr-Latn-RS" smtClean="0"/>
              <a:t>2.6.2025.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5049E-FDE6-76F5-58FD-0F690D78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23EF7-218C-C99F-51ED-E1CB1186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5CEE-FEC2-46B5-B527-92645CF0FB3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414150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8A52DB-8BF7-8107-4798-CE9B2BD7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2DAB0-F41C-96A8-D98C-275B8F2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3401-772F-5104-DAB0-B0114F051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5563A-3424-414B-9AF1-46BB9C7FE801}" type="datetimeFigureOut">
              <a:rPr lang="sr-Latn-RS" smtClean="0"/>
              <a:t>2.6.2025.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AEFF1-BC89-CBA7-A345-9B2BB1720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57ABC-B3E9-C0D1-01C3-E5BB4F522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95CEE-FEC2-46B5-B527-92645CF0FB36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JS SlideHeader">
            <a:extLst>
              <a:ext uri="{FF2B5EF4-FFF2-40B4-BE49-F238E27FC236}">
                <a16:creationId xmlns:a16="http://schemas.microsoft.com/office/drawing/2014/main" id="{2E462356-AF94-11FB-313B-586DE31DB167}"/>
              </a:ext>
            </a:extLst>
          </p:cNvPr>
          <p:cNvSpPr txBox="1"/>
          <p:nvPr userDrawn="1"/>
        </p:nvSpPr>
        <p:spPr>
          <a:xfrm>
            <a:off x="1219200" y="63500"/>
            <a:ext cx="97536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endParaRPr lang="sr-Latn-RS" sz="1000" b="0" i="0" u="non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2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8-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0"/>
            <a:ext cx="965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Cyrl-CS" altLang="sr-Latn-RS"/>
              <a:t>Наслов слајда</a:t>
            </a:r>
            <a:endParaRPr lang="en-US" altLang="sr-Latn-RS"/>
          </a:p>
        </p:txBody>
      </p:sp>
      <p:sp>
        <p:nvSpPr>
          <p:cNvPr id="1028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8737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sr-Latn-CS" altLang="sr-Latn-RS"/>
          </a:p>
        </p:txBody>
      </p:sp>
      <p:sp>
        <p:nvSpPr>
          <p:cNvPr id="1029" name="Rectangle 24"/>
          <p:cNvSpPr>
            <a:spLocks noChangeArrowheads="1"/>
          </p:cNvSpPr>
          <p:nvPr/>
        </p:nvSpPr>
        <p:spPr bwMode="auto">
          <a:xfrm>
            <a:off x="10464800" y="6553200"/>
            <a:ext cx="50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A8B488B-7B1C-4E21-82DB-5D5B4F179E37}" type="slidenum">
              <a:rPr lang="en-US" altLang="sr-Latn-RS" sz="1200">
                <a:solidFill>
                  <a:srgbClr val="DDDDDD"/>
                </a:solidFill>
              </a:rPr>
              <a:pPr algn="r" eaLnBrk="1" hangingPunct="1"/>
              <a:t>‹#›</a:t>
            </a:fld>
            <a:endParaRPr lang="en-US" altLang="sr-Latn-RS" sz="1200">
              <a:solidFill>
                <a:srgbClr val="DDDDDD"/>
              </a:solidFill>
            </a:endParaRPr>
          </a:p>
        </p:txBody>
      </p:sp>
      <p:sp>
        <p:nvSpPr>
          <p:cNvPr id="1030" name="Rectangle 26"/>
          <p:cNvSpPr>
            <a:spLocks noChangeArrowheads="1"/>
          </p:cNvSpPr>
          <p:nvPr/>
        </p:nvSpPr>
        <p:spPr bwMode="auto">
          <a:xfrm>
            <a:off x="8940800" y="6553200"/>
            <a:ext cx="264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sr-Latn-RS" sz="1200">
              <a:solidFill>
                <a:srgbClr val="DDDDDD"/>
              </a:solidFill>
              <a:latin typeface="Arial" charset="0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42400" y="6400801"/>
            <a:ext cx="2032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1600" y="6400801"/>
            <a:ext cx="8839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 u="none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1"/>
            <a:ext cx="914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ECEDB1BE-B7DC-4DA4-BB70-DEA121F676CA}" type="slidenum">
              <a:rPr lang="en-US" altLang="sr-Latn-RS"/>
              <a:pPr/>
              <a:t>‹#›</a:t>
            </a:fld>
            <a:endParaRPr lang="en-US" altLang="sr-Latn-RS"/>
          </a:p>
        </p:txBody>
      </p:sp>
      <p:sp>
        <p:nvSpPr>
          <p:cNvPr id="2" name="JS SlideHeader"/>
          <p:cNvSpPr txBox="1"/>
          <p:nvPr userDrawn="1"/>
        </p:nvSpPr>
        <p:spPr>
          <a:xfrm>
            <a:off x="1219200" y="63501"/>
            <a:ext cx="97536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endParaRPr lang="sr-Latn-RS" sz="1000" b="0" i="0" u="non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7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00066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Tahoma" panose="020B060403050404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Tahoma" panose="020B060403050404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Tahoma" panose="020B060403050404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Tahoma" panose="020B060403050404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Tahoma" panose="020B060403050404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Tahoma" panose="020B060403050404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Tahoma" panose="020B060403050404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31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svg"/><Relationship Id="rId11" Type="http://schemas.openxmlformats.org/officeDocument/2006/relationships/image" Target="../media/image51.svg"/><Relationship Id="rId5" Type="http://schemas.openxmlformats.org/officeDocument/2006/relationships/image" Target="../media/image45.png"/><Relationship Id="rId15" Type="http://schemas.openxmlformats.org/officeDocument/2006/relationships/image" Target="../media/image55.svg"/><Relationship Id="rId10" Type="http://schemas.openxmlformats.org/officeDocument/2006/relationships/image" Target="../media/image50.pn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.wdp"/><Relationship Id="rId18" Type="http://schemas.openxmlformats.org/officeDocument/2006/relationships/image" Target="../media/image15.png"/><Relationship Id="rId26" Type="http://schemas.microsoft.com/office/2007/relationships/hdphoto" Target="../media/hdphoto8.wdp"/><Relationship Id="rId3" Type="http://schemas.openxmlformats.org/officeDocument/2006/relationships/image" Target="../media/image4.jpg"/><Relationship Id="rId21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microsoft.com/office/2007/relationships/hdphoto" Target="../media/hdphoto4.wdp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24" Type="http://schemas.microsoft.com/office/2007/relationships/hdphoto" Target="../media/hdphoto7.wdp"/><Relationship Id="rId5" Type="http://schemas.openxmlformats.org/officeDocument/2006/relationships/image" Target="../media/image6.png"/><Relationship Id="rId15" Type="http://schemas.microsoft.com/office/2007/relationships/hdphoto" Target="../media/hdphoto3.wdp"/><Relationship Id="rId23" Type="http://schemas.openxmlformats.org/officeDocument/2006/relationships/image" Target="../media/image18.png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0.emf"/><Relationship Id="rId14" Type="http://schemas.openxmlformats.org/officeDocument/2006/relationships/image" Target="../media/image13.png"/><Relationship Id="rId22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4.jp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26" Type="http://schemas.microsoft.com/office/2007/relationships/hdphoto" Target="../media/hdphoto3.wdp"/><Relationship Id="rId3" Type="http://schemas.openxmlformats.org/officeDocument/2006/relationships/image" Target="../media/image5.png"/><Relationship Id="rId21" Type="http://schemas.openxmlformats.org/officeDocument/2006/relationships/image" Target="../media/image39.emf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microsoft.com/office/2007/relationships/hdphoto" Target="../media/hdphoto7.wdp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png"/><Relationship Id="rId20" Type="http://schemas.openxmlformats.org/officeDocument/2006/relationships/image" Target="../media/image38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24" Type="http://schemas.openxmlformats.org/officeDocument/2006/relationships/image" Target="../media/image42.emf"/><Relationship Id="rId5" Type="http://schemas.openxmlformats.org/officeDocument/2006/relationships/image" Target="../media/image7.png"/><Relationship Id="rId15" Type="http://schemas.microsoft.com/office/2007/relationships/hdphoto" Target="../media/hdphoto6.wdp"/><Relationship Id="rId23" Type="http://schemas.openxmlformats.org/officeDocument/2006/relationships/image" Target="../media/image41.png"/><Relationship Id="rId28" Type="http://schemas.microsoft.com/office/2007/relationships/hdphoto" Target="../media/hdphoto2.wdp"/><Relationship Id="rId10" Type="http://schemas.microsoft.com/office/2007/relationships/hdphoto" Target="../media/hdphoto1.wdp"/><Relationship Id="rId19" Type="http://schemas.microsoft.com/office/2007/relationships/hdphoto" Target="../media/hdphoto8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7.png"/><Relationship Id="rId22" Type="http://schemas.openxmlformats.org/officeDocument/2006/relationships/image" Target="../media/image40.emf"/><Relationship Id="rId27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8002E-9482-5301-0A37-2B03F3AB9CD3}"/>
              </a:ext>
            </a:extLst>
          </p:cNvPr>
          <p:cNvSpPr txBox="1"/>
          <p:nvPr/>
        </p:nvSpPr>
        <p:spPr>
          <a:xfrm>
            <a:off x="1703512" y="3933057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2400" b="1" dirty="0">
                <a:solidFill>
                  <a:srgbClr val="FFFFFF"/>
                </a:solidFill>
                <a:latin typeface="Arial"/>
              </a:rPr>
              <a:t>XXIII </a:t>
            </a:r>
            <a:r>
              <a:rPr lang="sr-Cyrl-RS" sz="2400" b="1" dirty="0">
                <a:solidFill>
                  <a:srgbClr val="FFFFFF"/>
                </a:solidFill>
                <a:latin typeface="Arial"/>
              </a:rPr>
              <a:t>Међународни симпозијум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2400" b="1" dirty="0">
                <a:solidFill>
                  <a:srgbClr val="FFFFFF"/>
                </a:solidFill>
                <a:latin typeface="Arial"/>
              </a:rPr>
              <a:t>Иновације у осигурању</a:t>
            </a:r>
            <a:r>
              <a:rPr lang="sr-Latn-RS" sz="2400" b="1" dirty="0">
                <a:solidFill>
                  <a:srgbClr val="FFFFFF"/>
                </a:solidFill>
                <a:latin typeface="Arial"/>
              </a:rPr>
              <a:t> – </a:t>
            </a:r>
            <a:r>
              <a:rPr lang="sr-Cyrl-RS" sz="2400" b="1" dirty="0">
                <a:solidFill>
                  <a:srgbClr val="FFFFFF"/>
                </a:solidFill>
                <a:latin typeface="Arial"/>
              </a:rPr>
              <a:t>од традиционалног ка модерном тржишту</a:t>
            </a:r>
            <a:endParaRPr lang="sr-Latn-RS" sz="24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68ADB0-9843-EC0E-0208-0687C1CBBF0A}"/>
              </a:ext>
            </a:extLst>
          </p:cNvPr>
          <p:cNvCxnSpPr/>
          <p:nvPr/>
        </p:nvCxnSpPr>
        <p:spPr>
          <a:xfrm>
            <a:off x="1703512" y="5243068"/>
            <a:ext cx="8640960" cy="720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9211EBD-0253-7A1C-85F8-1554FBA5583D}"/>
              </a:ext>
            </a:extLst>
          </p:cNvPr>
          <p:cNvSpPr txBox="1"/>
          <p:nvPr/>
        </p:nvSpPr>
        <p:spPr>
          <a:xfrm>
            <a:off x="1703512" y="537321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20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Др Жељко Јовић,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20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Вицегувернер Народне банке Србије</a:t>
            </a:r>
            <a:endParaRPr lang="sr-Latn-RS" sz="200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B2AFA-DCCD-FFAB-7E3B-CCD432D07C10}"/>
              </a:ext>
            </a:extLst>
          </p:cNvPr>
          <p:cNvSpPr txBox="1"/>
          <p:nvPr/>
        </p:nvSpPr>
        <p:spPr>
          <a:xfrm>
            <a:off x="1703512" y="6021288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200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Златибор, 5</a:t>
            </a:r>
            <a:r>
              <a:rPr lang="sr-Cyrl-RS" sz="2000" dirty="0">
                <a:solidFill>
                  <a:srgbClr val="FFFFFF"/>
                </a:solidFill>
                <a:latin typeface="Arial"/>
              </a:rPr>
              <a:t> – 8</a:t>
            </a:r>
            <a:r>
              <a:rPr lang="en-US" sz="2000" dirty="0">
                <a:solidFill>
                  <a:srgbClr val="FFFFFF"/>
                </a:solidFill>
                <a:latin typeface="Arial"/>
              </a:rPr>
              <a:t>. </a:t>
            </a:r>
            <a:r>
              <a:rPr lang="sr-Cyrl-RS" sz="2000" dirty="0">
                <a:solidFill>
                  <a:srgbClr val="FFFFFF"/>
                </a:solidFill>
                <a:latin typeface="Arial"/>
              </a:rPr>
              <a:t>јун 2025. године</a:t>
            </a:r>
            <a:endParaRPr lang="sr-Latn-RS" sz="200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A2990-0858-CBD3-AB0A-3775643F3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sz="2700" dirty="0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Ревизија Солвентности 2</a:t>
            </a:r>
            <a:endParaRPr lang="sr-Latn-RS" sz="2700" dirty="0">
              <a:solidFill>
                <a:srgbClr val="1E3A8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00AF59-28C8-F2B0-7B16-8666E1180EAF}"/>
              </a:ext>
            </a:extLst>
          </p:cNvPr>
          <p:cNvSpPr/>
          <p:nvPr/>
        </p:nvSpPr>
        <p:spPr>
          <a:xfrm>
            <a:off x="1993087" y="1988840"/>
            <a:ext cx="2986232" cy="3780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Cyrl-RS" dirty="0">
              <a:solidFill>
                <a:srgbClr val="FFFFFF"/>
              </a:solidFill>
              <a:latin typeface="Arial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R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безризична крива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R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прилагођавање за </a:t>
            </a:r>
            <a:r>
              <a:rPr lang="sr-Cyrl-R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волатилност</a:t>
            </a:r>
            <a:endParaRPr lang="sr-Cyrl-R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R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стопа трошка капитала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R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дугорочна улагања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R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симетрично прилагођавање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R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ризик каматних стопа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R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ризик од катастрофа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R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ризик одрживости</a:t>
            </a:r>
          </a:p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sr-Latn-RS" dirty="0">
              <a:solidFill>
                <a:srgbClr val="FFFFFF"/>
              </a:solidFill>
              <a:latin typeface="Arial"/>
            </a:endParaRPr>
          </a:p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sr-Latn-R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968915-7FB8-FB9E-EBAA-87953AF9BE0D}"/>
              </a:ext>
            </a:extLst>
          </p:cNvPr>
          <p:cNvSpPr/>
          <p:nvPr/>
        </p:nvSpPr>
        <p:spPr>
          <a:xfrm>
            <a:off x="5050327" y="1988840"/>
            <a:ext cx="2986233" cy="3791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RS" dirty="0">
                <a:solidFill>
                  <a:srgbClr val="FFFFFF"/>
                </a:solidFill>
                <a:latin typeface="Arial"/>
              </a:rPr>
              <a:t>ОРСА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sr-Cyrl-RS" dirty="0">
              <a:solidFill>
                <a:srgbClr val="FFFFFF"/>
              </a:solidFill>
              <a:latin typeface="Arial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sr-Cyrl-RS" dirty="0">
              <a:solidFill>
                <a:srgbClr val="FFFFFF"/>
              </a:solidFill>
              <a:latin typeface="Arial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R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нови елементи сопствене процене ризика и солвентности</a:t>
            </a:r>
            <a:endParaRPr lang="sr-Latn-R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R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управљање оперативним ризиком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R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управљање ризиком одрживости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R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климатски ризици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R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управљање</a:t>
            </a:r>
            <a:endParaRPr lang="sr-Latn-R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R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супервизија</a:t>
            </a:r>
            <a:r>
              <a:rPr lang="sr-Cyrl-R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прекограничних активности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Cyrl-RS" dirty="0">
              <a:solidFill>
                <a:srgbClr val="FFFFFF"/>
              </a:solidFill>
              <a:latin typeface="Arial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sr-Cyrl-RS" dirty="0">
              <a:solidFill>
                <a:srgbClr val="FFFFFF"/>
              </a:solidFill>
              <a:latin typeface="Arial"/>
            </a:endParaRPr>
          </a:p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sr-Latn-R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3D2272-B13F-3379-1918-8FF4291A6D6F}"/>
              </a:ext>
            </a:extLst>
          </p:cNvPr>
          <p:cNvSpPr/>
          <p:nvPr/>
        </p:nvSpPr>
        <p:spPr>
          <a:xfrm>
            <a:off x="8107568" y="1981309"/>
            <a:ext cx="2763632" cy="3799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R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садржај извештаја о солвентности и финансијском стању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R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очекивања од ревизије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Cyrl-R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рокови за извештавање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sr-Latn-R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5C13F45-0834-BC0F-2F75-858FF63BD0D1}"/>
              </a:ext>
            </a:extLst>
          </p:cNvPr>
          <p:cNvSpPr/>
          <p:nvPr/>
        </p:nvSpPr>
        <p:spPr>
          <a:xfrm>
            <a:off x="1988383" y="1066800"/>
            <a:ext cx="8882817" cy="854754"/>
          </a:xfrm>
          <a:prstGeom prst="triangle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Пропорционалност</a:t>
            </a:r>
            <a:endParaRPr lang="sr-Latn-R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4CD5F2-1C3F-84B1-FEEF-1CB209BC7AF6}"/>
              </a:ext>
            </a:extLst>
          </p:cNvPr>
          <p:cNvSpPr/>
          <p:nvPr/>
        </p:nvSpPr>
        <p:spPr>
          <a:xfrm>
            <a:off x="1988383" y="5810654"/>
            <a:ext cx="2986232" cy="3433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Квантификација</a:t>
            </a:r>
            <a:r>
              <a:rPr lang="sr-Cyrl-R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7038C-5856-2889-58AB-24C83C188F73}"/>
              </a:ext>
            </a:extLst>
          </p:cNvPr>
          <p:cNvSpPr/>
          <p:nvPr/>
        </p:nvSpPr>
        <p:spPr>
          <a:xfrm>
            <a:off x="5050326" y="5815389"/>
            <a:ext cx="2986233" cy="3339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Управљање</a:t>
            </a:r>
            <a:endParaRPr lang="sr-Latn-R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9D4C13-188B-D658-A906-F0497D7F5ABD}"/>
              </a:ext>
            </a:extLst>
          </p:cNvPr>
          <p:cNvSpPr/>
          <p:nvPr/>
        </p:nvSpPr>
        <p:spPr>
          <a:xfrm>
            <a:off x="8107568" y="5815389"/>
            <a:ext cx="2763632" cy="3339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Обелодањивање</a:t>
            </a:r>
            <a:endParaRPr lang="sr-Latn-R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4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3605F6-9985-E48A-F96B-C5EA078D47F0}"/>
              </a:ext>
            </a:extLst>
          </p:cNvPr>
          <p:cNvSpPr/>
          <p:nvPr/>
        </p:nvSpPr>
        <p:spPr>
          <a:xfrm>
            <a:off x="2054169" y="5328481"/>
            <a:ext cx="8200294" cy="1049730"/>
          </a:xfrm>
          <a:prstGeom prst="roundRect">
            <a:avLst/>
          </a:prstGeom>
          <a:solidFill>
            <a:srgbClr val="ECFDF5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Народна банка Србије активно примењује SupTech алате кроз дигиталну размену података, напредна BI решења и унапређење аналитичких капацитета. Законска инфраструктура је већ успостављена, док се кроз континуиране обуке унапређују вештине запослених за примену модерних надзорних технологија.</a:t>
            </a:r>
            <a:endParaRPr lang="sr-Latn-RS" sz="1200" b="1" dirty="0">
              <a:solidFill>
                <a:srgbClr val="00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D7D8C0-06BB-297F-AB46-4B6D6C05058C}"/>
              </a:ext>
            </a:extLst>
          </p:cNvPr>
          <p:cNvSpPr/>
          <p:nvPr/>
        </p:nvSpPr>
        <p:spPr>
          <a:xfrm>
            <a:off x="6069462" y="1735345"/>
            <a:ext cx="4446138" cy="1485000"/>
          </a:xfrm>
          <a:prstGeom prst="roundRect">
            <a:avLst>
              <a:gd name="adj" fmla="val 7043"/>
            </a:avLst>
          </a:prstGeom>
          <a:solidFill>
            <a:srgbClr val="EBF1FB"/>
          </a:solidFill>
          <a:ln>
            <a:solidFill>
              <a:srgbClr val="9DBB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sr-Latn-RS" sz="10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73E059-92C5-885E-8F67-0C180596872E}"/>
              </a:ext>
            </a:extLst>
          </p:cNvPr>
          <p:cNvSpPr/>
          <p:nvPr/>
        </p:nvSpPr>
        <p:spPr>
          <a:xfrm>
            <a:off x="6069462" y="3547772"/>
            <a:ext cx="4446138" cy="1662109"/>
          </a:xfrm>
          <a:prstGeom prst="roundRect">
            <a:avLst>
              <a:gd name="adj" fmla="val 6651"/>
            </a:avLst>
          </a:prstGeom>
          <a:solidFill>
            <a:srgbClr val="F3E9FD"/>
          </a:solidFill>
          <a:ln>
            <a:solidFill>
              <a:srgbClr val="E2CB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5" dirty="0">
                <a:solidFill>
                  <a:srgbClr val="0F172A"/>
                </a:solidFill>
                <a:latin typeface="Arial"/>
              </a:rPr>
              <a:t>      </a:t>
            </a:r>
            <a:endParaRPr lang="sr-Latn-RS" sz="1050" dirty="0">
              <a:solidFill>
                <a:srgbClr val="0F172A"/>
              </a:solidFill>
              <a:latin typeface="Arial"/>
            </a:endParaRPr>
          </a:p>
        </p:txBody>
      </p:sp>
      <p:pic>
        <p:nvPicPr>
          <p:cNvPr id="29" name="Graphic 28" descr="Lightbulb outline">
            <a:extLst>
              <a:ext uri="{FF2B5EF4-FFF2-40B4-BE49-F238E27FC236}">
                <a16:creationId xmlns:a16="http://schemas.microsoft.com/office/drawing/2014/main" id="{FD853229-15C7-13C6-9117-0E001D8FA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3526" y="3101192"/>
            <a:ext cx="528683" cy="528683"/>
          </a:xfrm>
          <a:prstGeom prst="rect">
            <a:avLst/>
          </a:prstGeom>
        </p:spPr>
      </p:pic>
      <p:pic>
        <p:nvPicPr>
          <p:cNvPr id="40" name="Graphic 39" descr="Bank outline">
            <a:extLst>
              <a:ext uri="{FF2B5EF4-FFF2-40B4-BE49-F238E27FC236}">
                <a16:creationId xmlns:a16="http://schemas.microsoft.com/office/drawing/2014/main" id="{C3A3BD1F-0A68-7BD5-953F-F5F1EE0475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6885" y="1803126"/>
            <a:ext cx="363146" cy="36314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2897F8D-70C4-21EE-96B5-C9DDC65E3FE4}"/>
              </a:ext>
            </a:extLst>
          </p:cNvPr>
          <p:cNvSpPr txBox="1"/>
          <p:nvPr/>
        </p:nvSpPr>
        <p:spPr>
          <a:xfrm>
            <a:off x="6630714" y="1879975"/>
            <a:ext cx="297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r-Cyrl-RS" b="1" dirty="0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Надзорна тела</a:t>
            </a:r>
            <a:r>
              <a:rPr lang="en-US" b="1" dirty="0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 err="1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SupTech</a:t>
            </a:r>
            <a:r>
              <a:rPr lang="en-US" b="1" dirty="0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r-Latn-RS" b="1" dirty="0">
              <a:solidFill>
                <a:srgbClr val="1E3A8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Graphic 42" descr="Money outline">
            <a:extLst>
              <a:ext uri="{FF2B5EF4-FFF2-40B4-BE49-F238E27FC236}">
                <a16:creationId xmlns:a16="http://schemas.microsoft.com/office/drawing/2014/main" id="{D3355030-8CF5-80A0-0FBE-C58E155116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89422" y="3595751"/>
            <a:ext cx="384988" cy="384988"/>
          </a:xfrm>
          <a:prstGeom prst="rect">
            <a:avLst/>
          </a:prstGeom>
        </p:spPr>
      </p:pic>
      <p:pic>
        <p:nvPicPr>
          <p:cNvPr id="62" name="Picture 61" descr="A black triangle with a exclamation mark&#10;&#10;Description automatically generated">
            <a:extLst>
              <a:ext uri="{FF2B5EF4-FFF2-40B4-BE49-F238E27FC236}">
                <a16:creationId xmlns:a16="http://schemas.microsoft.com/office/drawing/2014/main" id="{6585D9CD-529B-DBEA-8B9F-345025F456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56" y="1700810"/>
            <a:ext cx="305249" cy="305249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1816F465-D46D-5CB5-25EE-9D4BA908D64C}"/>
              </a:ext>
            </a:extLst>
          </p:cNvPr>
          <p:cNvGrpSpPr/>
          <p:nvPr/>
        </p:nvGrpSpPr>
        <p:grpSpPr>
          <a:xfrm>
            <a:off x="2044454" y="2047424"/>
            <a:ext cx="2372225" cy="810000"/>
            <a:chOff x="679842" y="1567835"/>
            <a:chExt cx="3162966" cy="105165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66533FB-314B-16E8-B194-AFDAB99503E4}"/>
                </a:ext>
              </a:extLst>
            </p:cNvPr>
            <p:cNvSpPr/>
            <p:nvPr/>
          </p:nvSpPr>
          <p:spPr>
            <a:xfrm>
              <a:off x="679842" y="1567835"/>
              <a:ext cx="3162966" cy="1051652"/>
            </a:xfrm>
            <a:prstGeom prst="roundRect">
              <a:avLst>
                <a:gd name="adj" fmla="val 5684"/>
              </a:avLst>
            </a:prstGeom>
            <a:solidFill>
              <a:srgbClr val="F9FAFB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F172A"/>
                  </a:solidFill>
                  <a:latin typeface="ui-sans-serif"/>
                </a:rPr>
                <a:t>     </a:t>
              </a:r>
              <a:endParaRPr lang="sr-Latn-RS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17" name="Graphic 16" descr="Bar graph with upward trend outline">
              <a:extLst>
                <a:ext uri="{FF2B5EF4-FFF2-40B4-BE49-F238E27FC236}">
                  <a16:creationId xmlns:a16="http://schemas.microsoft.com/office/drawing/2014/main" id="{24FC9C39-8B44-DE72-D589-83DE07F59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2207" y="1819546"/>
              <a:ext cx="592949" cy="59294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6B3136-F7FC-560E-472D-0980A1B918CC}"/>
                </a:ext>
              </a:extLst>
            </p:cNvPr>
            <p:cNvSpPr txBox="1"/>
            <p:nvPr/>
          </p:nvSpPr>
          <p:spPr>
            <a:xfrm>
              <a:off x="1404833" y="1797213"/>
              <a:ext cx="2359888" cy="599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r-Cyrl-RS" sz="1200" dirty="0">
                  <a:solidFill>
                    <a:srgbClr val="0F172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Експоненцијални раст количине података</a:t>
              </a:r>
              <a:endParaRPr lang="sr-Latn-R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C04C0BF-8825-6CDA-DF9C-F9ACA17A866A}"/>
              </a:ext>
            </a:extLst>
          </p:cNvPr>
          <p:cNvGrpSpPr/>
          <p:nvPr/>
        </p:nvGrpSpPr>
        <p:grpSpPr>
          <a:xfrm>
            <a:off x="2054169" y="3005225"/>
            <a:ext cx="2372225" cy="810000"/>
            <a:chOff x="695400" y="2902370"/>
            <a:chExt cx="3162966" cy="1051652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B7B3B0C-F1B6-6E41-3F1D-886F15CB6110}"/>
                </a:ext>
              </a:extLst>
            </p:cNvPr>
            <p:cNvSpPr/>
            <p:nvPr/>
          </p:nvSpPr>
          <p:spPr>
            <a:xfrm>
              <a:off x="695400" y="2902370"/>
              <a:ext cx="3162966" cy="1051652"/>
            </a:xfrm>
            <a:prstGeom prst="roundRect">
              <a:avLst>
                <a:gd name="adj" fmla="val 4769"/>
              </a:avLst>
            </a:prstGeom>
            <a:solidFill>
              <a:srgbClr val="F9FAFB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r-Latn-R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971A96-A50B-7503-8957-FCBA3A388F47}"/>
                </a:ext>
              </a:extLst>
            </p:cNvPr>
            <p:cNvSpPr txBox="1"/>
            <p:nvPr/>
          </p:nvSpPr>
          <p:spPr>
            <a:xfrm>
              <a:off x="1417760" y="3105031"/>
              <a:ext cx="2092700" cy="599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dirty="0">
                  <a:solidFill>
                    <a:srgbClr val="0F172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Брзе промене и нови ризици</a:t>
              </a:r>
              <a:endParaRPr lang="sr-Latn-R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3" name="Graphic 22" descr="Radioactive outline">
              <a:extLst>
                <a:ext uri="{FF2B5EF4-FFF2-40B4-BE49-F238E27FC236}">
                  <a16:creationId xmlns:a16="http://schemas.microsoft.com/office/drawing/2014/main" id="{8DF1DF95-46B6-DBDE-C3F0-D7606D542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97974" y="3087277"/>
              <a:ext cx="646624" cy="646624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027238F-4759-4CA0-0AEB-7DC5C23C730F}"/>
              </a:ext>
            </a:extLst>
          </p:cNvPr>
          <p:cNvGrpSpPr/>
          <p:nvPr/>
        </p:nvGrpSpPr>
        <p:grpSpPr>
          <a:xfrm>
            <a:off x="2044454" y="3934979"/>
            <a:ext cx="2372225" cy="810000"/>
            <a:chOff x="679842" y="4298182"/>
            <a:chExt cx="3162966" cy="105165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86F35B6-D75A-D6EB-B5F7-A64969ED1FD2}"/>
                </a:ext>
              </a:extLst>
            </p:cNvPr>
            <p:cNvSpPr/>
            <p:nvPr/>
          </p:nvSpPr>
          <p:spPr>
            <a:xfrm>
              <a:off x="679842" y="4298182"/>
              <a:ext cx="3162966" cy="1051652"/>
            </a:xfrm>
            <a:prstGeom prst="roundRect">
              <a:avLst>
                <a:gd name="adj" fmla="val 6599"/>
              </a:avLst>
            </a:prstGeom>
            <a:solidFill>
              <a:srgbClr val="F9FAFB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r-Latn-RS" dirty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27" name="Graphic 26" descr="Processor outline">
              <a:extLst>
                <a:ext uri="{FF2B5EF4-FFF2-40B4-BE49-F238E27FC236}">
                  <a16:creationId xmlns:a16="http://schemas.microsoft.com/office/drawing/2014/main" id="{02094204-5A2D-7E9E-3EDB-2F78F6BA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82145" y="4472836"/>
              <a:ext cx="677321" cy="67732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BBA6B0-BF90-D032-A24B-059360CF87BE}"/>
                </a:ext>
              </a:extLst>
            </p:cNvPr>
            <p:cNvSpPr txBox="1"/>
            <p:nvPr/>
          </p:nvSpPr>
          <p:spPr>
            <a:xfrm>
              <a:off x="1444598" y="4490076"/>
              <a:ext cx="2092700" cy="599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r-Cyrl-RS" sz="1200" dirty="0">
                  <a:solidFill>
                    <a:srgbClr val="0F172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Нове технологије и очекивања</a:t>
              </a:r>
              <a:endParaRPr lang="sr-Latn-R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8039CEA-EF95-FD1F-7139-A049505D4561}"/>
              </a:ext>
            </a:extLst>
          </p:cNvPr>
          <p:cNvSpPr txBox="1"/>
          <p:nvPr/>
        </p:nvSpPr>
        <p:spPr>
          <a:xfrm>
            <a:off x="6630716" y="2258278"/>
            <a:ext cx="3245705" cy="84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25" dirty="0">
                <a:solidFill>
                  <a:srgbClr val="0F17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Аутоматска анализа и </a:t>
            </a:r>
            <a:r>
              <a:rPr lang="sr-Cyrl-RS" sz="1125" dirty="0">
                <a:solidFill>
                  <a:srgbClr val="0F17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идентификација</a:t>
            </a:r>
            <a:r>
              <a:rPr lang="ru-RU" sz="1125" dirty="0">
                <a:solidFill>
                  <a:srgbClr val="0F17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ризика</a:t>
            </a:r>
            <a:endParaRPr lang="en-US" sz="1125" dirty="0">
              <a:solidFill>
                <a:srgbClr val="0F17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25" dirty="0">
                <a:solidFill>
                  <a:srgbClr val="0F17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Употреба AI модела у надзору</a:t>
            </a:r>
            <a:endParaRPr lang="en-US" sz="1125" dirty="0">
              <a:solidFill>
                <a:srgbClr val="0F17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25" dirty="0">
                <a:solidFill>
                  <a:srgbClr val="0F17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Надзор заснован на </a:t>
            </a:r>
            <a:r>
              <a:rPr lang="sr-Latn-RS" sz="1125" dirty="0">
                <a:solidFill>
                  <a:srgbClr val="0F17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ru-RU" sz="1125" dirty="0">
                <a:solidFill>
                  <a:srgbClr val="0F17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подацима</a:t>
            </a:r>
            <a:endParaRPr lang="sr-Latn-RS" sz="112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8CA9484-EB39-1322-BF42-8CDA632A9724}"/>
              </a:ext>
            </a:extLst>
          </p:cNvPr>
          <p:cNvGrpSpPr/>
          <p:nvPr/>
        </p:nvGrpSpPr>
        <p:grpSpPr>
          <a:xfrm>
            <a:off x="6381642" y="2871257"/>
            <a:ext cx="135000" cy="135000"/>
            <a:chOff x="5519935" y="2204997"/>
            <a:chExt cx="211713" cy="25318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81772A6-76DC-7621-E261-891CB352641B}"/>
                </a:ext>
              </a:extLst>
            </p:cNvPr>
            <p:cNvSpPr/>
            <p:nvPr/>
          </p:nvSpPr>
          <p:spPr>
            <a:xfrm>
              <a:off x="5519935" y="2204997"/>
              <a:ext cx="211713" cy="253183"/>
            </a:xfrm>
            <a:prstGeom prst="rect">
              <a:avLst/>
            </a:prstGeom>
            <a:solidFill>
              <a:srgbClr val="16C60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r-Latn-RS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36" name="Graphic 35" descr="Checkmark with solid fill">
              <a:extLst>
                <a:ext uri="{FF2B5EF4-FFF2-40B4-BE49-F238E27FC236}">
                  <a16:creationId xmlns:a16="http://schemas.microsoft.com/office/drawing/2014/main" id="{03832413-EB96-8A7A-86CB-931BCA848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554389" y="2246190"/>
              <a:ext cx="142805" cy="17079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B11E262-D819-2E44-4766-4805F7DBBA07}"/>
              </a:ext>
            </a:extLst>
          </p:cNvPr>
          <p:cNvGrpSpPr/>
          <p:nvPr/>
        </p:nvGrpSpPr>
        <p:grpSpPr>
          <a:xfrm>
            <a:off x="6381642" y="2395225"/>
            <a:ext cx="135000" cy="135000"/>
            <a:chOff x="5519935" y="2204997"/>
            <a:chExt cx="211713" cy="25318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B65238-7C9B-8E53-AB39-79A814943E8B}"/>
                </a:ext>
              </a:extLst>
            </p:cNvPr>
            <p:cNvSpPr/>
            <p:nvPr/>
          </p:nvSpPr>
          <p:spPr>
            <a:xfrm>
              <a:off x="5519935" y="2204997"/>
              <a:ext cx="211713" cy="253183"/>
            </a:xfrm>
            <a:prstGeom prst="rect">
              <a:avLst/>
            </a:prstGeom>
            <a:solidFill>
              <a:srgbClr val="16C60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r-Latn-RS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42" name="Graphic 41" descr="Checkmark with solid fill">
              <a:extLst>
                <a:ext uri="{FF2B5EF4-FFF2-40B4-BE49-F238E27FC236}">
                  <a16:creationId xmlns:a16="http://schemas.microsoft.com/office/drawing/2014/main" id="{1E364CF7-A084-BE9B-D6B7-BF708B966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554389" y="2246190"/>
              <a:ext cx="142805" cy="170797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07F86FF-A13C-DCB2-C4FE-577605E2E0CA}"/>
              </a:ext>
            </a:extLst>
          </p:cNvPr>
          <p:cNvGrpSpPr/>
          <p:nvPr/>
        </p:nvGrpSpPr>
        <p:grpSpPr>
          <a:xfrm>
            <a:off x="6381642" y="2630495"/>
            <a:ext cx="135000" cy="135000"/>
            <a:chOff x="5519935" y="2204997"/>
            <a:chExt cx="211713" cy="25318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4290C01-B7FD-43E9-9E45-AE02299306AC}"/>
                </a:ext>
              </a:extLst>
            </p:cNvPr>
            <p:cNvSpPr/>
            <p:nvPr/>
          </p:nvSpPr>
          <p:spPr>
            <a:xfrm>
              <a:off x="5519935" y="2204997"/>
              <a:ext cx="211713" cy="253183"/>
            </a:xfrm>
            <a:prstGeom prst="rect">
              <a:avLst/>
            </a:prstGeom>
            <a:solidFill>
              <a:srgbClr val="16C60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r-Latn-RS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50" name="Graphic 49" descr="Checkmark with solid fill">
              <a:extLst>
                <a:ext uri="{FF2B5EF4-FFF2-40B4-BE49-F238E27FC236}">
                  <a16:creationId xmlns:a16="http://schemas.microsoft.com/office/drawing/2014/main" id="{8A00CDC8-1AD0-80FA-3049-A04392054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554389" y="2246190"/>
              <a:ext cx="142805" cy="170797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3E8011F-E8D2-C183-E669-AB57A42FC084}"/>
              </a:ext>
            </a:extLst>
          </p:cNvPr>
          <p:cNvSpPr txBox="1"/>
          <p:nvPr/>
        </p:nvSpPr>
        <p:spPr>
          <a:xfrm>
            <a:off x="6600482" y="4028717"/>
            <a:ext cx="3761993" cy="84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25" dirty="0">
                <a:solidFill>
                  <a:srgbClr val="0F17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Аутоматизовано извештавање и смањење грешака</a:t>
            </a:r>
            <a:endParaRPr lang="en-US" sz="1125" dirty="0">
              <a:solidFill>
                <a:srgbClr val="0F17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25" dirty="0">
                <a:solidFill>
                  <a:srgbClr val="0F17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Платформе за праћење усклађености у реалном времену</a:t>
            </a:r>
            <a:endParaRPr lang="en-US" sz="1125" dirty="0">
              <a:solidFill>
                <a:srgbClr val="0F17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25" dirty="0">
                <a:solidFill>
                  <a:srgbClr val="0F17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Снижавање трошкова и већа транспарентност</a:t>
            </a:r>
            <a:endParaRPr lang="sr-Latn-RS" sz="1125" dirty="0">
              <a:solidFill>
                <a:srgbClr val="0F17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CE59ED-BCAD-FE74-8CCD-ED90408E3F8D}"/>
              </a:ext>
            </a:extLst>
          </p:cNvPr>
          <p:cNvSpPr txBox="1"/>
          <p:nvPr/>
        </p:nvSpPr>
        <p:spPr>
          <a:xfrm>
            <a:off x="6721040" y="3687342"/>
            <a:ext cx="381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r-Cyrl-RS" b="1" dirty="0">
                <a:solidFill>
                  <a:srgbClr val="581C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Финансијске институције</a:t>
            </a:r>
            <a:r>
              <a:rPr lang="en-US" b="1" dirty="0">
                <a:solidFill>
                  <a:srgbClr val="581C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 err="1">
                <a:solidFill>
                  <a:srgbClr val="581C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RegTech</a:t>
            </a:r>
            <a:r>
              <a:rPr lang="en-US" b="1" dirty="0">
                <a:solidFill>
                  <a:srgbClr val="581C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r-Latn-RS" b="1" dirty="0">
              <a:solidFill>
                <a:srgbClr val="581C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r-Latn-RS" b="1" dirty="0">
              <a:solidFill>
                <a:srgbClr val="581C87"/>
              </a:solidFill>
              <a:latin typeface="Times New Roman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1070B98-B7C6-3C41-A22C-520F9F274DE5}"/>
              </a:ext>
            </a:extLst>
          </p:cNvPr>
          <p:cNvGrpSpPr/>
          <p:nvPr/>
        </p:nvGrpSpPr>
        <p:grpSpPr>
          <a:xfrm>
            <a:off x="6384420" y="4636569"/>
            <a:ext cx="135000" cy="135000"/>
            <a:chOff x="5519935" y="2204997"/>
            <a:chExt cx="211713" cy="25318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AECD5D-5F84-AC3B-EE5A-AA5C28D533BD}"/>
                </a:ext>
              </a:extLst>
            </p:cNvPr>
            <p:cNvSpPr/>
            <p:nvPr/>
          </p:nvSpPr>
          <p:spPr>
            <a:xfrm>
              <a:off x="5519935" y="2204997"/>
              <a:ext cx="211713" cy="253183"/>
            </a:xfrm>
            <a:prstGeom prst="rect">
              <a:avLst/>
            </a:prstGeom>
            <a:solidFill>
              <a:srgbClr val="16C60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r-Latn-RS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61" name="Graphic 60" descr="Checkmark with solid fill">
              <a:extLst>
                <a:ext uri="{FF2B5EF4-FFF2-40B4-BE49-F238E27FC236}">
                  <a16:creationId xmlns:a16="http://schemas.microsoft.com/office/drawing/2014/main" id="{132DEF78-3631-ADDF-58CD-7A2929729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554389" y="2246190"/>
              <a:ext cx="142805" cy="170797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19CF754-8CD5-31CA-046D-F7333070970B}"/>
              </a:ext>
            </a:extLst>
          </p:cNvPr>
          <p:cNvGrpSpPr/>
          <p:nvPr/>
        </p:nvGrpSpPr>
        <p:grpSpPr>
          <a:xfrm>
            <a:off x="6384420" y="4160537"/>
            <a:ext cx="135000" cy="135000"/>
            <a:chOff x="5519935" y="2204997"/>
            <a:chExt cx="211713" cy="25318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5DBA9CC-6340-A7D3-16F0-76B37E8F33B1}"/>
                </a:ext>
              </a:extLst>
            </p:cNvPr>
            <p:cNvSpPr/>
            <p:nvPr/>
          </p:nvSpPr>
          <p:spPr>
            <a:xfrm>
              <a:off x="5519935" y="2204997"/>
              <a:ext cx="211713" cy="253183"/>
            </a:xfrm>
            <a:prstGeom prst="rect">
              <a:avLst/>
            </a:prstGeom>
            <a:solidFill>
              <a:srgbClr val="16C60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r-Latn-RS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65" name="Graphic 64" descr="Checkmark with solid fill">
              <a:extLst>
                <a:ext uri="{FF2B5EF4-FFF2-40B4-BE49-F238E27FC236}">
                  <a16:creationId xmlns:a16="http://schemas.microsoft.com/office/drawing/2014/main" id="{617A6318-0F0D-DE74-B6D3-3DF2760CC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554389" y="2246190"/>
              <a:ext cx="142805" cy="170797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B784F18-B019-5846-F6DC-267EC4418466}"/>
              </a:ext>
            </a:extLst>
          </p:cNvPr>
          <p:cNvGrpSpPr/>
          <p:nvPr/>
        </p:nvGrpSpPr>
        <p:grpSpPr>
          <a:xfrm>
            <a:off x="6384420" y="4395807"/>
            <a:ext cx="135000" cy="135000"/>
            <a:chOff x="5519935" y="2204997"/>
            <a:chExt cx="211713" cy="25318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EF06AEB-2873-1F06-4EFA-FDC6A588B159}"/>
                </a:ext>
              </a:extLst>
            </p:cNvPr>
            <p:cNvSpPr/>
            <p:nvPr/>
          </p:nvSpPr>
          <p:spPr>
            <a:xfrm>
              <a:off x="5519935" y="2204997"/>
              <a:ext cx="211713" cy="253183"/>
            </a:xfrm>
            <a:prstGeom prst="rect">
              <a:avLst/>
            </a:prstGeom>
            <a:solidFill>
              <a:srgbClr val="16C60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r-Latn-RS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68" name="Graphic 67" descr="Checkmark with solid fill">
              <a:extLst>
                <a:ext uri="{FF2B5EF4-FFF2-40B4-BE49-F238E27FC236}">
                  <a16:creationId xmlns:a16="http://schemas.microsoft.com/office/drawing/2014/main" id="{4B261174-5AA5-4B5D-D563-39F4F67DC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554389" y="2246190"/>
              <a:ext cx="142805" cy="170797"/>
            </a:xfrm>
            <a:prstGeom prst="rect">
              <a:avLst/>
            </a:prstGeom>
          </p:spPr>
        </p:pic>
      </p:grpSp>
      <p:sp>
        <p:nvSpPr>
          <p:cNvPr id="69" name="Title 1">
            <a:extLst>
              <a:ext uri="{FF2B5EF4-FFF2-40B4-BE49-F238E27FC236}">
                <a16:creationId xmlns:a16="http://schemas.microsoft.com/office/drawing/2014/main" id="{5AA8222C-B958-9AA0-EFB3-B3C21A2F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413" y="142665"/>
            <a:ext cx="6644042" cy="1177613"/>
          </a:xfrm>
        </p:spPr>
        <p:txBody>
          <a:bodyPr>
            <a:noAutofit/>
          </a:bodyPr>
          <a:lstStyle/>
          <a:p>
            <a:pPr algn="l"/>
            <a:r>
              <a:rPr lang="ru-RU" sz="2700" dirty="0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700" dirty="0" err="1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uptech</a:t>
            </a:r>
            <a:r>
              <a:rPr lang="sr-Cyrl-RS" sz="2700" dirty="0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2700" dirty="0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 err="1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Regtech</a:t>
            </a:r>
            <a:r>
              <a:rPr lang="sr-Cyrl-RS" sz="2700" dirty="0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700" dirty="0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sr-Cyrl-RS" sz="2700" dirty="0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одговор на савремене изазове у </a:t>
            </a:r>
            <a:r>
              <a:rPr lang="sr-Cyrl-RS" sz="2700" dirty="0" err="1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супервизији</a:t>
            </a:r>
            <a:r>
              <a:rPr lang="sr-Cyrl-RS" sz="2700" dirty="0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финансијских институција</a:t>
            </a:r>
            <a:endParaRPr lang="sr-Latn-RS" sz="2700" dirty="0">
              <a:solidFill>
                <a:srgbClr val="1E3A8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A4DC395-D0FD-E6A8-A30E-1DE17BE42B4B}"/>
              </a:ext>
            </a:extLst>
          </p:cNvPr>
          <p:cNvSpPr txBox="1"/>
          <p:nvPr/>
        </p:nvSpPr>
        <p:spPr>
          <a:xfrm>
            <a:off x="3021979" y="1689542"/>
            <a:ext cx="145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r-Cyrl-RS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ИЗАЗОВИ</a:t>
            </a:r>
            <a:endParaRPr lang="sr-Latn-RS" b="1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1ABD6BB-F9EE-33C6-49E1-C0AB58BD82B5}"/>
              </a:ext>
            </a:extLst>
          </p:cNvPr>
          <p:cNvSpPr txBox="1"/>
          <p:nvPr/>
        </p:nvSpPr>
        <p:spPr>
          <a:xfrm>
            <a:off x="4608255" y="3627929"/>
            <a:ext cx="119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r-Cyrl-RS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ОДГОВОР</a:t>
            </a:r>
            <a:endParaRPr lang="sr-Latn-RS" b="1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F2F96AE-D5E7-4B0E-6B6F-C7E176E4DEA6}"/>
              </a:ext>
            </a:extLst>
          </p:cNvPr>
          <p:cNvCxnSpPr>
            <a:cxnSpLocks/>
          </p:cNvCxnSpPr>
          <p:nvPr/>
        </p:nvCxnSpPr>
        <p:spPr>
          <a:xfrm flipV="1">
            <a:off x="5242585" y="2491141"/>
            <a:ext cx="561600" cy="57959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B64287E-2D0D-CA76-1259-6F8CAF45C2CB}"/>
              </a:ext>
            </a:extLst>
          </p:cNvPr>
          <p:cNvCxnSpPr>
            <a:cxnSpLocks/>
          </p:cNvCxnSpPr>
          <p:nvPr/>
        </p:nvCxnSpPr>
        <p:spPr>
          <a:xfrm>
            <a:off x="5272208" y="3883264"/>
            <a:ext cx="591137" cy="53450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801192DD-3A8D-BF3E-D8B3-B715179DC647}"/>
              </a:ext>
            </a:extLst>
          </p:cNvPr>
          <p:cNvSpPr/>
          <p:nvPr/>
        </p:nvSpPr>
        <p:spPr>
          <a:xfrm>
            <a:off x="4724310" y="3055697"/>
            <a:ext cx="561600" cy="57959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r-Latn-R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74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FCDF-206C-2F4F-4B42-7EF4F076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160" y="2037028"/>
            <a:ext cx="4307840" cy="1401251"/>
          </a:xfrm>
        </p:spPr>
        <p:txBody>
          <a:bodyPr wrap="square" anchor="b">
            <a:noAutofit/>
          </a:bodyPr>
          <a:lstStyle/>
          <a:p>
            <a:pPr algn="l">
              <a:lnSpc>
                <a:spcPct val="90000"/>
              </a:lnSpc>
            </a:pPr>
            <a:br>
              <a:rPr lang="sr-Cyrl-R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Cyrl-R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Cyrl-RS" sz="18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finger touching a tablet&#10;&#10;Description automatically generated">
            <a:extLst>
              <a:ext uri="{FF2B5EF4-FFF2-40B4-BE49-F238E27FC236}">
                <a16:creationId xmlns:a16="http://schemas.microsoft.com/office/drawing/2014/main" id="{E9932250-123C-F56A-92FC-C6FB4ABD4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1889761"/>
            <a:ext cx="4734560" cy="3616960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F8585-6224-952C-5C08-1D16121BD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3360" y="3645025"/>
            <a:ext cx="4876800" cy="2916579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sr-Latn-RS" sz="1800" dirty="0"/>
          </a:p>
          <a:p>
            <a:pPr>
              <a:lnSpc>
                <a:spcPct val="90000"/>
              </a:lnSpc>
            </a:pPr>
            <a:endParaRPr lang="sr-Cyrl-R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40250-45F6-732E-148F-3F770BC69EB1}"/>
              </a:ext>
            </a:extLst>
          </p:cNvPr>
          <p:cNvSpPr txBox="1"/>
          <p:nvPr/>
        </p:nvSpPr>
        <p:spPr>
          <a:xfrm>
            <a:off x="2309315" y="116633"/>
            <a:ext cx="4307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2700" b="1" dirty="0">
                <a:solidFill>
                  <a:srgbClr val="1E3A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Нове технологије у области осигурања</a:t>
            </a:r>
            <a:endParaRPr lang="sr-Latn-RS" sz="2700" b="1" dirty="0">
              <a:solidFill>
                <a:srgbClr val="1E3A8A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7A792C-8C1D-30BE-9E35-06FB7A874C8E}"/>
              </a:ext>
            </a:extLst>
          </p:cNvPr>
          <p:cNvSpPr/>
          <p:nvPr/>
        </p:nvSpPr>
        <p:spPr>
          <a:xfrm>
            <a:off x="1198880" y="1368640"/>
            <a:ext cx="5049520" cy="2173012"/>
          </a:xfrm>
          <a:prstGeom prst="roundRect">
            <a:avLst>
              <a:gd name="adj" fmla="val 7043"/>
            </a:avLst>
          </a:prstGeom>
          <a:solidFill>
            <a:srgbClr val="EBF1FB"/>
          </a:solidFill>
          <a:ln>
            <a:solidFill>
              <a:srgbClr val="9DBB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Дигиталне полисе осигурања: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endParaRPr kumimoji="0" lang="sr-Cyrl-RS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r-Cyrl-RS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помоћ на путу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r-Cyrl-RS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путно осигурање </a:t>
            </a:r>
            <a:br>
              <a:rPr lang="sr-Cyrl-RS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r-Cyrl-RS" sz="20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осигурањ</a:t>
            </a:r>
            <a:r>
              <a:rPr lang="sr-Latn-RS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r-Cyrl-RS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домаћинства</a:t>
            </a:r>
            <a:br>
              <a:rPr lang="sr-Cyrl-RS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и др.</a:t>
            </a:r>
            <a:endParaRPr lang="sr-Latn-RS" sz="20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1AF08F4-9DAC-4FA5-E229-769C21E86A12}"/>
              </a:ext>
            </a:extLst>
          </p:cNvPr>
          <p:cNvSpPr/>
          <p:nvPr/>
        </p:nvSpPr>
        <p:spPr>
          <a:xfrm>
            <a:off x="1198880" y="3645026"/>
            <a:ext cx="5049520" cy="2715134"/>
          </a:xfrm>
          <a:prstGeom prst="roundRect">
            <a:avLst>
              <a:gd name="adj" fmla="val 6651"/>
            </a:avLst>
          </a:prstGeom>
          <a:solidFill>
            <a:srgbClr val="F3E9FD"/>
          </a:solidFill>
          <a:ln>
            <a:solidFill>
              <a:srgbClr val="E2CB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InsurTech = 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употреб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технологије за иновацију и побољшање услуга у осигурању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дигитални алати, 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вештачка интелигенција, 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велики подаци (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Big Data)</a:t>
            </a: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аутоматизован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</a:t>
            </a: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обрад</a:t>
            </a: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</a:t>
            </a: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штета помоћу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AI</a:t>
            </a: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5840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86FD65-BED0-5B14-D663-7305CADB0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14160" y="1896452"/>
            <a:ext cx="4795520" cy="3935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DAEB1B-6CC7-42E3-FE82-F8919BB72710}"/>
              </a:ext>
            </a:extLst>
          </p:cNvPr>
          <p:cNvSpPr txBox="1"/>
          <p:nvPr/>
        </p:nvSpPr>
        <p:spPr>
          <a:xfrm>
            <a:off x="3292143" y="274227"/>
            <a:ext cx="495029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2700" b="1" dirty="0">
                <a:solidFill>
                  <a:srgbClr val="1E3A8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Нове технологије и изазови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5CB09A-A731-B5AA-21A0-E1319D21542D}"/>
              </a:ext>
            </a:extLst>
          </p:cNvPr>
          <p:cNvSpPr/>
          <p:nvPr/>
        </p:nvSpPr>
        <p:spPr>
          <a:xfrm>
            <a:off x="508000" y="1469732"/>
            <a:ext cx="5588000" cy="4992028"/>
          </a:xfrm>
          <a:prstGeom prst="roundRect">
            <a:avLst>
              <a:gd name="adj" fmla="val 7043"/>
            </a:avLst>
          </a:prstGeom>
          <a:solidFill>
            <a:srgbClr val="EBF1FB"/>
          </a:solidFill>
          <a:ln>
            <a:solidFill>
              <a:srgbClr val="9DBB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sr-Cyrl-RS" sz="2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Утицај нових технологија на: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RS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управу: </a:t>
            </a:r>
          </a:p>
          <a:p>
            <a:pPr marL="742950" lvl="1" indent="-285750">
              <a:lnSpc>
                <a:spcPct val="90000"/>
              </a:lnSpc>
              <a:buFontTx/>
              <a:buChar char="-"/>
            </a:pPr>
            <a:r>
              <a:rPr lang="sr-Cyrl-R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прилагођавање система управљања ризицима новим трендовима</a:t>
            </a:r>
          </a:p>
          <a:p>
            <a:pPr marL="742950" lvl="1" indent="-285750">
              <a:lnSpc>
                <a:spcPct val="90000"/>
              </a:lnSpc>
              <a:buFontTx/>
              <a:buChar char="-"/>
            </a:pPr>
            <a:r>
              <a:rPr lang="sr-Cyrl-R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развој система управљања ризицима узимајући у обзир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етичност, управљање подацима чување документације, транспарентност, одговарајући надзор, тачност и поузданост система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cybersecurity</a:t>
            </a:r>
            <a:endParaRPr lang="sr-Cyrl-RS" sz="20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buFontTx/>
              <a:buChar char="-"/>
            </a:pPr>
            <a:r>
              <a:rPr lang="sr-Cyrl-R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стицање довољног нивоа компетенција у вези са применом и контролом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endParaRPr lang="sr-Latn-R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r-Cyrl-RS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запослене: </a:t>
            </a:r>
          </a:p>
          <a:p>
            <a:pPr marL="742950" lvl="1" indent="-285750">
              <a:lnSpc>
                <a:spcPct val="90000"/>
              </a:lnSpc>
              <a:buFontTx/>
              <a:buChar char="-"/>
            </a:pPr>
            <a:r>
              <a:rPr lang="sr-Cyrl-R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„криза талената“</a:t>
            </a:r>
          </a:p>
          <a:p>
            <a:pPr marL="742950" lvl="1" indent="-285750">
              <a:lnSpc>
                <a:spcPct val="90000"/>
              </a:lnSpc>
              <a:buFontTx/>
              <a:buChar char="-"/>
            </a:pPr>
            <a:r>
              <a:rPr lang="sr-Cyrl-R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стицање нових знања у вези са применом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endParaRPr lang="sr-Latn-R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12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4F9812-2E21-A45D-6D96-93CE05F433A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600200" y="1828800"/>
            <a:ext cx="7315200" cy="1752600"/>
          </a:xfrm>
        </p:spPr>
        <p:txBody>
          <a:bodyPr/>
          <a:lstStyle/>
          <a:p>
            <a:pPr algn="ctr"/>
            <a:r>
              <a:rPr lang="sr-Cyrl-RS" dirty="0"/>
              <a:t>                     </a:t>
            </a:r>
          </a:p>
          <a:p>
            <a:pPr algn="ctr"/>
            <a:r>
              <a:rPr lang="sr-Cyrl-RS" dirty="0"/>
              <a:t>		  </a:t>
            </a:r>
          </a:p>
          <a:p>
            <a:pPr algn="ctr"/>
            <a:r>
              <a:rPr lang="sr-Cyrl-RS" dirty="0"/>
              <a:t>                      </a:t>
            </a:r>
            <a:r>
              <a:rPr lang="sr-Cyrl-RS" sz="3200" dirty="0">
                <a:latin typeface="Calibri" panose="020F0502020204030204" pitchFamily="34" charset="0"/>
                <a:cs typeface="Calibri" panose="020F0502020204030204" pitchFamily="34" charset="0"/>
              </a:rPr>
              <a:t>Хвала на пажњи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sr-Latn-R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7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8093-11A4-12AF-C91E-6A3CE9F3E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sz="1800" dirty="0"/>
              <a:t>                              </a:t>
            </a:r>
            <a:br>
              <a:rPr lang="sr-Latn-RS" sz="1800" dirty="0"/>
            </a:br>
            <a:r>
              <a:rPr lang="sr-Latn-RS" sz="27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             </a:t>
            </a:r>
            <a:r>
              <a:rPr lang="sr-Cyrl-RS" sz="2700" b="1" dirty="0">
                <a:solidFill>
                  <a:srgbClr val="1E3A8A"/>
                </a:solidFill>
                <a:latin typeface="+mn-lt"/>
              </a:rPr>
              <a:t>Садржај</a:t>
            </a:r>
            <a:br>
              <a:rPr lang="sr-Cyrl-RS" sz="2700" b="1" dirty="0">
                <a:solidFill>
                  <a:srgbClr val="1E3A8A"/>
                </a:solidFill>
                <a:latin typeface="+mn-lt"/>
              </a:rPr>
            </a:br>
            <a:endParaRPr lang="sr-Latn-RS" sz="2700" b="1" dirty="0">
              <a:solidFill>
                <a:srgbClr val="1E3A8A"/>
              </a:solidFill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AAA8A1-4CD5-2092-82A3-1D2A6D460343}"/>
              </a:ext>
            </a:extLst>
          </p:cNvPr>
          <p:cNvSpPr txBox="1">
            <a:spLocks/>
          </p:cNvSpPr>
          <p:nvPr/>
        </p:nvSpPr>
        <p:spPr bwMode="auto">
          <a:xfrm>
            <a:off x="1404151" y="1407111"/>
            <a:ext cx="904486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⯈ </a:t>
            </a: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БАНКАРСКИ СЕКТОР У СРБИЈИ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sr-Cyrl-RS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основни подаци, развој регулативе – од </a:t>
            </a:r>
            <a:r>
              <a:rPr kumimoji="0" lang="sr-Cyrl-RS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Базел</a:t>
            </a: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kumimoji="0" lang="sr-Cyrl-RS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Базел</a:t>
            </a: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IV </a:t>
            </a: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стандарда,      значај 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RISK-BASED </a:t>
            </a: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приступа кроз други стуб, регулаторна </a:t>
            </a:r>
            <a:r>
              <a:rPr kumimoji="0" lang="sr-Cyrl-RS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еквивалентност</a:t>
            </a: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⯈ </a:t>
            </a: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ТРЖИШТЕ ОСИГУРАЊА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(основни подаци за 2024. годину и у протеклих десет година)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⯈ </a:t>
            </a: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СОЛВЕ</a:t>
            </a: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ТНОСТ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⯈ </a:t>
            </a: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РЕВИЗИЈА СОЛВЕНТНОСТИ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⯈</a:t>
            </a: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МОДЕРНИЗАЦИЈА ТРЖИШТА ОСИГУРАЊА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SUPTECH </a:t>
            </a: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REGTECH </a:t>
            </a: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– одговор на савремен</a:t>
            </a: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kumimoji="0" lang="sr-Cyrl-R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изазове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Нове технологије у области осигурања</a:t>
            </a:r>
            <a:endParaRPr kumimoji="0" lang="sr-Cyrl-RS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47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263288C3-8BED-ADA2-BBCD-2B1746B5E865}"/>
              </a:ext>
            </a:extLst>
          </p:cNvPr>
          <p:cNvSpPr/>
          <p:nvPr/>
        </p:nvSpPr>
        <p:spPr>
          <a:xfrm>
            <a:off x="1508494" y="5583749"/>
            <a:ext cx="4827730" cy="11349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8D363E-2601-FE06-E75B-942560E35DC1}"/>
              </a:ext>
            </a:extLst>
          </p:cNvPr>
          <p:cNvSpPr txBox="1"/>
          <p:nvPr/>
        </p:nvSpPr>
        <p:spPr>
          <a:xfrm rot="16200000">
            <a:off x="-735529" y="3199689"/>
            <a:ext cx="3312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solidFill>
                  <a:srgbClr val="29BA74"/>
                </a:solidFill>
              </a:rPr>
              <a:t>Кључни показатељи</a:t>
            </a:r>
            <a:endParaRPr lang="sr-Latn-RS" sz="2400" b="1" dirty="0">
              <a:solidFill>
                <a:srgbClr val="29BA7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7476C-1EE7-1248-A90D-8DAC41D5FFEC}"/>
              </a:ext>
            </a:extLst>
          </p:cNvPr>
          <p:cNvSpPr txBox="1"/>
          <p:nvPr/>
        </p:nvSpPr>
        <p:spPr>
          <a:xfrm>
            <a:off x="2321149" y="305799"/>
            <a:ext cx="8076804" cy="480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2700" b="1">
                <a:solidFill>
                  <a:srgbClr val="1E3A8A"/>
                </a:solidFill>
                <a:ea typeface="+mj-ea"/>
                <a:cs typeface="+mj-cs"/>
              </a:defRPr>
            </a:lvl1pPr>
          </a:lstStyle>
          <a:p>
            <a:r>
              <a:rPr lang="sr-Cyrl-RS" dirty="0"/>
              <a:t>Банкарски сектор у Србији</a:t>
            </a:r>
            <a:endParaRPr lang="en-US" dirty="0"/>
          </a:p>
          <a:p>
            <a:r>
              <a:rPr lang="sr-Cyrl-RS" sz="1600" dirty="0"/>
              <a:t>- крај 2024. године -</a:t>
            </a:r>
            <a:endParaRPr lang="sr-Latn-RS" sz="1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252E62-A1F4-04D0-343D-1FCAC98E69D7}"/>
              </a:ext>
            </a:extLst>
          </p:cNvPr>
          <p:cNvSpPr txBox="1"/>
          <p:nvPr/>
        </p:nvSpPr>
        <p:spPr>
          <a:xfrm>
            <a:off x="1728852" y="5674510"/>
            <a:ext cx="4438899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/>
              <a:t>Одговарајући ниво капиталне и ликвидносне отпорности који обезбеђује континуитет пословања и очување финансијске стабилности</a:t>
            </a:r>
            <a:r>
              <a:rPr lang="sr-Latn-RS" sz="1500" dirty="0"/>
              <a:t> </a:t>
            </a:r>
            <a:r>
              <a:rPr lang="sr-Cyrl-RS" sz="1500" dirty="0"/>
              <a:t>и у условима стреса</a:t>
            </a:r>
            <a:r>
              <a:rPr lang="sr-Latn-RS" sz="1500" dirty="0"/>
              <a:t>.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3089D56-61CA-A913-AE33-368E6AC8ECBF}"/>
              </a:ext>
            </a:extLst>
          </p:cNvPr>
          <p:cNvGrpSpPr/>
          <p:nvPr/>
        </p:nvGrpSpPr>
        <p:grpSpPr>
          <a:xfrm>
            <a:off x="12510" y="41261"/>
            <a:ext cx="2232248" cy="812030"/>
            <a:chOff x="12510" y="41261"/>
            <a:chExt cx="2232248" cy="81203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DB0EE6C-0BC0-DCF1-787B-7F3024FD31F8}"/>
                </a:ext>
              </a:extLst>
            </p:cNvPr>
            <p:cNvSpPr/>
            <p:nvPr/>
          </p:nvSpPr>
          <p:spPr>
            <a:xfrm>
              <a:off x="12510" y="41261"/>
              <a:ext cx="2232248" cy="802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pic>
          <p:nvPicPr>
            <p:cNvPr id="76" name="Picture 75" descr="A black and white logo&#10;&#10;Description automatically generated">
              <a:extLst>
                <a:ext uri="{FF2B5EF4-FFF2-40B4-BE49-F238E27FC236}">
                  <a16:creationId xmlns:a16="http://schemas.microsoft.com/office/drawing/2014/main" id="{85645606-0456-D533-CA3C-AD4B74551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03" y="50822"/>
              <a:ext cx="2031568" cy="802469"/>
            </a:xfrm>
            <a:prstGeom prst="rect">
              <a:avLst/>
            </a:prstGeom>
          </p:spPr>
        </p:pic>
      </p:grp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52307C90-064C-1028-AF4C-4B518066D130}"/>
              </a:ext>
            </a:extLst>
          </p:cNvPr>
          <p:cNvSpPr/>
          <p:nvPr/>
        </p:nvSpPr>
        <p:spPr>
          <a:xfrm>
            <a:off x="6566701" y="5589167"/>
            <a:ext cx="4827730" cy="1134951"/>
          </a:xfrm>
          <a:prstGeom prst="roundRect">
            <a:avLst/>
          </a:prstGeom>
          <a:solidFill>
            <a:srgbClr val="FFF9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8BA70C2-9982-FB56-7D6E-24E84FD15ECA}"/>
              </a:ext>
            </a:extLst>
          </p:cNvPr>
          <p:cNvSpPr txBox="1"/>
          <p:nvPr/>
        </p:nvSpPr>
        <p:spPr>
          <a:xfrm>
            <a:off x="6740879" y="5635795"/>
            <a:ext cx="4438899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/>
              <a:t>Усвајање иновативних пракси као што су видео-идентификација, развој мобилног банкарства и увођење напредних аналитичких алата указују на спремност да се прати технолошки напредак</a:t>
            </a:r>
            <a:r>
              <a:rPr lang="sr-Latn-RS" sz="1500" dirty="0"/>
              <a:t>.</a:t>
            </a:r>
            <a:endParaRPr lang="ru-RU" sz="1500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6D0996E-D559-C525-E04C-28AF250A3EF1}"/>
              </a:ext>
            </a:extLst>
          </p:cNvPr>
          <p:cNvGrpSpPr/>
          <p:nvPr/>
        </p:nvGrpSpPr>
        <p:grpSpPr>
          <a:xfrm>
            <a:off x="1343472" y="970990"/>
            <a:ext cx="9836306" cy="4501471"/>
            <a:chOff x="594895" y="999390"/>
            <a:chExt cx="11321350" cy="5692905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DBE31CFE-00CB-F7E4-2A71-9957C6773FEA}"/>
                </a:ext>
              </a:extLst>
            </p:cNvPr>
            <p:cNvGrpSpPr/>
            <p:nvPr/>
          </p:nvGrpSpPr>
          <p:grpSpPr>
            <a:xfrm>
              <a:off x="1263544" y="1087768"/>
              <a:ext cx="2528200" cy="1693160"/>
              <a:chOff x="839416" y="1087768"/>
              <a:chExt cx="2808312" cy="1693160"/>
            </a:xfrm>
          </p:grpSpPr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C4EBE143-7039-3E4C-4435-4AE53D2A3ED4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9A9A9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78" name="Rectangle: Top Corners Rounded 277">
                <a:extLst>
                  <a:ext uri="{FF2B5EF4-FFF2-40B4-BE49-F238E27FC236}">
                    <a16:creationId xmlns:a16="http://schemas.microsoft.com/office/drawing/2014/main" id="{FCBF90BE-616C-7687-EE94-09769D0A617F}"/>
                  </a:ext>
                </a:extLst>
              </p:cNvPr>
              <p:cNvSpPr/>
              <p:nvPr/>
            </p:nvSpPr>
            <p:spPr>
              <a:xfrm>
                <a:off x="839416" y="1087768"/>
                <a:ext cx="2808312" cy="396000"/>
              </a:xfrm>
              <a:prstGeom prst="round2SameRect">
                <a:avLst/>
              </a:prstGeom>
              <a:solidFill>
                <a:srgbClr val="9A9A9A"/>
              </a:solidFill>
              <a:ln>
                <a:solidFill>
                  <a:srgbClr val="9A9A9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200" b="1" dirty="0"/>
                  <a:t>Број банака</a:t>
                </a:r>
                <a:endParaRPr lang="sr-Latn-RS" sz="1200" b="1" dirty="0"/>
              </a:p>
            </p:txBody>
          </p:sp>
        </p:grp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D4F4748E-55F6-BB3F-2550-5309D32F2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909" y="999390"/>
              <a:ext cx="523875" cy="1847851"/>
            </a:xfrm>
            <a:prstGeom prst="rect">
              <a:avLst/>
            </a:prstGeom>
          </p:spPr>
        </p:pic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747EECB-D31B-7401-4200-54140A33C1EE}"/>
                </a:ext>
              </a:extLst>
            </p:cNvPr>
            <p:cNvGrpSpPr/>
            <p:nvPr/>
          </p:nvGrpSpPr>
          <p:grpSpPr>
            <a:xfrm>
              <a:off x="3972711" y="1087768"/>
              <a:ext cx="2527200" cy="1693160"/>
              <a:chOff x="839416" y="1087768"/>
              <a:chExt cx="2808312" cy="1693160"/>
            </a:xfrm>
          </p:grpSpPr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35CFB218-E528-4D56-1E22-1937BF432BDE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9A9A9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76" name="Rectangle: Top Corners Rounded 275">
                <a:extLst>
                  <a:ext uri="{FF2B5EF4-FFF2-40B4-BE49-F238E27FC236}">
                    <a16:creationId xmlns:a16="http://schemas.microsoft.com/office/drawing/2014/main" id="{56C9C941-D8A8-EDF4-7584-58A4D2905273}"/>
                  </a:ext>
                </a:extLst>
              </p:cNvPr>
              <p:cNvSpPr/>
              <p:nvPr/>
            </p:nvSpPr>
            <p:spPr>
              <a:xfrm>
                <a:off x="839416" y="1087768"/>
                <a:ext cx="2808312" cy="396000"/>
              </a:xfrm>
              <a:prstGeom prst="round2SameRect">
                <a:avLst/>
              </a:prstGeom>
              <a:solidFill>
                <a:srgbClr val="9A9A9A"/>
              </a:solidFill>
              <a:ln>
                <a:solidFill>
                  <a:srgbClr val="9A9A9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200" b="1" dirty="0"/>
                  <a:t>Број запослених</a:t>
                </a:r>
                <a:endParaRPr lang="sr-Latn-RS" sz="1200" b="1" dirty="0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734A3CA-609E-0826-2A99-0BE718500704}"/>
                </a:ext>
              </a:extLst>
            </p:cNvPr>
            <p:cNvGrpSpPr/>
            <p:nvPr/>
          </p:nvGrpSpPr>
          <p:grpSpPr>
            <a:xfrm>
              <a:off x="6680878" y="1087768"/>
              <a:ext cx="2527200" cy="1693160"/>
              <a:chOff x="839416" y="1087768"/>
              <a:chExt cx="2808312" cy="1693160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9E8A2AE7-A74F-4B7A-1769-B3D4E9657234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9A9A9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74" name="Rectangle: Top Corners Rounded 273">
                <a:extLst>
                  <a:ext uri="{FF2B5EF4-FFF2-40B4-BE49-F238E27FC236}">
                    <a16:creationId xmlns:a16="http://schemas.microsoft.com/office/drawing/2014/main" id="{DA168CD7-D4EA-DCF5-CE37-65150E6D5F6A}"/>
                  </a:ext>
                </a:extLst>
              </p:cNvPr>
              <p:cNvSpPr/>
              <p:nvPr/>
            </p:nvSpPr>
            <p:spPr>
              <a:xfrm>
                <a:off x="839416" y="1087768"/>
                <a:ext cx="2808312" cy="396000"/>
              </a:xfrm>
              <a:prstGeom prst="round2SameRect">
                <a:avLst/>
              </a:prstGeom>
              <a:solidFill>
                <a:srgbClr val="9A9A9A"/>
              </a:solidFill>
              <a:ln>
                <a:solidFill>
                  <a:srgbClr val="9A9A9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200" b="1" dirty="0"/>
                  <a:t>Број организационих делова</a:t>
                </a:r>
                <a:endParaRPr lang="sr-Latn-RS" sz="1200" b="1" dirty="0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4ABF057-63BC-7FF6-8E8A-8335C6E2E283}"/>
                </a:ext>
              </a:extLst>
            </p:cNvPr>
            <p:cNvGrpSpPr/>
            <p:nvPr/>
          </p:nvGrpSpPr>
          <p:grpSpPr>
            <a:xfrm>
              <a:off x="9389045" y="1092859"/>
              <a:ext cx="2527200" cy="1693160"/>
              <a:chOff x="839416" y="1087768"/>
              <a:chExt cx="2808312" cy="1693160"/>
            </a:xfrm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DB28C527-6676-F5F9-709A-CAFD952ACB70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9A9A9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72" name="Rectangle: Top Corners Rounded 271">
                <a:extLst>
                  <a:ext uri="{FF2B5EF4-FFF2-40B4-BE49-F238E27FC236}">
                    <a16:creationId xmlns:a16="http://schemas.microsoft.com/office/drawing/2014/main" id="{A55DB457-377A-7C8D-3678-1D7D58F73680}"/>
                  </a:ext>
                </a:extLst>
              </p:cNvPr>
              <p:cNvSpPr/>
              <p:nvPr/>
            </p:nvSpPr>
            <p:spPr>
              <a:xfrm>
                <a:off x="839416" y="1087768"/>
                <a:ext cx="2808312" cy="396000"/>
              </a:xfrm>
              <a:prstGeom prst="round2SameRect">
                <a:avLst/>
              </a:prstGeom>
              <a:solidFill>
                <a:srgbClr val="9A9A9A"/>
              </a:solidFill>
              <a:ln>
                <a:solidFill>
                  <a:srgbClr val="9A9A9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200" b="1" dirty="0">
                    <a:solidFill>
                      <a:schemeClr val="bg1"/>
                    </a:solidFill>
                  </a:rPr>
                  <a:t>Број системски значајних банака</a:t>
                </a:r>
                <a:endParaRPr lang="sr-Latn-RS" sz="1400" b="1" dirty="0"/>
              </a:p>
            </p:txBody>
          </p:sp>
        </p:grp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C3378404-0784-2D39-9557-F5996CAA5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81626" y="1767066"/>
              <a:ext cx="583200" cy="583200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69F90A0-82AC-CC99-4422-6C1E427AB885}"/>
                </a:ext>
              </a:extLst>
            </p:cNvPr>
            <p:cNvSpPr txBox="1"/>
            <p:nvPr/>
          </p:nvSpPr>
          <p:spPr>
            <a:xfrm>
              <a:off x="2300240" y="1766279"/>
              <a:ext cx="720080" cy="661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9A9A9A"/>
                  </a:solidFill>
                </a:rPr>
                <a:t>20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966E407-1285-2A11-0A3A-5BAFE919E586}"/>
                </a:ext>
              </a:extLst>
            </p:cNvPr>
            <p:cNvSpPr txBox="1"/>
            <p:nvPr/>
          </p:nvSpPr>
          <p:spPr>
            <a:xfrm>
              <a:off x="4753585" y="1766277"/>
              <a:ext cx="1435751" cy="661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9A9A9A"/>
                  </a:solidFill>
                </a:rPr>
                <a:t>22.286</a:t>
              </a:r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40024DE7-E25B-3E42-5E13-1D7764AA1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94255" y="1767066"/>
              <a:ext cx="584775" cy="584775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C88A385-59EE-08DE-456E-4D0A660ACF3D}"/>
                </a:ext>
              </a:extLst>
            </p:cNvPr>
            <p:cNvSpPr txBox="1"/>
            <p:nvPr/>
          </p:nvSpPr>
          <p:spPr>
            <a:xfrm>
              <a:off x="7343772" y="1749229"/>
              <a:ext cx="1435751" cy="661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9A9A9A"/>
                  </a:solidFill>
                </a:rPr>
                <a:t>1.337</a:t>
              </a:r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1D6BE127-3D77-8AD7-03B3-4AF212B1B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4510" y="1750804"/>
              <a:ext cx="583200" cy="583200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D40E09B-014C-2474-5A16-C1D5FB497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551359" y="1750804"/>
              <a:ext cx="583200" cy="583200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E5EB41A-252B-EE37-F53B-CA27B34499FA}"/>
                </a:ext>
              </a:extLst>
            </p:cNvPr>
            <p:cNvSpPr txBox="1"/>
            <p:nvPr/>
          </p:nvSpPr>
          <p:spPr>
            <a:xfrm>
              <a:off x="10208376" y="1737606"/>
              <a:ext cx="720080" cy="661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9A9A9A"/>
                  </a:solidFill>
                </a:rPr>
                <a:t>9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D6E60DC-31A3-4709-B8B2-828CEB2F85CD}"/>
                </a:ext>
              </a:extLst>
            </p:cNvPr>
            <p:cNvGrpSpPr/>
            <p:nvPr/>
          </p:nvGrpSpPr>
          <p:grpSpPr>
            <a:xfrm>
              <a:off x="1263544" y="3039439"/>
              <a:ext cx="2528200" cy="1693160"/>
              <a:chOff x="839416" y="1087768"/>
              <a:chExt cx="2808312" cy="1693160"/>
            </a:xfrm>
          </p:grpSpPr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E942F7D3-597E-06FE-031D-3B50DB00AE54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3EAD9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70" name="Rectangle: Top Corners Rounded 269">
                <a:extLst>
                  <a:ext uri="{FF2B5EF4-FFF2-40B4-BE49-F238E27FC236}">
                    <a16:creationId xmlns:a16="http://schemas.microsoft.com/office/drawing/2014/main" id="{F3F964CC-2A93-9E55-F0DC-E643232C5597}"/>
                  </a:ext>
                </a:extLst>
              </p:cNvPr>
              <p:cNvSpPr/>
              <p:nvPr/>
            </p:nvSpPr>
            <p:spPr>
              <a:xfrm>
                <a:off x="839416" y="1087768"/>
                <a:ext cx="2808312" cy="396000"/>
              </a:xfrm>
              <a:prstGeom prst="round2SameRect">
                <a:avLst/>
              </a:prstGeom>
              <a:solidFill>
                <a:srgbClr val="3EAD92"/>
              </a:solidFill>
              <a:ln>
                <a:solidFill>
                  <a:srgbClr val="3EAD9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200" b="1" dirty="0"/>
                  <a:t>Показатељ адекватности капитала</a:t>
                </a:r>
                <a:endParaRPr lang="sr-Latn-RS" sz="1200" b="1" dirty="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53145EC1-D752-9D68-1EEA-FAE6D311697A}"/>
                </a:ext>
              </a:extLst>
            </p:cNvPr>
            <p:cNvGrpSpPr/>
            <p:nvPr/>
          </p:nvGrpSpPr>
          <p:grpSpPr>
            <a:xfrm>
              <a:off x="3972711" y="3039439"/>
              <a:ext cx="2527200" cy="1693160"/>
              <a:chOff x="839416" y="1087768"/>
              <a:chExt cx="2808312" cy="1693160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E214EAAB-95E4-0030-9FB2-A0C3018DCA0D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3EAD9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68" name="Rectangle: Top Corners Rounded 267">
                <a:extLst>
                  <a:ext uri="{FF2B5EF4-FFF2-40B4-BE49-F238E27FC236}">
                    <a16:creationId xmlns:a16="http://schemas.microsoft.com/office/drawing/2014/main" id="{A447D01D-7C55-01F8-0BE5-DDEAEE09E2AD}"/>
                  </a:ext>
                </a:extLst>
              </p:cNvPr>
              <p:cNvSpPr/>
              <p:nvPr/>
            </p:nvSpPr>
            <p:spPr>
              <a:xfrm>
                <a:off x="839416" y="1087768"/>
                <a:ext cx="2808312" cy="396000"/>
              </a:xfrm>
              <a:prstGeom prst="round2SameRect">
                <a:avLst/>
              </a:prstGeom>
              <a:solidFill>
                <a:srgbClr val="3EAD92"/>
              </a:solidFill>
              <a:ln>
                <a:solidFill>
                  <a:srgbClr val="3EAD9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/>
                  <a:t>Основни капитал у односу на ризичну активу</a:t>
                </a:r>
                <a:endParaRPr lang="sr-Latn-RS" sz="1200" b="1" dirty="0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28933D64-1334-243C-F1A8-9310AA7FECD1}"/>
                </a:ext>
              </a:extLst>
            </p:cNvPr>
            <p:cNvGrpSpPr/>
            <p:nvPr/>
          </p:nvGrpSpPr>
          <p:grpSpPr>
            <a:xfrm>
              <a:off x="6680878" y="3039439"/>
              <a:ext cx="2527200" cy="1693160"/>
              <a:chOff x="839416" y="1087768"/>
              <a:chExt cx="2808312" cy="1693160"/>
            </a:xfrm>
          </p:grpSpPr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AC14BA07-05B0-83BD-D47D-45216D416BA6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3EAD9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66" name="Rectangle: Top Corners Rounded 265">
                <a:extLst>
                  <a:ext uri="{FF2B5EF4-FFF2-40B4-BE49-F238E27FC236}">
                    <a16:creationId xmlns:a16="http://schemas.microsoft.com/office/drawing/2014/main" id="{ECA5B0B4-CC98-6C6D-39F6-C2F869E13D9D}"/>
                  </a:ext>
                </a:extLst>
              </p:cNvPr>
              <p:cNvSpPr/>
              <p:nvPr/>
            </p:nvSpPr>
            <p:spPr>
              <a:xfrm>
                <a:off x="839416" y="1087768"/>
                <a:ext cx="2808312" cy="396000"/>
              </a:xfrm>
              <a:prstGeom prst="round2SameRect">
                <a:avLst/>
              </a:prstGeom>
              <a:solidFill>
                <a:srgbClr val="3EAD92"/>
              </a:solidFill>
              <a:ln>
                <a:solidFill>
                  <a:srgbClr val="3EAD9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200" b="1" dirty="0"/>
                  <a:t>Показатељ девизног ризика</a:t>
                </a:r>
                <a:endParaRPr lang="sr-Latn-RS" sz="1200" b="1" dirty="0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90FFEB7-AC9B-74F8-067D-EE3F4AEE604D}"/>
                </a:ext>
              </a:extLst>
            </p:cNvPr>
            <p:cNvGrpSpPr/>
            <p:nvPr/>
          </p:nvGrpSpPr>
          <p:grpSpPr>
            <a:xfrm>
              <a:off x="9389045" y="3044530"/>
              <a:ext cx="2527200" cy="1693160"/>
              <a:chOff x="839416" y="1087768"/>
              <a:chExt cx="2808312" cy="1693160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8A74CA0A-4041-4F01-2FBC-265C4E1416A7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3EAD9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64" name="Rectangle: Top Corners Rounded 263">
                <a:extLst>
                  <a:ext uri="{FF2B5EF4-FFF2-40B4-BE49-F238E27FC236}">
                    <a16:creationId xmlns:a16="http://schemas.microsoft.com/office/drawing/2014/main" id="{688228BC-C40A-248D-842C-4C1AFC79760C}"/>
                  </a:ext>
                </a:extLst>
              </p:cNvPr>
              <p:cNvSpPr/>
              <p:nvPr/>
            </p:nvSpPr>
            <p:spPr>
              <a:xfrm>
                <a:off x="839416" y="1087768"/>
                <a:ext cx="2808312" cy="396000"/>
              </a:xfrm>
              <a:prstGeom prst="round2SameRect">
                <a:avLst/>
              </a:prstGeom>
              <a:solidFill>
                <a:srgbClr val="3EAD92"/>
              </a:solidFill>
              <a:ln>
                <a:solidFill>
                  <a:srgbClr val="3EAD9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200" b="1" dirty="0">
                    <a:solidFill>
                      <a:schemeClr val="bg1"/>
                    </a:solidFill>
                  </a:rPr>
                  <a:t>Проблематични кредити</a:t>
                </a:r>
                <a:endParaRPr lang="sr-Latn-RS" sz="1400" b="1" dirty="0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72F4EA6-1F76-D86A-396A-A8B9C335B436}"/>
                </a:ext>
              </a:extLst>
            </p:cNvPr>
            <p:cNvSpPr txBox="1"/>
            <p:nvPr/>
          </p:nvSpPr>
          <p:spPr>
            <a:xfrm>
              <a:off x="2014838" y="3717162"/>
              <a:ext cx="1491298" cy="661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3EAD92"/>
                  </a:solidFill>
                </a:rPr>
                <a:t>21,32%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F110A11-5F15-B280-B7CA-3379287DE7B6}"/>
                </a:ext>
              </a:extLst>
            </p:cNvPr>
            <p:cNvSpPr txBox="1"/>
            <p:nvPr/>
          </p:nvSpPr>
          <p:spPr>
            <a:xfrm>
              <a:off x="4651206" y="3717162"/>
              <a:ext cx="1579443" cy="661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3EAD92"/>
                  </a:solidFill>
                </a:rPr>
                <a:t>19,59%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FB0793A-00BE-0530-E342-F82E6E7A4914}"/>
                </a:ext>
              </a:extLst>
            </p:cNvPr>
            <p:cNvSpPr txBox="1"/>
            <p:nvPr/>
          </p:nvSpPr>
          <p:spPr>
            <a:xfrm>
              <a:off x="7392459" y="3678513"/>
              <a:ext cx="1435751" cy="661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3EAD92"/>
                  </a:solidFill>
                </a:rPr>
                <a:t>1,81%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B5DA3856-EDD6-9425-FF91-13E34282517A}"/>
                </a:ext>
              </a:extLst>
            </p:cNvPr>
            <p:cNvSpPr txBox="1"/>
            <p:nvPr/>
          </p:nvSpPr>
          <p:spPr>
            <a:xfrm>
              <a:off x="10302067" y="3697798"/>
              <a:ext cx="1242180" cy="661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3EAD92"/>
                  </a:solidFill>
                </a:rPr>
                <a:t>2,53%</a:t>
              </a:r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ED6094E-E576-D24D-B9C3-F8B376154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7871" y="3019374"/>
              <a:ext cx="566914" cy="1764000"/>
            </a:xfrm>
            <a:prstGeom prst="rect">
              <a:avLst/>
            </a:prstGeom>
          </p:spPr>
        </p:pic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D2EBB01-E62B-2FAF-0F41-C0EC43F588FE}"/>
                </a:ext>
              </a:extLst>
            </p:cNvPr>
            <p:cNvGrpSpPr/>
            <p:nvPr/>
          </p:nvGrpSpPr>
          <p:grpSpPr>
            <a:xfrm>
              <a:off x="3342818" y="2327600"/>
              <a:ext cx="295200" cy="324000"/>
              <a:chOff x="4094255" y="460627"/>
              <a:chExt cx="295200" cy="324000"/>
            </a:xfrm>
          </p:grpSpPr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DAE1D2B6-D60C-B2E5-FFA6-9D0342BE57A6}"/>
                  </a:ext>
                </a:extLst>
              </p:cNvPr>
              <p:cNvSpPr/>
              <p:nvPr/>
            </p:nvSpPr>
            <p:spPr>
              <a:xfrm>
                <a:off x="4094255" y="460627"/>
                <a:ext cx="295200" cy="324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80155462-313F-CA09-098C-155D5F2042ED}"/>
                  </a:ext>
                </a:extLst>
              </p:cNvPr>
              <p:cNvCxnSpPr/>
              <p:nvPr/>
            </p:nvCxnSpPr>
            <p:spPr>
              <a:xfrm>
                <a:off x="4151784" y="621878"/>
                <a:ext cx="1800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A48F097-8DF1-0225-1AA9-6BAEAE37AE82}"/>
                </a:ext>
              </a:extLst>
            </p:cNvPr>
            <p:cNvSpPr txBox="1"/>
            <p:nvPr/>
          </p:nvSpPr>
          <p:spPr>
            <a:xfrm>
              <a:off x="2125866" y="2337393"/>
              <a:ext cx="1080119" cy="428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+/- 0 </a:t>
              </a:r>
              <a:r>
                <a:rPr lang="en-US" sz="16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YoY</a:t>
              </a:r>
              <a:endParaRPr lang="sr-Latn-RS" sz="16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5D118142-F9F0-0C6B-CCA7-F3B72C1BB921}"/>
                </a:ext>
              </a:extLst>
            </p:cNvPr>
            <p:cNvSpPr txBox="1"/>
            <p:nvPr/>
          </p:nvSpPr>
          <p:spPr>
            <a:xfrm>
              <a:off x="4968944" y="2326815"/>
              <a:ext cx="1080119" cy="428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>
                  <a:solidFill>
                    <a:srgbClr val="29BA74"/>
                  </a:solidFill>
                </a:rPr>
                <a:t>+387 </a:t>
              </a:r>
              <a:r>
                <a:rPr lang="en-US" sz="1600" dirty="0">
                  <a:solidFill>
                    <a:srgbClr val="29BA74"/>
                  </a:solidFill>
                </a:rPr>
                <a:t>YoY</a:t>
              </a:r>
              <a:endParaRPr lang="sr-Latn-RS" sz="1600" dirty="0">
                <a:solidFill>
                  <a:srgbClr val="29BA74"/>
                </a:solidFill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72A84942-091B-FAAB-577D-8366DD6C9A25}"/>
                </a:ext>
              </a:extLst>
            </p:cNvPr>
            <p:cNvSpPr txBox="1"/>
            <p:nvPr/>
          </p:nvSpPr>
          <p:spPr>
            <a:xfrm>
              <a:off x="7558677" y="2315024"/>
              <a:ext cx="1080119" cy="428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>
                  <a:solidFill>
                    <a:srgbClr val="E71C57"/>
                  </a:solidFill>
                </a:rPr>
                <a:t>-4 </a:t>
              </a:r>
              <a:r>
                <a:rPr lang="en-US" sz="1600" dirty="0">
                  <a:solidFill>
                    <a:srgbClr val="E71C57"/>
                  </a:solidFill>
                </a:rPr>
                <a:t>YoY</a:t>
              </a:r>
              <a:endParaRPr lang="sr-Latn-RS" sz="1600" dirty="0">
                <a:solidFill>
                  <a:srgbClr val="E71C57"/>
                </a:solidFill>
              </a:endParaRP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56BB8DCA-A91F-A9F8-BDA5-2403432A8108}"/>
                </a:ext>
              </a:extLst>
            </p:cNvPr>
            <p:cNvGrpSpPr/>
            <p:nvPr/>
          </p:nvGrpSpPr>
          <p:grpSpPr>
            <a:xfrm>
              <a:off x="11466963" y="2288507"/>
              <a:ext cx="295200" cy="324000"/>
              <a:chOff x="4094255" y="460627"/>
              <a:chExt cx="295200" cy="324000"/>
            </a:xfrm>
          </p:grpSpPr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186EDE71-1DEA-FD94-7453-063673B21E8A}"/>
                  </a:ext>
                </a:extLst>
              </p:cNvPr>
              <p:cNvSpPr/>
              <p:nvPr/>
            </p:nvSpPr>
            <p:spPr>
              <a:xfrm>
                <a:off x="4094255" y="460627"/>
                <a:ext cx="295200" cy="324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01C065BA-13A1-85CB-443C-1380C088BCB2}"/>
                  </a:ext>
                </a:extLst>
              </p:cNvPr>
              <p:cNvCxnSpPr/>
              <p:nvPr/>
            </p:nvCxnSpPr>
            <p:spPr>
              <a:xfrm>
                <a:off x="4151784" y="621878"/>
                <a:ext cx="1800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04507006-9A45-1482-3D0D-7528639ED513}"/>
                </a:ext>
              </a:extLst>
            </p:cNvPr>
            <p:cNvSpPr txBox="1"/>
            <p:nvPr/>
          </p:nvSpPr>
          <p:spPr>
            <a:xfrm>
              <a:off x="10269496" y="2264744"/>
              <a:ext cx="1080119" cy="428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+/- 0 </a:t>
              </a:r>
              <a:r>
                <a:rPr lang="en-US" sz="16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YoY</a:t>
              </a:r>
              <a:endParaRPr lang="sr-Latn-RS" sz="16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70824516-ED84-B103-ED09-F7DEFD1FEB26}"/>
                </a:ext>
              </a:extLst>
            </p:cNvPr>
            <p:cNvSpPr txBox="1"/>
            <p:nvPr/>
          </p:nvSpPr>
          <p:spPr>
            <a:xfrm>
              <a:off x="1680145" y="4251645"/>
              <a:ext cx="1550486" cy="428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>
                  <a:solidFill>
                    <a:srgbClr val="E71C57"/>
                  </a:solidFill>
                </a:rPr>
                <a:t>-</a:t>
              </a:r>
              <a:r>
                <a:rPr lang="sr-Latn-RS" sz="1600" dirty="0">
                  <a:solidFill>
                    <a:srgbClr val="E71C57"/>
                  </a:solidFill>
                </a:rPr>
                <a:t>0,06</a:t>
              </a:r>
              <a:r>
                <a:rPr lang="sr-Cyrl-RS" sz="1600" dirty="0">
                  <a:solidFill>
                    <a:srgbClr val="E71C57"/>
                  </a:solidFill>
                </a:rPr>
                <a:t> </a:t>
              </a:r>
              <a:r>
                <a:rPr lang="sr-Cyrl-RS" sz="1600" dirty="0" err="1">
                  <a:solidFill>
                    <a:srgbClr val="E71C57"/>
                  </a:solidFill>
                </a:rPr>
                <a:t>п.п</a:t>
              </a:r>
              <a:r>
                <a:rPr lang="sr-Cyrl-RS" sz="1600" dirty="0">
                  <a:solidFill>
                    <a:srgbClr val="E71C57"/>
                  </a:solidFill>
                </a:rPr>
                <a:t>. </a:t>
              </a:r>
              <a:r>
                <a:rPr lang="en-US" sz="1600" dirty="0">
                  <a:solidFill>
                    <a:srgbClr val="E71C57"/>
                  </a:solidFill>
                </a:rPr>
                <a:t>YoY</a:t>
              </a:r>
              <a:endParaRPr lang="sr-Latn-RS" sz="1600" dirty="0">
                <a:solidFill>
                  <a:srgbClr val="E71C57"/>
                </a:solidFill>
              </a:endParaRPr>
            </a:p>
          </p:txBody>
        </p:sp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35C9A3E6-B542-ED0F-ABA8-1F9470C6B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3EAD92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4754" y="3729985"/>
              <a:ext cx="583200" cy="583200"/>
            </a:xfrm>
            <a:prstGeom prst="rect">
              <a:avLst/>
            </a:prstGeom>
          </p:spPr>
        </p:pic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985B6438-45AE-F79D-F9EE-898C7E13A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rgbClr val="3EAD92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1852" y="3729985"/>
              <a:ext cx="583200" cy="583200"/>
            </a:xfrm>
            <a:prstGeom prst="rect">
              <a:avLst/>
            </a:prstGeom>
          </p:spPr>
        </p:pic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CBD0D63B-2E3E-BBC1-D215-43DF3899D92B}"/>
                </a:ext>
              </a:extLst>
            </p:cNvPr>
            <p:cNvSpPr txBox="1"/>
            <p:nvPr/>
          </p:nvSpPr>
          <p:spPr>
            <a:xfrm>
              <a:off x="4543040" y="4216944"/>
              <a:ext cx="1547121" cy="428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>
                  <a:solidFill>
                    <a:srgbClr val="E71C57"/>
                  </a:solidFill>
                </a:rPr>
                <a:t>-</a:t>
              </a:r>
              <a:r>
                <a:rPr lang="sr-Latn-RS" sz="1600" dirty="0">
                  <a:solidFill>
                    <a:srgbClr val="E71C57"/>
                  </a:solidFill>
                </a:rPr>
                <a:t>0,03</a:t>
              </a:r>
              <a:r>
                <a:rPr lang="sr-Cyrl-RS" sz="1600" dirty="0">
                  <a:solidFill>
                    <a:srgbClr val="E71C57"/>
                  </a:solidFill>
                </a:rPr>
                <a:t> </a:t>
              </a:r>
              <a:r>
                <a:rPr lang="sr-Cyrl-RS" sz="1600" dirty="0" err="1">
                  <a:solidFill>
                    <a:srgbClr val="E71C57"/>
                  </a:solidFill>
                </a:rPr>
                <a:t>п.п</a:t>
              </a:r>
              <a:r>
                <a:rPr lang="sr-Cyrl-RS" sz="1600" dirty="0">
                  <a:solidFill>
                    <a:srgbClr val="E71C57"/>
                  </a:solidFill>
                </a:rPr>
                <a:t>. </a:t>
              </a:r>
              <a:r>
                <a:rPr lang="en-US" sz="1600" dirty="0">
                  <a:solidFill>
                    <a:srgbClr val="E71C57"/>
                  </a:solidFill>
                </a:rPr>
                <a:t>YoY</a:t>
              </a:r>
              <a:endParaRPr lang="sr-Latn-RS" sz="1600" dirty="0">
                <a:solidFill>
                  <a:srgbClr val="E71C57"/>
                </a:solidFill>
              </a:endParaRPr>
            </a:p>
          </p:txBody>
        </p:sp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556AEEDB-A897-3B7F-FDBD-0AD470562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rgbClr val="3EAD92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4510" y="3705580"/>
              <a:ext cx="583200" cy="583200"/>
            </a:xfrm>
            <a:prstGeom prst="rect">
              <a:avLst/>
            </a:prstGeom>
          </p:spPr>
        </p:pic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CD2A9F6-F9BD-E297-2D5B-0276387F0CA0}"/>
                </a:ext>
              </a:extLst>
            </p:cNvPr>
            <p:cNvSpPr txBox="1"/>
            <p:nvPr/>
          </p:nvSpPr>
          <p:spPr>
            <a:xfrm>
              <a:off x="7154897" y="4216944"/>
              <a:ext cx="1617700" cy="428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>
                  <a:solidFill>
                    <a:srgbClr val="29BA74"/>
                  </a:solidFill>
                </a:rPr>
                <a:t>+</a:t>
              </a:r>
              <a:r>
                <a:rPr lang="sr-Latn-RS" sz="1600" dirty="0">
                  <a:solidFill>
                    <a:srgbClr val="29BA74"/>
                  </a:solidFill>
                </a:rPr>
                <a:t>0,64</a:t>
              </a:r>
              <a:r>
                <a:rPr lang="sr-Cyrl-RS" sz="1600" dirty="0">
                  <a:solidFill>
                    <a:srgbClr val="29BA74"/>
                  </a:solidFill>
                </a:rPr>
                <a:t> </a:t>
              </a:r>
              <a:r>
                <a:rPr lang="sr-Cyrl-RS" sz="1600" dirty="0" err="1">
                  <a:solidFill>
                    <a:srgbClr val="29BA74"/>
                  </a:solidFill>
                </a:rPr>
                <a:t>п.п</a:t>
              </a:r>
              <a:r>
                <a:rPr lang="sr-Cyrl-RS" sz="1600" dirty="0">
                  <a:solidFill>
                    <a:srgbClr val="29BA74"/>
                  </a:solidFill>
                </a:rPr>
                <a:t>. </a:t>
              </a:r>
              <a:r>
                <a:rPr lang="en-US" sz="1600" dirty="0">
                  <a:solidFill>
                    <a:srgbClr val="29BA74"/>
                  </a:solidFill>
                </a:rPr>
                <a:t>YoY</a:t>
              </a:r>
              <a:endParaRPr lang="sr-Latn-RS" sz="1600" dirty="0">
                <a:solidFill>
                  <a:srgbClr val="29BA74"/>
                </a:solidFill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2EBB2E41-6255-2959-9454-B3B0F1D840EA}"/>
                </a:ext>
              </a:extLst>
            </p:cNvPr>
            <p:cNvSpPr txBox="1"/>
            <p:nvPr/>
          </p:nvSpPr>
          <p:spPr>
            <a:xfrm>
              <a:off x="9899864" y="4216944"/>
              <a:ext cx="1624628" cy="428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600" dirty="0">
                  <a:solidFill>
                    <a:srgbClr val="29BA74"/>
                  </a:solidFill>
                </a:rPr>
                <a:t>-0,68</a:t>
              </a:r>
              <a:r>
                <a:rPr lang="sr-Cyrl-RS" sz="1600" dirty="0">
                  <a:solidFill>
                    <a:srgbClr val="29BA74"/>
                  </a:solidFill>
                </a:rPr>
                <a:t> </a:t>
              </a:r>
              <a:r>
                <a:rPr lang="sr-Cyrl-RS" sz="1600" dirty="0" err="1">
                  <a:solidFill>
                    <a:srgbClr val="29BA74"/>
                  </a:solidFill>
                </a:rPr>
                <a:t>п.п</a:t>
              </a:r>
              <a:r>
                <a:rPr lang="sr-Cyrl-RS" sz="1600" dirty="0">
                  <a:solidFill>
                    <a:srgbClr val="29BA74"/>
                  </a:solidFill>
                </a:rPr>
                <a:t>. </a:t>
              </a:r>
              <a:r>
                <a:rPr lang="en-US" sz="1600" dirty="0">
                  <a:solidFill>
                    <a:srgbClr val="29BA74"/>
                  </a:solidFill>
                </a:rPr>
                <a:t>YoY</a:t>
              </a:r>
              <a:endParaRPr lang="sr-Latn-RS" sz="1600" dirty="0">
                <a:solidFill>
                  <a:srgbClr val="29BA74"/>
                </a:solidFill>
              </a:endParaRP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426B6AC8-2ADB-DA08-A231-155545E4740B}"/>
                </a:ext>
              </a:extLst>
            </p:cNvPr>
            <p:cNvGrpSpPr/>
            <p:nvPr/>
          </p:nvGrpSpPr>
          <p:grpSpPr>
            <a:xfrm>
              <a:off x="9388045" y="4962121"/>
              <a:ext cx="2528200" cy="1693160"/>
              <a:chOff x="839416" y="1087768"/>
              <a:chExt cx="2808312" cy="1693160"/>
            </a:xfrm>
          </p:grpSpPr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EFB9E2B9-8E4E-9F7C-C752-27180A7C8036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295E7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58" name="Rectangle: Top Corners Rounded 257">
                <a:extLst>
                  <a:ext uri="{FF2B5EF4-FFF2-40B4-BE49-F238E27FC236}">
                    <a16:creationId xmlns:a16="http://schemas.microsoft.com/office/drawing/2014/main" id="{69539B61-C138-A5DF-E53D-67D72CF64AF6}"/>
                  </a:ext>
                </a:extLst>
              </p:cNvPr>
              <p:cNvSpPr/>
              <p:nvPr/>
            </p:nvSpPr>
            <p:spPr>
              <a:xfrm>
                <a:off x="839416" y="1087768"/>
                <a:ext cx="2808312" cy="396000"/>
              </a:xfrm>
              <a:prstGeom prst="round2SameRect">
                <a:avLst/>
              </a:prstGeom>
              <a:solidFill>
                <a:srgbClr val="295E7E"/>
              </a:solidFill>
              <a:ln>
                <a:solidFill>
                  <a:srgbClr val="295E7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200" b="1" dirty="0"/>
                  <a:t>Принос на активу</a:t>
                </a:r>
                <a:endParaRPr lang="sr-Latn-RS" sz="1200" b="1" dirty="0"/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71FAD02F-10F1-9358-BA0F-4843EF5F1F1A}"/>
                </a:ext>
              </a:extLst>
            </p:cNvPr>
            <p:cNvGrpSpPr/>
            <p:nvPr/>
          </p:nvGrpSpPr>
          <p:grpSpPr>
            <a:xfrm>
              <a:off x="1264544" y="4961606"/>
              <a:ext cx="2527200" cy="1693160"/>
              <a:chOff x="839416" y="1087768"/>
              <a:chExt cx="2808312" cy="1693160"/>
            </a:xfrm>
          </p:grpSpPr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0C782826-F14A-4A2A-9FA2-11031B4732C3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295E7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56" name="Rectangle: Top Corners Rounded 255">
                <a:extLst>
                  <a:ext uri="{FF2B5EF4-FFF2-40B4-BE49-F238E27FC236}">
                    <a16:creationId xmlns:a16="http://schemas.microsoft.com/office/drawing/2014/main" id="{D185D815-CAB8-7DC7-DBE5-6D3D95CA777F}"/>
                  </a:ext>
                </a:extLst>
              </p:cNvPr>
              <p:cNvSpPr/>
              <p:nvPr/>
            </p:nvSpPr>
            <p:spPr>
              <a:xfrm>
                <a:off x="839416" y="1087768"/>
                <a:ext cx="2808312" cy="396000"/>
              </a:xfrm>
              <a:prstGeom prst="round2SameRect">
                <a:avLst/>
              </a:prstGeom>
              <a:solidFill>
                <a:srgbClr val="295E7E"/>
              </a:solidFill>
              <a:ln>
                <a:solidFill>
                  <a:srgbClr val="295E7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200" b="1" dirty="0"/>
                  <a:t>Показатељ покрића ликвидном активом</a:t>
                </a:r>
                <a:endParaRPr lang="sr-Latn-RS" sz="1200" b="1" dirty="0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CA886FB4-8997-7A0C-50D2-F9056747458A}"/>
                </a:ext>
              </a:extLst>
            </p:cNvPr>
            <p:cNvGrpSpPr/>
            <p:nvPr/>
          </p:nvGrpSpPr>
          <p:grpSpPr>
            <a:xfrm>
              <a:off x="3972711" y="4978579"/>
              <a:ext cx="2527200" cy="1693160"/>
              <a:chOff x="839416" y="1087768"/>
              <a:chExt cx="2808312" cy="1693160"/>
            </a:xfrm>
          </p:grpSpPr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8E96BF19-625E-7D41-515C-FFCFE6CAAC88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295E7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54" name="Rectangle: Top Corners Rounded 253">
                <a:extLst>
                  <a:ext uri="{FF2B5EF4-FFF2-40B4-BE49-F238E27FC236}">
                    <a16:creationId xmlns:a16="http://schemas.microsoft.com/office/drawing/2014/main" id="{2CEBDBC8-4F00-F57A-0A7A-ADAB1DEA0D8D}"/>
                  </a:ext>
                </a:extLst>
              </p:cNvPr>
              <p:cNvSpPr/>
              <p:nvPr/>
            </p:nvSpPr>
            <p:spPr>
              <a:xfrm>
                <a:off x="839416" y="1087768"/>
                <a:ext cx="2808312" cy="396000"/>
              </a:xfrm>
              <a:prstGeom prst="round2SameRect">
                <a:avLst/>
              </a:prstGeom>
              <a:solidFill>
                <a:srgbClr val="295E7E"/>
              </a:solidFill>
              <a:ln>
                <a:solidFill>
                  <a:srgbClr val="295E7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200" b="1" dirty="0">
                    <a:solidFill>
                      <a:schemeClr val="bg1"/>
                    </a:solidFill>
                  </a:rPr>
                  <a:t>Нето стабилни извори финансирања</a:t>
                </a:r>
                <a:endParaRPr lang="sr-Latn-RS" sz="1400" b="1" dirty="0"/>
              </a:p>
            </p:txBody>
          </p: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25E22D90-08FE-6FA0-BCCA-DE97AD13C79A}"/>
                </a:ext>
              </a:extLst>
            </p:cNvPr>
            <p:cNvSpPr txBox="1"/>
            <p:nvPr/>
          </p:nvSpPr>
          <p:spPr>
            <a:xfrm>
              <a:off x="10258766" y="5631434"/>
              <a:ext cx="1290513" cy="661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295E7E"/>
                  </a:solidFill>
                </a:rPr>
                <a:t>2,</a:t>
              </a:r>
              <a:r>
                <a:rPr lang="sr-Cyrl-RS" sz="2800" b="1" dirty="0">
                  <a:solidFill>
                    <a:srgbClr val="295E7E"/>
                  </a:solidFill>
                </a:rPr>
                <a:t>80</a:t>
              </a:r>
              <a:r>
                <a:rPr lang="sr-Latn-RS" sz="2800" b="1" dirty="0">
                  <a:solidFill>
                    <a:srgbClr val="295E7E"/>
                  </a:solidFill>
                </a:rPr>
                <a:t>%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19DFA83-2C4F-2B6F-4E7E-906EF57AE94D}"/>
                </a:ext>
              </a:extLst>
            </p:cNvPr>
            <p:cNvSpPr txBox="1"/>
            <p:nvPr/>
          </p:nvSpPr>
          <p:spPr>
            <a:xfrm>
              <a:off x="1922276" y="5639518"/>
              <a:ext cx="1663486" cy="661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295E7E"/>
                  </a:solidFill>
                </a:rPr>
                <a:t>19</a:t>
              </a:r>
              <a:r>
                <a:rPr lang="sr-Cyrl-RS" sz="2800" b="1" dirty="0">
                  <a:solidFill>
                    <a:srgbClr val="295E7E"/>
                  </a:solidFill>
                </a:rPr>
                <a:t>2</a:t>
              </a:r>
              <a:r>
                <a:rPr lang="sr-Latn-RS" sz="2800" b="1" dirty="0">
                  <a:solidFill>
                    <a:srgbClr val="295E7E"/>
                  </a:solidFill>
                </a:rPr>
                <a:t>,</a:t>
              </a:r>
              <a:r>
                <a:rPr lang="sr-Cyrl-RS" sz="2800" b="1" dirty="0">
                  <a:solidFill>
                    <a:srgbClr val="295E7E"/>
                  </a:solidFill>
                </a:rPr>
                <a:t>3</a:t>
              </a:r>
              <a:r>
                <a:rPr lang="sr-Latn-RS" sz="2800" b="1" dirty="0">
                  <a:solidFill>
                    <a:srgbClr val="295E7E"/>
                  </a:solidFill>
                </a:rPr>
                <a:t>9%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B1C1D28C-F4F2-6A68-0E08-4FF83B061C32}"/>
                </a:ext>
              </a:extLst>
            </p:cNvPr>
            <p:cNvSpPr txBox="1"/>
            <p:nvPr/>
          </p:nvSpPr>
          <p:spPr>
            <a:xfrm>
              <a:off x="4595857" y="5631434"/>
              <a:ext cx="1751207" cy="661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295E7E"/>
                  </a:solidFill>
                </a:rPr>
                <a:t>183,68%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7C58645B-6721-3AED-35E8-DAEB403C97F2}"/>
                </a:ext>
              </a:extLst>
            </p:cNvPr>
            <p:cNvSpPr txBox="1"/>
            <p:nvPr/>
          </p:nvSpPr>
          <p:spPr>
            <a:xfrm>
              <a:off x="9899864" y="6143872"/>
              <a:ext cx="1624628" cy="428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>
                  <a:solidFill>
                    <a:srgbClr val="29BA74"/>
                  </a:solidFill>
                </a:rPr>
                <a:t>+</a:t>
              </a:r>
              <a:r>
                <a:rPr lang="sr-Latn-RS" sz="1600" dirty="0">
                  <a:solidFill>
                    <a:srgbClr val="29BA74"/>
                  </a:solidFill>
                </a:rPr>
                <a:t>0,</a:t>
              </a:r>
              <a:r>
                <a:rPr lang="sr-Cyrl-RS" sz="1600" dirty="0">
                  <a:solidFill>
                    <a:srgbClr val="29BA74"/>
                  </a:solidFill>
                </a:rPr>
                <a:t>38 </a:t>
              </a:r>
              <a:r>
                <a:rPr lang="sr-Cyrl-RS" sz="1600" dirty="0" err="1">
                  <a:solidFill>
                    <a:srgbClr val="29BA74"/>
                  </a:solidFill>
                </a:rPr>
                <a:t>п.п</a:t>
              </a:r>
              <a:r>
                <a:rPr lang="sr-Cyrl-RS" sz="1600" dirty="0">
                  <a:solidFill>
                    <a:srgbClr val="29BA74"/>
                  </a:solidFill>
                </a:rPr>
                <a:t>. </a:t>
              </a:r>
              <a:r>
                <a:rPr lang="en-US" sz="1600" dirty="0">
                  <a:solidFill>
                    <a:srgbClr val="29BA74"/>
                  </a:solidFill>
                </a:rPr>
                <a:t>YoY</a:t>
              </a:r>
              <a:endParaRPr lang="sr-Latn-RS" sz="1600" dirty="0">
                <a:solidFill>
                  <a:srgbClr val="29BA74"/>
                </a:solidFill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9BB48B62-0744-8A9C-C9D7-4E1F64D32F1E}"/>
                </a:ext>
              </a:extLst>
            </p:cNvPr>
            <p:cNvSpPr txBox="1"/>
            <p:nvPr/>
          </p:nvSpPr>
          <p:spPr>
            <a:xfrm>
              <a:off x="1680145" y="6143872"/>
              <a:ext cx="1525697" cy="428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>
                  <a:solidFill>
                    <a:srgbClr val="E71C57"/>
                  </a:solidFill>
                </a:rPr>
                <a:t>-1</a:t>
              </a:r>
              <a:r>
                <a:rPr lang="sr-Latn-RS" sz="1600" dirty="0">
                  <a:solidFill>
                    <a:srgbClr val="E71C57"/>
                  </a:solidFill>
                </a:rPr>
                <a:t>,</a:t>
              </a:r>
              <a:r>
                <a:rPr lang="sr-Cyrl-RS" sz="1600" dirty="0">
                  <a:solidFill>
                    <a:srgbClr val="E71C57"/>
                  </a:solidFill>
                </a:rPr>
                <a:t>27 </a:t>
              </a:r>
              <a:r>
                <a:rPr lang="sr-Cyrl-RS" sz="1600" dirty="0" err="1">
                  <a:solidFill>
                    <a:srgbClr val="E71C57"/>
                  </a:solidFill>
                </a:rPr>
                <a:t>п.п</a:t>
              </a:r>
              <a:r>
                <a:rPr lang="sr-Cyrl-RS" sz="1600" dirty="0">
                  <a:solidFill>
                    <a:srgbClr val="E71C57"/>
                  </a:solidFill>
                </a:rPr>
                <a:t>. </a:t>
              </a:r>
              <a:r>
                <a:rPr lang="en-US" sz="1600" dirty="0">
                  <a:solidFill>
                    <a:srgbClr val="E71C57"/>
                  </a:solidFill>
                </a:rPr>
                <a:t>YoY</a:t>
              </a:r>
              <a:endParaRPr lang="sr-Latn-RS" sz="1600" dirty="0">
                <a:solidFill>
                  <a:srgbClr val="E71C57"/>
                </a:solidFill>
              </a:endParaRPr>
            </a:p>
          </p:txBody>
        </p:sp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F8D41BA3-0CDD-56BD-25F7-9F6AF0091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prstClr val="black"/>
                <a:srgbClr val="3EAD92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89010" y="3682224"/>
              <a:ext cx="583200" cy="583200"/>
            </a:xfrm>
            <a:prstGeom prst="rect">
              <a:avLst/>
            </a:prstGeom>
          </p:spPr>
        </p:pic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2444EFE1-EAE4-C4E0-ACB9-64C0D9557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94895" y="4928295"/>
              <a:ext cx="552527" cy="1764000"/>
            </a:xfrm>
            <a:prstGeom prst="rect">
              <a:avLst/>
            </a:prstGeom>
          </p:spPr>
        </p:pic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4B94407C-C0BB-9476-96AF-B5EAE6FE19EE}"/>
                </a:ext>
              </a:extLst>
            </p:cNvPr>
            <p:cNvGrpSpPr/>
            <p:nvPr/>
          </p:nvGrpSpPr>
          <p:grpSpPr>
            <a:xfrm>
              <a:off x="8772598" y="4236050"/>
              <a:ext cx="288000" cy="288000"/>
              <a:chOff x="3302167" y="2187629"/>
              <a:chExt cx="295200" cy="324000"/>
            </a:xfrm>
            <a:solidFill>
              <a:srgbClr val="29BA74"/>
            </a:solidFill>
          </p:grpSpPr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3E73796F-4ADD-33A0-7CB4-DCBB282609BE}"/>
                  </a:ext>
                </a:extLst>
              </p:cNvPr>
              <p:cNvSpPr/>
              <p:nvPr/>
            </p:nvSpPr>
            <p:spPr>
              <a:xfrm>
                <a:off x="3302167" y="2187629"/>
                <a:ext cx="295200" cy="324000"/>
              </a:xfrm>
              <a:prstGeom prst="ellipse">
                <a:avLst/>
              </a:prstGeom>
              <a:grpFill/>
              <a:ln>
                <a:solidFill>
                  <a:srgbClr val="29BA7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52" name="Arrow: Down 251">
                <a:extLst>
                  <a:ext uri="{FF2B5EF4-FFF2-40B4-BE49-F238E27FC236}">
                    <a16:creationId xmlns:a16="http://schemas.microsoft.com/office/drawing/2014/main" id="{8468D2EF-D07B-283E-42BF-F3598B73B894}"/>
                  </a:ext>
                </a:extLst>
              </p:cNvPr>
              <p:cNvSpPr/>
              <p:nvPr/>
            </p:nvSpPr>
            <p:spPr>
              <a:xfrm rot="10800000">
                <a:off x="3377767" y="2277629"/>
                <a:ext cx="144000" cy="144000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rgbClr val="29BA7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FE46D30C-1C87-E064-08B0-AEB35BD3362A}"/>
                </a:ext>
              </a:extLst>
            </p:cNvPr>
            <p:cNvGrpSpPr/>
            <p:nvPr/>
          </p:nvGrpSpPr>
          <p:grpSpPr>
            <a:xfrm>
              <a:off x="11470492" y="4236050"/>
              <a:ext cx="288000" cy="288000"/>
              <a:chOff x="3302167" y="2187629"/>
              <a:chExt cx="295200" cy="324000"/>
            </a:xfrm>
            <a:solidFill>
              <a:srgbClr val="29BA74"/>
            </a:solidFill>
          </p:grpSpPr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4FA52163-079E-A8CF-E5D3-03D82C9C2715}"/>
                  </a:ext>
                </a:extLst>
              </p:cNvPr>
              <p:cNvSpPr/>
              <p:nvPr/>
            </p:nvSpPr>
            <p:spPr>
              <a:xfrm>
                <a:off x="3302167" y="2187629"/>
                <a:ext cx="295200" cy="324000"/>
              </a:xfrm>
              <a:prstGeom prst="ellipse">
                <a:avLst/>
              </a:prstGeom>
              <a:grpFill/>
              <a:ln>
                <a:solidFill>
                  <a:srgbClr val="29BA7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50" name="Arrow: Down 249">
                <a:extLst>
                  <a:ext uri="{FF2B5EF4-FFF2-40B4-BE49-F238E27FC236}">
                    <a16:creationId xmlns:a16="http://schemas.microsoft.com/office/drawing/2014/main" id="{A59806EB-DB5A-A450-8A0E-0CEC31633B46}"/>
                  </a:ext>
                </a:extLst>
              </p:cNvPr>
              <p:cNvSpPr/>
              <p:nvPr/>
            </p:nvSpPr>
            <p:spPr>
              <a:xfrm>
                <a:off x="3377767" y="2277629"/>
                <a:ext cx="144000" cy="144000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rgbClr val="29BA7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06C025D4-392A-1499-7D0D-6B05A65107E3}"/>
                </a:ext>
              </a:extLst>
            </p:cNvPr>
            <p:cNvGrpSpPr/>
            <p:nvPr/>
          </p:nvGrpSpPr>
          <p:grpSpPr>
            <a:xfrm>
              <a:off x="6080281" y="2354552"/>
              <a:ext cx="288000" cy="288000"/>
              <a:chOff x="3302167" y="2187629"/>
              <a:chExt cx="295200" cy="324000"/>
            </a:xfrm>
            <a:solidFill>
              <a:srgbClr val="29BA74"/>
            </a:solidFill>
          </p:grpSpPr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ECFAE236-516B-69B9-290A-E0C1815679DA}"/>
                  </a:ext>
                </a:extLst>
              </p:cNvPr>
              <p:cNvSpPr/>
              <p:nvPr/>
            </p:nvSpPr>
            <p:spPr>
              <a:xfrm>
                <a:off x="3302167" y="2187629"/>
                <a:ext cx="295200" cy="324000"/>
              </a:xfrm>
              <a:prstGeom prst="ellipse">
                <a:avLst/>
              </a:prstGeom>
              <a:grpFill/>
              <a:ln>
                <a:solidFill>
                  <a:srgbClr val="29BA7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48" name="Arrow: Down 247">
                <a:extLst>
                  <a:ext uri="{FF2B5EF4-FFF2-40B4-BE49-F238E27FC236}">
                    <a16:creationId xmlns:a16="http://schemas.microsoft.com/office/drawing/2014/main" id="{DD31FE27-8BD6-CAA7-F555-8B2AFC13CE60}"/>
                  </a:ext>
                </a:extLst>
              </p:cNvPr>
              <p:cNvSpPr/>
              <p:nvPr/>
            </p:nvSpPr>
            <p:spPr>
              <a:xfrm rot="10800000">
                <a:off x="3377767" y="2277629"/>
                <a:ext cx="144000" cy="144000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rgbClr val="29BA7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pic>
          <p:nvPicPr>
            <p:cNvPr id="219" name="Picture 218">
              <a:extLst>
                <a:ext uri="{FF2B5EF4-FFF2-40B4-BE49-F238E27FC236}">
                  <a16:creationId xmlns:a16="http://schemas.microsoft.com/office/drawing/2014/main" id="{7492DC54-8AD3-B062-2CC5-4D2DFB818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prstClr val="black"/>
                <a:srgbClr val="295E7E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2676" y="5651998"/>
              <a:ext cx="583200" cy="583200"/>
            </a:xfrm>
            <a:prstGeom prst="rect">
              <a:avLst/>
            </a:prstGeom>
          </p:spPr>
        </p:pic>
        <p:pic>
          <p:nvPicPr>
            <p:cNvPr id="220" name="Picture 219">
              <a:extLst>
                <a:ext uri="{FF2B5EF4-FFF2-40B4-BE49-F238E27FC236}">
                  <a16:creationId xmlns:a16="http://schemas.microsoft.com/office/drawing/2014/main" id="{B5FCC9ED-416E-EC45-8E8D-5B579CE7D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duotone>
                <a:prstClr val="black"/>
                <a:srgbClr val="295E7E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93334" y="5633422"/>
              <a:ext cx="583200" cy="583200"/>
            </a:xfrm>
            <a:prstGeom prst="rect">
              <a:avLst/>
            </a:prstGeom>
          </p:spPr>
        </p:pic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CDE9D1DA-7551-F3E4-820A-D4EC72D36E8F}"/>
                </a:ext>
              </a:extLst>
            </p:cNvPr>
            <p:cNvGrpSpPr/>
            <p:nvPr/>
          </p:nvGrpSpPr>
          <p:grpSpPr>
            <a:xfrm>
              <a:off x="11470492" y="6186663"/>
              <a:ext cx="288000" cy="288000"/>
              <a:chOff x="3302167" y="2187629"/>
              <a:chExt cx="295200" cy="324000"/>
            </a:xfrm>
            <a:solidFill>
              <a:srgbClr val="29BA74"/>
            </a:solidFill>
          </p:grpSpPr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F8870D9B-F4D8-17E4-4F65-FE54F5C6F165}"/>
                  </a:ext>
                </a:extLst>
              </p:cNvPr>
              <p:cNvSpPr/>
              <p:nvPr/>
            </p:nvSpPr>
            <p:spPr>
              <a:xfrm>
                <a:off x="3302167" y="2187629"/>
                <a:ext cx="295200" cy="324000"/>
              </a:xfrm>
              <a:prstGeom prst="ellipse">
                <a:avLst/>
              </a:prstGeom>
              <a:grpFill/>
              <a:ln>
                <a:solidFill>
                  <a:srgbClr val="29BA7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46" name="Arrow: Down 245">
                <a:extLst>
                  <a:ext uri="{FF2B5EF4-FFF2-40B4-BE49-F238E27FC236}">
                    <a16:creationId xmlns:a16="http://schemas.microsoft.com/office/drawing/2014/main" id="{B77E67B8-39D2-AD1F-D9FF-B96D58CBD167}"/>
                  </a:ext>
                </a:extLst>
              </p:cNvPr>
              <p:cNvSpPr/>
              <p:nvPr/>
            </p:nvSpPr>
            <p:spPr>
              <a:xfrm rot="10800000">
                <a:off x="3377767" y="2277629"/>
                <a:ext cx="144000" cy="144000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rgbClr val="29BA7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2700EEEA-DDF4-FCF9-EFB9-1C6B53941057}"/>
                </a:ext>
              </a:extLst>
            </p:cNvPr>
            <p:cNvGrpSpPr/>
            <p:nvPr/>
          </p:nvGrpSpPr>
          <p:grpSpPr>
            <a:xfrm>
              <a:off x="6680378" y="4963715"/>
              <a:ext cx="2528200" cy="1693160"/>
              <a:chOff x="839416" y="1087768"/>
              <a:chExt cx="2808312" cy="1693160"/>
            </a:xfrm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84E11C63-9C0B-C10B-4746-FB07E28E844C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295E7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44" name="Rectangle: Top Corners Rounded 243">
                <a:extLst>
                  <a:ext uri="{FF2B5EF4-FFF2-40B4-BE49-F238E27FC236}">
                    <a16:creationId xmlns:a16="http://schemas.microsoft.com/office/drawing/2014/main" id="{1B12E419-3B73-C94C-5434-67A836A2892F}"/>
                  </a:ext>
                </a:extLst>
              </p:cNvPr>
              <p:cNvSpPr/>
              <p:nvPr/>
            </p:nvSpPr>
            <p:spPr>
              <a:xfrm>
                <a:off x="839416" y="1087768"/>
                <a:ext cx="2808312" cy="396000"/>
              </a:xfrm>
              <a:prstGeom prst="round2SameRect">
                <a:avLst/>
              </a:prstGeom>
              <a:solidFill>
                <a:srgbClr val="295E7E"/>
              </a:solidFill>
              <a:ln>
                <a:solidFill>
                  <a:srgbClr val="295E7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200" b="1" dirty="0"/>
                  <a:t>Принос на капитал</a:t>
                </a:r>
                <a:endParaRPr lang="sr-Latn-RS" sz="1200" b="1" dirty="0"/>
              </a:p>
            </p:txBody>
          </p:sp>
        </p:grpSp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E4475383-F244-8D9A-C03A-093815B37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duotone>
                <a:prstClr val="black"/>
                <a:srgbClr val="295E7E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9560" y="5606676"/>
              <a:ext cx="583200" cy="583200"/>
            </a:xfrm>
            <a:prstGeom prst="rect">
              <a:avLst/>
            </a:prstGeom>
          </p:spPr>
        </p:pic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B7AB1690-BEB8-34F5-164A-B9B31241298A}"/>
                </a:ext>
              </a:extLst>
            </p:cNvPr>
            <p:cNvSpPr txBox="1"/>
            <p:nvPr/>
          </p:nvSpPr>
          <p:spPr>
            <a:xfrm>
              <a:off x="7429747" y="5631434"/>
              <a:ext cx="1486397" cy="661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800" b="1" dirty="0">
                  <a:solidFill>
                    <a:srgbClr val="295E7E"/>
                  </a:solidFill>
                </a:rPr>
                <a:t>20,25%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778E82A5-2D8D-668E-40F9-4816D0CADC67}"/>
                </a:ext>
              </a:extLst>
            </p:cNvPr>
            <p:cNvSpPr txBox="1"/>
            <p:nvPr/>
          </p:nvSpPr>
          <p:spPr>
            <a:xfrm>
              <a:off x="7154898" y="6143872"/>
              <a:ext cx="1691456" cy="428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>
                  <a:solidFill>
                    <a:srgbClr val="29BA74"/>
                  </a:solidFill>
                </a:rPr>
                <a:t>+</a:t>
              </a:r>
              <a:r>
                <a:rPr lang="sr-Latn-RS" sz="1600" dirty="0">
                  <a:solidFill>
                    <a:srgbClr val="29BA74"/>
                  </a:solidFill>
                </a:rPr>
                <a:t>2,2</a:t>
              </a:r>
              <a:r>
                <a:rPr lang="sr-Cyrl-RS" sz="1600" dirty="0">
                  <a:solidFill>
                    <a:srgbClr val="29BA74"/>
                  </a:solidFill>
                </a:rPr>
                <a:t>8 </a:t>
              </a:r>
              <a:r>
                <a:rPr lang="sr-Cyrl-RS" sz="1600" dirty="0" err="1">
                  <a:solidFill>
                    <a:srgbClr val="29BA74"/>
                  </a:solidFill>
                </a:rPr>
                <a:t>п.п</a:t>
              </a:r>
              <a:r>
                <a:rPr lang="sr-Cyrl-RS" sz="1600" dirty="0">
                  <a:solidFill>
                    <a:srgbClr val="29BA74"/>
                  </a:solidFill>
                </a:rPr>
                <a:t>. </a:t>
              </a:r>
              <a:r>
                <a:rPr lang="en-US" sz="1600" dirty="0">
                  <a:solidFill>
                    <a:srgbClr val="29BA74"/>
                  </a:solidFill>
                </a:rPr>
                <a:t>YoY</a:t>
              </a:r>
              <a:endParaRPr lang="sr-Latn-RS" sz="1600" dirty="0">
                <a:solidFill>
                  <a:srgbClr val="29BA74"/>
                </a:solidFill>
              </a:endParaRPr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1DFC3668-07F4-C6B9-C638-514B93BD6B76}"/>
                </a:ext>
              </a:extLst>
            </p:cNvPr>
            <p:cNvGrpSpPr/>
            <p:nvPr/>
          </p:nvGrpSpPr>
          <p:grpSpPr>
            <a:xfrm>
              <a:off x="8774744" y="6186663"/>
              <a:ext cx="288000" cy="288000"/>
              <a:chOff x="3302167" y="2187629"/>
              <a:chExt cx="295200" cy="324000"/>
            </a:xfrm>
            <a:solidFill>
              <a:srgbClr val="29BA74"/>
            </a:solidFill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6481B9E0-7CA8-F1E1-3EAF-2B4CF136F0A6}"/>
                  </a:ext>
                </a:extLst>
              </p:cNvPr>
              <p:cNvSpPr/>
              <p:nvPr/>
            </p:nvSpPr>
            <p:spPr>
              <a:xfrm>
                <a:off x="3302167" y="2187629"/>
                <a:ext cx="295200" cy="324000"/>
              </a:xfrm>
              <a:prstGeom prst="ellipse">
                <a:avLst/>
              </a:prstGeom>
              <a:grpFill/>
              <a:ln>
                <a:solidFill>
                  <a:srgbClr val="29BA7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42" name="Arrow: Down 241">
                <a:extLst>
                  <a:ext uri="{FF2B5EF4-FFF2-40B4-BE49-F238E27FC236}">
                    <a16:creationId xmlns:a16="http://schemas.microsoft.com/office/drawing/2014/main" id="{E20F7103-4331-7116-6724-11EDA609A90A}"/>
                  </a:ext>
                </a:extLst>
              </p:cNvPr>
              <p:cNvSpPr/>
              <p:nvPr/>
            </p:nvSpPr>
            <p:spPr>
              <a:xfrm rot="10800000">
                <a:off x="3377767" y="2277629"/>
                <a:ext cx="144000" cy="144000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rgbClr val="29BA7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C1278AC1-E9C8-ED34-BD36-1BD0092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duotone>
                <a:prstClr val="black"/>
                <a:srgbClr val="295E7E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45447" y="5602606"/>
              <a:ext cx="583200" cy="583200"/>
            </a:xfrm>
            <a:prstGeom prst="rect">
              <a:avLst/>
            </a:prstGeom>
          </p:spPr>
        </p:pic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BAAE4561-05D9-8539-A86F-30CCEA5701EB}"/>
                </a:ext>
              </a:extLst>
            </p:cNvPr>
            <p:cNvGrpSpPr/>
            <p:nvPr/>
          </p:nvGrpSpPr>
          <p:grpSpPr>
            <a:xfrm>
              <a:off x="8772598" y="2330306"/>
              <a:ext cx="288000" cy="288000"/>
              <a:chOff x="3302167" y="2187629"/>
              <a:chExt cx="295200" cy="324000"/>
            </a:xfrm>
            <a:solidFill>
              <a:srgbClr val="29BA74"/>
            </a:solidFill>
          </p:grpSpPr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05C19DAC-DEA2-7BAB-7B69-1F1B199D48F3}"/>
                  </a:ext>
                </a:extLst>
              </p:cNvPr>
              <p:cNvSpPr/>
              <p:nvPr/>
            </p:nvSpPr>
            <p:spPr>
              <a:xfrm>
                <a:off x="3302167" y="2187629"/>
                <a:ext cx="295200" cy="324000"/>
              </a:xfrm>
              <a:prstGeom prst="ellipse">
                <a:avLst/>
              </a:prstGeom>
              <a:solidFill>
                <a:srgbClr val="E71C57"/>
              </a:solidFill>
              <a:ln>
                <a:solidFill>
                  <a:srgbClr val="E71C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40" name="Arrow: Down 239">
                <a:extLst>
                  <a:ext uri="{FF2B5EF4-FFF2-40B4-BE49-F238E27FC236}">
                    <a16:creationId xmlns:a16="http://schemas.microsoft.com/office/drawing/2014/main" id="{148235A0-BE87-8CE5-5278-CAD0B71CF5F3}"/>
                  </a:ext>
                </a:extLst>
              </p:cNvPr>
              <p:cNvSpPr/>
              <p:nvPr/>
            </p:nvSpPr>
            <p:spPr>
              <a:xfrm>
                <a:off x="3377767" y="2277629"/>
                <a:ext cx="144000" cy="144000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rgbClr val="E71C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E0BFA117-0A76-A236-C9AA-3387220D326C}"/>
                </a:ext>
              </a:extLst>
            </p:cNvPr>
            <p:cNvGrpSpPr/>
            <p:nvPr/>
          </p:nvGrpSpPr>
          <p:grpSpPr>
            <a:xfrm>
              <a:off x="6083455" y="4264670"/>
              <a:ext cx="288000" cy="288000"/>
              <a:chOff x="3302167" y="2187629"/>
              <a:chExt cx="295200" cy="324000"/>
            </a:xfrm>
            <a:solidFill>
              <a:srgbClr val="29BA74"/>
            </a:solidFill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E0698339-D5DA-7652-0A54-D9A9078E9A78}"/>
                  </a:ext>
                </a:extLst>
              </p:cNvPr>
              <p:cNvSpPr/>
              <p:nvPr/>
            </p:nvSpPr>
            <p:spPr>
              <a:xfrm>
                <a:off x="3302167" y="2187629"/>
                <a:ext cx="295200" cy="324000"/>
              </a:xfrm>
              <a:prstGeom prst="ellipse">
                <a:avLst/>
              </a:prstGeom>
              <a:solidFill>
                <a:srgbClr val="E71C57"/>
              </a:solidFill>
              <a:ln>
                <a:solidFill>
                  <a:srgbClr val="E71C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38" name="Arrow: Down 237">
                <a:extLst>
                  <a:ext uri="{FF2B5EF4-FFF2-40B4-BE49-F238E27FC236}">
                    <a16:creationId xmlns:a16="http://schemas.microsoft.com/office/drawing/2014/main" id="{8BAAFB4A-C112-76E1-5958-F084A7880B47}"/>
                  </a:ext>
                </a:extLst>
              </p:cNvPr>
              <p:cNvSpPr/>
              <p:nvPr/>
            </p:nvSpPr>
            <p:spPr>
              <a:xfrm>
                <a:off x="3377767" y="2277629"/>
                <a:ext cx="144000" cy="144000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rgbClr val="E71C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CB037E4B-B0EE-9A94-6859-11993EE0376D}"/>
                </a:ext>
              </a:extLst>
            </p:cNvPr>
            <p:cNvGrpSpPr/>
            <p:nvPr/>
          </p:nvGrpSpPr>
          <p:grpSpPr>
            <a:xfrm>
              <a:off x="3341298" y="4236050"/>
              <a:ext cx="288000" cy="288000"/>
              <a:chOff x="3302167" y="2187629"/>
              <a:chExt cx="295200" cy="324000"/>
            </a:xfrm>
            <a:solidFill>
              <a:srgbClr val="29BA74"/>
            </a:solidFill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8B18344D-1D33-3AA6-A190-1DC419B8BE70}"/>
                  </a:ext>
                </a:extLst>
              </p:cNvPr>
              <p:cNvSpPr/>
              <p:nvPr/>
            </p:nvSpPr>
            <p:spPr>
              <a:xfrm>
                <a:off x="3302167" y="2187629"/>
                <a:ext cx="295200" cy="324000"/>
              </a:xfrm>
              <a:prstGeom prst="ellipse">
                <a:avLst/>
              </a:prstGeom>
              <a:solidFill>
                <a:srgbClr val="E71C57"/>
              </a:solidFill>
              <a:ln>
                <a:solidFill>
                  <a:srgbClr val="E71C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36" name="Arrow: Down 235">
                <a:extLst>
                  <a:ext uri="{FF2B5EF4-FFF2-40B4-BE49-F238E27FC236}">
                    <a16:creationId xmlns:a16="http://schemas.microsoft.com/office/drawing/2014/main" id="{D8B7C2EA-4EFA-F035-4EE4-BA3249D98100}"/>
                  </a:ext>
                </a:extLst>
              </p:cNvPr>
              <p:cNvSpPr/>
              <p:nvPr/>
            </p:nvSpPr>
            <p:spPr>
              <a:xfrm>
                <a:off x="3377767" y="2277629"/>
                <a:ext cx="144000" cy="144000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rgbClr val="E71C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33979635-D30E-3426-04BE-3799B369F3A1}"/>
                </a:ext>
              </a:extLst>
            </p:cNvPr>
            <p:cNvGrpSpPr/>
            <p:nvPr/>
          </p:nvGrpSpPr>
          <p:grpSpPr>
            <a:xfrm>
              <a:off x="3341298" y="6173876"/>
              <a:ext cx="288000" cy="288000"/>
              <a:chOff x="3302167" y="2187629"/>
              <a:chExt cx="295200" cy="324000"/>
            </a:xfrm>
            <a:solidFill>
              <a:srgbClr val="29BA74"/>
            </a:solidFill>
          </p:grpSpPr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3DFDE82E-CB69-FBE9-F7AE-6DD5FB457AC9}"/>
                  </a:ext>
                </a:extLst>
              </p:cNvPr>
              <p:cNvSpPr/>
              <p:nvPr/>
            </p:nvSpPr>
            <p:spPr>
              <a:xfrm>
                <a:off x="3302167" y="2187629"/>
                <a:ext cx="295200" cy="324000"/>
              </a:xfrm>
              <a:prstGeom prst="ellipse">
                <a:avLst/>
              </a:prstGeom>
              <a:solidFill>
                <a:srgbClr val="E71C57"/>
              </a:solidFill>
              <a:ln>
                <a:solidFill>
                  <a:srgbClr val="E71C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34" name="Arrow: Down 233">
                <a:extLst>
                  <a:ext uri="{FF2B5EF4-FFF2-40B4-BE49-F238E27FC236}">
                    <a16:creationId xmlns:a16="http://schemas.microsoft.com/office/drawing/2014/main" id="{36D3328D-5129-337E-FA23-1699B97372E9}"/>
                  </a:ext>
                </a:extLst>
              </p:cNvPr>
              <p:cNvSpPr/>
              <p:nvPr/>
            </p:nvSpPr>
            <p:spPr>
              <a:xfrm>
                <a:off x="3377767" y="2277629"/>
                <a:ext cx="144000" cy="144000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rgbClr val="E71C5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6213E3B4-9AD9-2392-C310-757E13A20188}"/>
                </a:ext>
              </a:extLst>
            </p:cNvPr>
            <p:cNvSpPr txBox="1"/>
            <p:nvPr/>
          </p:nvSpPr>
          <p:spPr>
            <a:xfrm>
              <a:off x="4349812" y="6159111"/>
              <a:ext cx="2217828" cy="389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400" dirty="0">
                  <a:solidFill>
                    <a:srgbClr val="295E7E"/>
                  </a:solidFill>
                </a:rPr>
                <a:t>уведен у 2024. години</a:t>
              </a:r>
              <a:endParaRPr lang="sr-Latn-RS" sz="1400" dirty="0">
                <a:solidFill>
                  <a:srgbClr val="295E7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41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F778012-B346-2F8F-9BF4-1489152D0393}"/>
              </a:ext>
            </a:extLst>
          </p:cNvPr>
          <p:cNvSpPr/>
          <p:nvPr/>
        </p:nvSpPr>
        <p:spPr>
          <a:xfrm>
            <a:off x="259581" y="5172367"/>
            <a:ext cx="11688798" cy="941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404126-BF88-769F-24EC-7D2E011A417B}"/>
              </a:ext>
            </a:extLst>
          </p:cNvPr>
          <p:cNvGrpSpPr/>
          <p:nvPr/>
        </p:nvGrpSpPr>
        <p:grpSpPr>
          <a:xfrm>
            <a:off x="12510" y="41261"/>
            <a:ext cx="2232248" cy="812030"/>
            <a:chOff x="12510" y="41261"/>
            <a:chExt cx="2232248" cy="81203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01E5881-B01F-0094-EDE5-F6B7740261F9}"/>
                </a:ext>
              </a:extLst>
            </p:cNvPr>
            <p:cNvSpPr/>
            <p:nvPr/>
          </p:nvSpPr>
          <p:spPr>
            <a:xfrm>
              <a:off x="12510" y="41261"/>
              <a:ext cx="2232248" cy="802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pic>
          <p:nvPicPr>
            <p:cNvPr id="45" name="Picture 44" descr="A black and white logo&#10;&#10;Description automatically generated">
              <a:extLst>
                <a:ext uri="{FF2B5EF4-FFF2-40B4-BE49-F238E27FC236}">
                  <a16:creationId xmlns:a16="http://schemas.microsoft.com/office/drawing/2014/main" id="{99EFB0BF-59F8-2EC1-F6B1-E74774024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03" y="50822"/>
              <a:ext cx="2031568" cy="802469"/>
            </a:xfrm>
            <a:prstGeom prst="rect">
              <a:avLst/>
            </a:prstGeom>
          </p:spPr>
        </p:pic>
      </p:grpSp>
      <p:sp>
        <p:nvSpPr>
          <p:cNvPr id="1033" name="Title 1">
            <a:extLst>
              <a:ext uri="{FF2B5EF4-FFF2-40B4-BE49-F238E27FC236}">
                <a16:creationId xmlns:a16="http://schemas.microsoft.com/office/drawing/2014/main" id="{7F34BBF8-A1D8-5D27-573B-50E09EFAE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758" y="97361"/>
            <a:ext cx="9447113" cy="929616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sz="2700" b="1" dirty="0">
                <a:solidFill>
                  <a:srgbClr val="1E3A8A"/>
                </a:solidFill>
                <a:latin typeface="+mn-lt"/>
              </a:rPr>
              <a:t>Развој регулативе – од </a:t>
            </a:r>
            <a:r>
              <a:rPr lang="sr-Cyrl-RS" sz="2700" b="1" dirty="0" err="1">
                <a:solidFill>
                  <a:srgbClr val="1E3A8A"/>
                </a:solidFill>
                <a:latin typeface="+mn-lt"/>
              </a:rPr>
              <a:t>Базел</a:t>
            </a:r>
            <a:r>
              <a:rPr lang="sr-Cyrl-RS" sz="2700" b="1" dirty="0">
                <a:solidFill>
                  <a:srgbClr val="1E3A8A"/>
                </a:solidFill>
                <a:latin typeface="+mn-lt"/>
              </a:rPr>
              <a:t> </a:t>
            </a:r>
            <a:r>
              <a:rPr lang="en-US" sz="2700" b="1" dirty="0">
                <a:solidFill>
                  <a:srgbClr val="1E3A8A"/>
                </a:solidFill>
                <a:latin typeface="+mn-lt"/>
              </a:rPr>
              <a:t>I</a:t>
            </a:r>
            <a:r>
              <a:rPr lang="sr-Cyrl-RS" sz="2700" b="1" dirty="0">
                <a:solidFill>
                  <a:srgbClr val="1E3A8A"/>
                </a:solidFill>
                <a:latin typeface="+mn-lt"/>
              </a:rPr>
              <a:t> до </a:t>
            </a:r>
            <a:r>
              <a:rPr lang="sr-Cyrl-RS" sz="2700" b="1" dirty="0" err="1">
                <a:solidFill>
                  <a:srgbClr val="1E3A8A"/>
                </a:solidFill>
                <a:latin typeface="+mn-lt"/>
              </a:rPr>
              <a:t>Базел</a:t>
            </a:r>
            <a:r>
              <a:rPr lang="sr-Cyrl-RS" sz="2700" b="1" dirty="0">
                <a:solidFill>
                  <a:srgbClr val="1E3A8A"/>
                </a:solidFill>
                <a:latin typeface="+mn-lt"/>
              </a:rPr>
              <a:t> </a:t>
            </a:r>
            <a:r>
              <a:rPr lang="en-US" sz="2700" b="1" dirty="0">
                <a:solidFill>
                  <a:srgbClr val="1E3A8A"/>
                </a:solidFill>
                <a:latin typeface="+mn-lt"/>
              </a:rPr>
              <a:t>IV</a:t>
            </a:r>
            <a:r>
              <a:rPr lang="sr-Cyrl-RS" sz="2700" b="1" dirty="0">
                <a:solidFill>
                  <a:srgbClr val="1E3A8A"/>
                </a:solidFill>
                <a:latin typeface="+mn-lt"/>
              </a:rPr>
              <a:t> стандарда</a:t>
            </a:r>
            <a:endParaRPr lang="en-US" sz="2700" b="1" dirty="0">
              <a:solidFill>
                <a:srgbClr val="1E3A8A"/>
              </a:solidFill>
              <a:latin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7EF99F-41C8-EB5A-7FD5-4EB294801863}"/>
              </a:ext>
            </a:extLst>
          </p:cNvPr>
          <p:cNvGrpSpPr/>
          <p:nvPr/>
        </p:nvGrpSpPr>
        <p:grpSpPr>
          <a:xfrm>
            <a:off x="239299" y="1052736"/>
            <a:ext cx="11713401" cy="5904656"/>
            <a:chOff x="239299" y="980728"/>
            <a:chExt cx="11713401" cy="59046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3FF099-BA67-125E-F604-9A844E71FD6E}"/>
                </a:ext>
              </a:extLst>
            </p:cNvPr>
            <p:cNvGrpSpPr/>
            <p:nvPr/>
          </p:nvGrpSpPr>
          <p:grpSpPr>
            <a:xfrm>
              <a:off x="239299" y="980728"/>
              <a:ext cx="11713401" cy="5904656"/>
              <a:chOff x="215248" y="984917"/>
              <a:chExt cx="11713401" cy="5904656"/>
            </a:xfrm>
          </p:grpSpPr>
          <p:grpSp>
            <p:nvGrpSpPr>
              <p:cNvPr id="1081" name="Group 1080">
                <a:extLst>
                  <a:ext uri="{FF2B5EF4-FFF2-40B4-BE49-F238E27FC236}">
                    <a16:creationId xmlns:a16="http://schemas.microsoft.com/office/drawing/2014/main" id="{4A9989E6-998A-DC27-B44D-E5509EA3178A}"/>
                  </a:ext>
                </a:extLst>
              </p:cNvPr>
              <p:cNvGrpSpPr/>
              <p:nvPr/>
            </p:nvGrpSpPr>
            <p:grpSpPr>
              <a:xfrm>
                <a:off x="215248" y="984917"/>
                <a:ext cx="11713401" cy="5904656"/>
                <a:chOff x="160994" y="1132142"/>
                <a:chExt cx="11713401" cy="5904656"/>
              </a:xfrm>
            </p:grpSpPr>
            <p:grpSp>
              <p:nvGrpSpPr>
                <p:cNvPr id="1072" name="Group 1071">
                  <a:extLst>
                    <a:ext uri="{FF2B5EF4-FFF2-40B4-BE49-F238E27FC236}">
                      <a16:creationId xmlns:a16="http://schemas.microsoft.com/office/drawing/2014/main" id="{65170601-7EBB-24CE-DE27-06C87A0399E0}"/>
                    </a:ext>
                  </a:extLst>
                </p:cNvPr>
                <p:cNvGrpSpPr/>
                <p:nvPr/>
              </p:nvGrpSpPr>
              <p:grpSpPr>
                <a:xfrm>
                  <a:off x="160994" y="1132142"/>
                  <a:ext cx="11710896" cy="5904656"/>
                  <a:chOff x="160994" y="1132142"/>
                  <a:chExt cx="11710896" cy="5904656"/>
                </a:xfrm>
              </p:grpSpPr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id="{A65B8A1B-E58D-B36E-2152-E89BB1DAEB70}"/>
                      </a:ext>
                    </a:extLst>
                  </p:cNvPr>
                  <p:cNvGrpSpPr/>
                  <p:nvPr/>
                </p:nvGrpSpPr>
                <p:grpSpPr>
                  <a:xfrm>
                    <a:off x="160994" y="1132142"/>
                    <a:ext cx="11710896" cy="5904656"/>
                    <a:chOff x="160994" y="1132142"/>
                    <a:chExt cx="11710896" cy="5904656"/>
                  </a:xfrm>
                </p:grpSpPr>
                <p:grpSp>
                  <p:nvGrpSpPr>
                    <p:cNvPr id="1048" name="Group 1047">
                      <a:extLst>
                        <a:ext uri="{FF2B5EF4-FFF2-40B4-BE49-F238E27FC236}">
                          <a16:creationId xmlns:a16="http://schemas.microsoft.com/office/drawing/2014/main" id="{6B4C8BA9-012D-A42A-6C03-A9DF46E7E1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0994" y="1132142"/>
                      <a:ext cx="11710896" cy="5904656"/>
                      <a:chOff x="1097098" y="1182690"/>
                      <a:chExt cx="11710896" cy="5904656"/>
                    </a:xfrm>
                  </p:grpSpPr>
                  <p:grpSp>
                    <p:nvGrpSpPr>
                      <p:cNvPr id="1044" name="Group 1043">
                        <a:extLst>
                          <a:ext uri="{FF2B5EF4-FFF2-40B4-BE49-F238E27FC236}">
                            <a16:creationId xmlns:a16="http://schemas.microsoft.com/office/drawing/2014/main" id="{20EF0249-E58D-C678-1533-27DAACBB0B0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97098" y="1182690"/>
                        <a:ext cx="11710896" cy="5904656"/>
                        <a:chOff x="1097098" y="2049460"/>
                        <a:chExt cx="11710896" cy="5904656"/>
                      </a:xfrm>
                    </p:grpSpPr>
                    <p:grpSp>
                      <p:nvGrpSpPr>
                        <p:cNvPr id="1041" name="Group 1040">
                          <a:extLst>
                            <a:ext uri="{FF2B5EF4-FFF2-40B4-BE49-F238E27FC236}">
                              <a16:creationId xmlns:a16="http://schemas.microsoft.com/office/drawing/2014/main" id="{55312C0B-E49F-B6CC-125D-0E05A7A1A60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97098" y="2049460"/>
                          <a:ext cx="11710896" cy="5904656"/>
                          <a:chOff x="528992" y="2049460"/>
                          <a:chExt cx="11710896" cy="5904656"/>
                        </a:xfrm>
                      </p:grpSpPr>
                      <p:sp>
                        <p:nvSpPr>
                          <p:cNvPr id="1025" name="Rectangle 1024">
                            <a:extLst>
                              <a:ext uri="{FF2B5EF4-FFF2-40B4-BE49-F238E27FC236}">
                                <a16:creationId xmlns:a16="http://schemas.microsoft.com/office/drawing/2014/main" id="{7B17745D-E055-8E36-2133-31F5B40B17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864140" y="2568542"/>
                            <a:ext cx="2375748" cy="5282972"/>
                          </a:xfrm>
                          <a:prstGeom prst="rect">
                            <a:avLst/>
                          </a:prstGeom>
                          <a:pattFill prst="pct75">
                            <a:fgClr>
                              <a:srgbClr val="FFFFFF"/>
                            </a:fgClr>
                            <a:bgClr>
                              <a:srgbClr val="8A6600"/>
                            </a:bgClr>
                          </a:patt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r-Latn-RS" b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endParaRPr>
                          </a:p>
                        </p:txBody>
                      </p:sp>
                      <p:cxnSp>
                        <p:nvCxnSpPr>
                          <p:cNvPr id="31" name="Straight Connector 30">
                            <a:extLst>
                              <a:ext uri="{FF2B5EF4-FFF2-40B4-BE49-F238E27FC236}">
                                <a16:creationId xmlns:a16="http://schemas.microsoft.com/office/drawing/2014/main" id="{DEF3DACB-3B86-D6FB-7682-60D6FD73882D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528992" y="7234036"/>
                            <a:ext cx="9384268" cy="3210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chemeClr val="tx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36" name="Rectangle 35">
                            <a:extLst>
                              <a:ext uri="{FF2B5EF4-FFF2-40B4-BE49-F238E27FC236}">
                                <a16:creationId xmlns:a16="http://schemas.microsoft.com/office/drawing/2014/main" id="{7B51B14C-A028-8B2D-BF97-EF9B3921363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58671" y="3935291"/>
                            <a:ext cx="1320147" cy="1346513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sz="1400" b="1" dirty="0"/>
                              <a:t>Кредитни ризик</a:t>
                            </a:r>
                            <a:endParaRPr lang="sr-Latn-RS" sz="1400" b="1" dirty="0"/>
                          </a:p>
                        </p:txBody>
                      </p:sp>
                      <p:sp>
                        <p:nvSpPr>
                          <p:cNvPr id="43" name="Rectangle 42">
                            <a:extLst>
                              <a:ext uri="{FF2B5EF4-FFF2-40B4-BE49-F238E27FC236}">
                                <a16:creationId xmlns:a16="http://schemas.microsoft.com/office/drawing/2014/main" id="{93A73F30-E4D5-F698-86FF-489C5332AA1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861382" y="3671990"/>
                            <a:ext cx="1320147" cy="1609815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sz="1400" b="1" dirty="0"/>
                              <a:t>Кредитни ризик</a:t>
                            </a:r>
                          </a:p>
                          <a:p>
                            <a:pPr algn="ctr"/>
                            <a:r>
                              <a:rPr lang="sr-Cyrl-RS" sz="1400" b="1" dirty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a:t>Тржишни ризици</a:t>
                            </a:r>
                          </a:p>
                          <a:p>
                            <a:pPr algn="ctr"/>
                            <a:r>
                              <a:rPr lang="sr-Cyrl-RS" sz="1400" b="1" dirty="0">
                                <a:solidFill>
                                  <a:schemeClr val="accent6">
                                    <a:lumMod val="40000"/>
                                    <a:lumOff val="60000"/>
                                  </a:schemeClr>
                                </a:solidFill>
                              </a:rPr>
                              <a:t>Оперативни ризик</a:t>
                            </a:r>
                            <a:endParaRPr lang="sr-Latn-RS" sz="1400" b="1" dirty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" name="Rectangle 45">
                            <a:extLst>
                              <a:ext uri="{FF2B5EF4-FFF2-40B4-BE49-F238E27FC236}">
                                <a16:creationId xmlns:a16="http://schemas.microsoft.com/office/drawing/2014/main" id="{B0F5E4F9-918A-C331-7B39-086809333F6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80832" y="3517942"/>
                            <a:ext cx="1320147" cy="5171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b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</a:rPr>
                              <a:t>БАЗЕЛ </a:t>
                            </a:r>
                            <a:r>
                              <a:rPr lang="en-US" b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</a:rPr>
                              <a:t>I</a:t>
                            </a:r>
                            <a:endParaRPr lang="sr-Latn-RS" b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" name="Rectangle 46">
                            <a:extLst>
                              <a:ext uri="{FF2B5EF4-FFF2-40B4-BE49-F238E27FC236}">
                                <a16:creationId xmlns:a16="http://schemas.microsoft.com/office/drawing/2014/main" id="{1DE08D11-683D-C294-AE48-8689FB2922E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495186" y="2857517"/>
                            <a:ext cx="1320147" cy="5171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b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</a:rPr>
                              <a:t>БАЗЕЛ </a:t>
                            </a:r>
                            <a:r>
                              <a:rPr lang="en-US" b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</a:rPr>
                              <a:t>II</a:t>
                            </a:r>
                            <a:endParaRPr lang="sr-Latn-RS" b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8" name="Rectangle 47">
                            <a:extLst>
                              <a:ext uri="{FF2B5EF4-FFF2-40B4-BE49-F238E27FC236}">
                                <a16:creationId xmlns:a16="http://schemas.microsoft.com/office/drawing/2014/main" id="{226C5617-171E-99E2-2F0A-E888E046D03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876866" y="2487362"/>
                            <a:ext cx="1320147" cy="5171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b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</a:rPr>
                              <a:t>БАЗЕЛ </a:t>
                            </a:r>
                            <a:r>
                              <a:rPr lang="en-US" b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</a:rPr>
                              <a:t>III</a:t>
                            </a:r>
                            <a:endParaRPr lang="sr-Latn-RS" b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0" name="Rectangle 49">
                            <a:extLst>
                              <a:ext uri="{FF2B5EF4-FFF2-40B4-BE49-F238E27FC236}">
                                <a16:creationId xmlns:a16="http://schemas.microsoft.com/office/drawing/2014/main" id="{92FC3602-AFAC-2476-2DF4-9DBA7C4F46B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495186" y="3263848"/>
                            <a:ext cx="1320147" cy="421073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sz="1300" b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rPr>
                              <a:t>Остали ризици</a:t>
                            </a:r>
                            <a:endParaRPr lang="sr-Latn-RS" sz="13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6" name="Rectangle 55">
                            <a:extLst>
                              <a:ext uri="{FF2B5EF4-FFF2-40B4-BE49-F238E27FC236}">
                                <a16:creationId xmlns:a16="http://schemas.microsoft.com/office/drawing/2014/main" id="{C296AE3A-3442-9AFD-7009-A1C5B54FD28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189698" y="2682356"/>
                            <a:ext cx="1476530" cy="7406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sz="1600" b="1" dirty="0">
                                <a:solidFill>
                                  <a:schemeClr val="tx2"/>
                                </a:solidFill>
                              </a:rPr>
                              <a:t>Стуб 1</a:t>
                            </a:r>
                          </a:p>
                          <a:p>
                            <a:pPr algn="ctr"/>
                            <a:r>
                              <a:rPr lang="sr-Cyrl-RS" sz="1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</a:rPr>
                              <a:t>минимални капитални захтев</a:t>
                            </a:r>
                            <a:endParaRPr lang="sr-Latn-RS" sz="12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7" name="Right Brace 56">
                            <a:extLst>
                              <a:ext uri="{FF2B5EF4-FFF2-40B4-BE49-F238E27FC236}">
                                <a16:creationId xmlns:a16="http://schemas.microsoft.com/office/drawing/2014/main" id="{D4E46C66-29AA-6DF3-4146-C9848707882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59657" y="3196437"/>
                            <a:ext cx="341622" cy="2124106"/>
                          </a:xfrm>
                          <a:prstGeom prst="rightBrace">
                            <a:avLst>
                              <a:gd name="adj1" fmla="val 130477"/>
                              <a:gd name="adj2" fmla="val 28399"/>
                            </a:avLst>
                          </a:prstGeom>
                          <a:ln w="28575">
                            <a:solidFill>
                              <a:schemeClr val="accent2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r-Latn-RS" dirty="0"/>
                          </a:p>
                        </p:txBody>
                      </p:sp>
                      <p:sp>
                        <p:nvSpPr>
                          <p:cNvPr id="58" name="Rectangle 57">
                            <a:extLst>
                              <a:ext uri="{FF2B5EF4-FFF2-40B4-BE49-F238E27FC236}">
                                <a16:creationId xmlns:a16="http://schemas.microsoft.com/office/drawing/2014/main" id="{767FFBC3-4C51-4ED1-2F12-1111266B172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189698" y="3545024"/>
                            <a:ext cx="1476530" cy="968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sz="1600" b="1" dirty="0">
                                <a:solidFill>
                                  <a:schemeClr val="accent2"/>
                                </a:solidFill>
                              </a:rPr>
                              <a:t>Стуб 2</a:t>
                            </a:r>
                            <a:endParaRPr lang="sr-Latn-RS" sz="1600" b="1" dirty="0">
                              <a:solidFill>
                                <a:schemeClr val="accent2"/>
                              </a:solidFill>
                            </a:endParaRPr>
                          </a:p>
                          <a:p>
                            <a:pPr algn="ctr"/>
                            <a:r>
                              <a:rPr lang="en-US" sz="1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</a:rPr>
                              <a:t>ICAAP</a:t>
                            </a:r>
                            <a:r>
                              <a:rPr lang="sr-Latn-RS" sz="1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</a:rPr>
                              <a:t>&amp;</a:t>
                            </a:r>
                            <a:r>
                              <a:rPr lang="en-US" sz="1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</a:rPr>
                              <a:t>SREP</a:t>
                            </a:r>
                            <a:endParaRPr lang="sr-Latn-RS" sz="14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endParaRPr>
                          </a:p>
                          <a:p>
                            <a:pPr algn="ctr"/>
                            <a:r>
                              <a:rPr lang="sr-Latn-RS" sz="1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</a:rPr>
                              <a:t>= </a:t>
                            </a:r>
                            <a:r>
                              <a:rPr lang="sr-Cyrl-RS" sz="1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</a:rPr>
                              <a:t>додатни захтев за капиталом</a:t>
                            </a:r>
                            <a:endParaRPr lang="sr-Latn-RS" sz="14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9" name="Rectangle 58">
                            <a:extLst>
                              <a:ext uri="{FF2B5EF4-FFF2-40B4-BE49-F238E27FC236}">
                                <a16:creationId xmlns:a16="http://schemas.microsoft.com/office/drawing/2014/main" id="{DADB01D1-8639-408D-3E34-B2BB58D6113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861381" y="3285537"/>
                            <a:ext cx="1320147" cy="42120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sz="1300" b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rPr>
                              <a:t>Остали ризици</a:t>
                            </a:r>
                            <a:endParaRPr lang="sr-Latn-RS" sz="13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0" name="Rectangle 59">
                            <a:extLst>
                              <a:ext uri="{FF2B5EF4-FFF2-40B4-BE49-F238E27FC236}">
                                <a16:creationId xmlns:a16="http://schemas.microsoft.com/office/drawing/2014/main" id="{8FC5049E-8777-08A7-3BE7-134C70FF0B0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861381" y="2908847"/>
                            <a:ext cx="1320147" cy="386031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n>
                            <a:prstDash val="sysDash"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sz="1400" b="1" dirty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</a:rPr>
                              <a:t>Заштитни слојеви</a:t>
                            </a:r>
                            <a:endParaRPr lang="sr-Latn-RS" sz="1400" b="1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1" name="Rectangle 60">
                            <a:extLst>
                              <a:ext uri="{FF2B5EF4-FFF2-40B4-BE49-F238E27FC236}">
                                <a16:creationId xmlns:a16="http://schemas.microsoft.com/office/drawing/2014/main" id="{570927AF-9FDB-571C-E8D2-B234FA9D71F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21765" y="7139457"/>
                            <a:ext cx="1320147" cy="5171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b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</a:rPr>
                              <a:t>1988</a:t>
                            </a:r>
                            <a:endParaRPr lang="sr-Latn-RS" b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2" name="Rectangle 61">
                            <a:extLst>
                              <a:ext uri="{FF2B5EF4-FFF2-40B4-BE49-F238E27FC236}">
                                <a16:creationId xmlns:a16="http://schemas.microsoft.com/office/drawing/2014/main" id="{6B4B0233-B124-180F-117D-E96C4A9D3E1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495187" y="7144778"/>
                            <a:ext cx="1320147" cy="5171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b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</a:rPr>
                              <a:t>2004</a:t>
                            </a:r>
                            <a:endParaRPr lang="sr-Latn-RS" b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3" name="Rectangle 62">
                            <a:extLst>
                              <a:ext uri="{FF2B5EF4-FFF2-40B4-BE49-F238E27FC236}">
                                <a16:creationId xmlns:a16="http://schemas.microsoft.com/office/drawing/2014/main" id="{57C5712C-32F4-2E96-56CA-A7ACF96822F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861382" y="7139457"/>
                            <a:ext cx="1320147" cy="5171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b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</a:rPr>
                              <a:t>2010</a:t>
                            </a:r>
                            <a:endParaRPr lang="sr-Latn-RS" b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" name="Rectangle 38">
                            <a:extLst>
                              <a:ext uri="{FF2B5EF4-FFF2-40B4-BE49-F238E27FC236}">
                                <a16:creationId xmlns:a16="http://schemas.microsoft.com/office/drawing/2014/main" id="{1DB0A463-552E-7BB2-DCFF-F0EDEFA125F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495188" y="3671990"/>
                            <a:ext cx="1320147" cy="1609814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sz="1400" b="1" dirty="0"/>
                              <a:t>Кредитни ризик</a:t>
                            </a:r>
                          </a:p>
                          <a:p>
                            <a:pPr algn="ctr"/>
                            <a:r>
                              <a:rPr lang="sr-Cyrl-RS" sz="1400" b="1" dirty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a:t>Тржишни ризици</a:t>
                            </a:r>
                          </a:p>
                          <a:p>
                            <a:pPr algn="ctr"/>
                            <a:r>
                              <a:rPr lang="sr-Cyrl-RS" sz="1400" b="1" dirty="0">
                                <a:solidFill>
                                  <a:schemeClr val="accent6">
                                    <a:lumMod val="40000"/>
                                    <a:lumOff val="60000"/>
                                  </a:schemeClr>
                                </a:solidFill>
                              </a:rPr>
                              <a:t>Оперативни ризик</a:t>
                            </a:r>
                            <a:endParaRPr lang="sr-Latn-RS" sz="1400" b="1" dirty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26" name="Rectangle 1025">
                            <a:extLst>
                              <a:ext uri="{FF2B5EF4-FFF2-40B4-BE49-F238E27FC236}">
                                <a16:creationId xmlns:a16="http://schemas.microsoft.com/office/drawing/2014/main" id="{D8A7530C-40E4-8271-7E8B-1436205D836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78532" y="4684016"/>
                            <a:ext cx="2111586" cy="5171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sz="1600" b="1" dirty="0">
                                <a:solidFill>
                                  <a:srgbClr val="AE5EAA"/>
                                </a:solidFill>
                              </a:rPr>
                              <a:t>Стуб </a:t>
                            </a:r>
                            <a:r>
                              <a:rPr lang="sr-Latn-RS" sz="1600" b="1" dirty="0">
                                <a:solidFill>
                                  <a:srgbClr val="AE5EAA"/>
                                </a:solidFill>
                              </a:rPr>
                              <a:t>3</a:t>
                            </a:r>
                          </a:p>
                          <a:p>
                            <a:pPr algn="ctr"/>
                            <a:r>
                              <a:rPr lang="sr-Cyrl-RS" sz="1400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</a:rPr>
                              <a:t>транспарентност и тржишна дисциплина</a:t>
                            </a:r>
                            <a:endParaRPr lang="sr-Latn-RS" sz="16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28" name="Rectangle 1027">
                            <a:extLst>
                              <a:ext uri="{FF2B5EF4-FFF2-40B4-BE49-F238E27FC236}">
                                <a16:creationId xmlns:a16="http://schemas.microsoft.com/office/drawing/2014/main" id="{B0F13814-76ED-DC16-1ED9-846411BBBD2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488280" y="7436962"/>
                            <a:ext cx="1320147" cy="5171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b="1" dirty="0">
                                <a:solidFill>
                                  <a:srgbClr val="C00000"/>
                                </a:solidFill>
                              </a:rPr>
                              <a:t>2011</a:t>
                            </a:r>
                            <a:endParaRPr lang="sr-Latn-RS" b="1" dirty="0">
                              <a:solidFill>
                                <a:srgbClr val="C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29" name="Rectangle 1028">
                            <a:extLst>
                              <a:ext uri="{FF2B5EF4-FFF2-40B4-BE49-F238E27FC236}">
                                <a16:creationId xmlns:a16="http://schemas.microsoft.com/office/drawing/2014/main" id="{CCC08BCA-CEA8-7F46-CB89-5A56A2DEC5B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876866" y="7436962"/>
                            <a:ext cx="1320147" cy="5171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b="1" dirty="0">
                                <a:solidFill>
                                  <a:srgbClr val="C00000"/>
                                </a:solidFill>
                              </a:rPr>
                              <a:t>2017</a:t>
                            </a:r>
                            <a:endParaRPr lang="sr-Latn-RS" b="1" dirty="0">
                              <a:solidFill>
                                <a:srgbClr val="C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30" name="Rectangle 1029">
                            <a:extLst>
                              <a:ext uri="{FF2B5EF4-FFF2-40B4-BE49-F238E27FC236}">
                                <a16:creationId xmlns:a16="http://schemas.microsoft.com/office/drawing/2014/main" id="{6FCF900D-9AD9-6FF7-39AB-083F5090F3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128635" y="2052594"/>
                            <a:ext cx="2375078" cy="263029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sz="1500" b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</a:rPr>
                              <a:t>Усклађеност - </a:t>
                            </a:r>
                            <a:r>
                              <a:rPr lang="sr-Latn-RS" sz="1500" b="1" i="1" dirty="0" err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</a:rPr>
                              <a:t>compliance</a:t>
                            </a:r>
                            <a:endParaRPr lang="sr-Latn-RS" sz="1500" b="1" i="1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31" name="Rectangle 1030">
                            <a:extLst>
                              <a:ext uri="{FF2B5EF4-FFF2-40B4-BE49-F238E27FC236}">
                                <a16:creationId xmlns:a16="http://schemas.microsoft.com/office/drawing/2014/main" id="{AFC21BF5-89AB-F2A8-BD31-FB31E945D11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573859" y="2049460"/>
                            <a:ext cx="8664212" cy="268193"/>
                          </a:xfrm>
                          <a:prstGeom prst="rect">
                            <a:avLst/>
                          </a:prstGeom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sz="1500" b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</a:rPr>
                              <a:t>Проактивно управљање ризицима</a:t>
                            </a:r>
                            <a:r>
                              <a:rPr lang="sr-Latn-RS" sz="1500" b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</a:rPr>
                              <a:t> </a:t>
                            </a:r>
                            <a:r>
                              <a:rPr lang="sr-Cyrl-RS" sz="1500" b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</a:rPr>
                              <a:t>и пропорционални надзор</a:t>
                            </a:r>
                            <a:r>
                              <a:rPr lang="sr-Latn-RS" sz="1500" b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</a:rPr>
                              <a:t> – </a:t>
                            </a:r>
                            <a:r>
                              <a:rPr lang="sr-Latn-RS" sz="1500" b="1" i="1" dirty="0" err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</a:rPr>
                              <a:t>risk</a:t>
                            </a:r>
                            <a:r>
                              <a:rPr lang="sr-Latn-RS" sz="1500" b="1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</a:rPr>
                              <a:t> </a:t>
                            </a:r>
                            <a:r>
                              <a:rPr lang="sr-Latn-RS" sz="1500" b="1" i="1" dirty="0" err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</a:rPr>
                              <a:t>based</a:t>
                            </a:r>
                            <a:r>
                              <a:rPr lang="sr-Cyrl-RS" sz="1500" b="1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</a:rPr>
                              <a:t> </a:t>
                            </a:r>
                            <a:endParaRPr lang="sr-Latn-RS" sz="1500" b="1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36" name="Right Brace 1035">
                            <a:extLst>
                              <a:ext uri="{FF2B5EF4-FFF2-40B4-BE49-F238E27FC236}">
                                <a16:creationId xmlns:a16="http://schemas.microsoft.com/office/drawing/2014/main" id="{AA2201B2-654C-DBAC-D5E8-2DA4922541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0800000">
                            <a:off x="4116437" y="3671989"/>
                            <a:ext cx="341622" cy="1643574"/>
                          </a:xfrm>
                          <a:prstGeom prst="rightBrace">
                            <a:avLst>
                              <a:gd name="adj1" fmla="val 130477"/>
                              <a:gd name="adj2" fmla="val 47299"/>
                            </a:avLst>
                          </a:prstGeom>
                          <a:ln w="28575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sr-Latn-RS" dirty="0"/>
                          </a:p>
                        </p:txBody>
                      </p:sp>
                      <p:sp>
                        <p:nvSpPr>
                          <p:cNvPr id="1040" name="Rectangle 1039">
                            <a:extLst>
                              <a:ext uri="{FF2B5EF4-FFF2-40B4-BE49-F238E27FC236}">
                                <a16:creationId xmlns:a16="http://schemas.microsoft.com/office/drawing/2014/main" id="{168721FC-BDDA-7A8B-1A8D-A059AE0E4C2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720819" y="6540455"/>
                            <a:ext cx="5498815" cy="261533"/>
                          </a:xfrm>
                          <a:prstGeom prst="rect">
                            <a:avLst/>
                          </a:prstGeom>
                          <a:solidFill>
                            <a:srgbClr val="6A8BD4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sz="1400" b="1" dirty="0"/>
                              <a:t>Управљање ликвидношћу (</a:t>
                            </a:r>
                            <a:r>
                              <a:rPr lang="en-US" sz="1400" b="1" dirty="0"/>
                              <a:t>LCR, NSFR</a:t>
                            </a:r>
                            <a:r>
                              <a:rPr lang="sr-Latn-RS" sz="1400" b="1" dirty="0"/>
                              <a:t>)</a:t>
                            </a:r>
                          </a:p>
                        </p:txBody>
                      </p:sp>
                      <p:sp>
                        <p:nvSpPr>
                          <p:cNvPr id="1038" name="Rectangle 1037">
                            <a:extLst>
                              <a:ext uri="{FF2B5EF4-FFF2-40B4-BE49-F238E27FC236}">
                                <a16:creationId xmlns:a16="http://schemas.microsoft.com/office/drawing/2014/main" id="{D14FB3F1-CEEB-CCFC-A67E-2E024240987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116400" y="6249726"/>
                            <a:ext cx="11113758" cy="261533"/>
                          </a:xfrm>
                          <a:prstGeom prst="rect">
                            <a:avLst/>
                          </a:prstGeom>
                          <a:solidFill>
                            <a:srgbClr val="7388A5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sr-Cyrl-RS" sz="1400" b="1" dirty="0">
                                <a:solidFill>
                                  <a:schemeClr val="bg1"/>
                                </a:solidFill>
                              </a:rPr>
                              <a:t>Одржавање адекватног нивоа и квалитета капитала</a:t>
                            </a:r>
                            <a:endParaRPr lang="sr-Latn-RS" sz="14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1042" name="Rectangle 1041">
                          <a:extLst>
                            <a:ext uri="{FF2B5EF4-FFF2-40B4-BE49-F238E27FC236}">
                              <a16:creationId xmlns:a16="http://schemas.microsoft.com/office/drawing/2014/main" id="{05B1AE1E-6D21-11A0-E669-C3B84772C8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284816" y="6824320"/>
                          <a:ext cx="3100808" cy="261533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sr-Cyrl-RS" sz="1400" b="1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Управљање </a:t>
                          </a:r>
                          <a:r>
                            <a:rPr lang="sr-Cyrl-RS" sz="1400" b="1" dirty="0" err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</a:rPr>
                            <a:t>левериџом</a:t>
                          </a:r>
                          <a:endParaRPr lang="sr-Latn-RS" sz="1400" b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045" name="Rectangle 1044">
                        <a:extLst>
                          <a:ext uri="{FF2B5EF4-FFF2-40B4-BE49-F238E27FC236}">
                            <a16:creationId xmlns:a16="http://schemas.microsoft.com/office/drawing/2014/main" id="{54CD0D80-DB54-C162-E986-6FA64EE16A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6407" y="4505901"/>
                        <a:ext cx="2383958" cy="261533"/>
                      </a:xfrm>
                      <a:prstGeom prst="rect">
                        <a:avLst/>
                      </a:prstGeom>
                      <a:solidFill>
                        <a:srgbClr val="9DD9D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sr-Cyrl-RS" sz="1400" b="1" dirty="0">
                            <a:solidFill>
                              <a:schemeClr val="tx1"/>
                            </a:solidFill>
                          </a:rPr>
                          <a:t>фиксни </a:t>
                        </a:r>
                        <a:r>
                          <a:rPr lang="sr-Cyrl-RS" sz="1400" b="1" dirty="0" err="1">
                            <a:solidFill>
                              <a:schemeClr val="tx1"/>
                            </a:solidFill>
                          </a:rPr>
                          <a:t>пондери</a:t>
                        </a:r>
                        <a:r>
                          <a:rPr lang="sr-Cyrl-RS" sz="1400" b="1" dirty="0">
                            <a:solidFill>
                              <a:schemeClr val="tx1"/>
                            </a:solidFill>
                          </a:rPr>
                          <a:t> ризика</a:t>
                        </a:r>
                        <a:endParaRPr lang="sr-Latn-RS" sz="14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046" name="Rectangle 1045">
                        <a:extLst>
                          <a:ext uri="{FF2B5EF4-FFF2-40B4-BE49-F238E27FC236}">
                            <a16:creationId xmlns:a16="http://schemas.microsoft.com/office/drawing/2014/main" id="{76815F1F-EF4F-7FDB-6AB0-27DE709FF4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74503" y="4506881"/>
                        <a:ext cx="6214896" cy="261533"/>
                      </a:xfrm>
                      <a:prstGeom prst="rect">
                        <a:avLst/>
                      </a:prstGeom>
                      <a:solidFill>
                        <a:srgbClr val="9DD9D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sr-Cyrl-RS" sz="1400" b="1" dirty="0">
                            <a:solidFill>
                              <a:schemeClr val="tx1"/>
                            </a:solidFill>
                          </a:rPr>
                          <a:t>више приступа за мерење ризика (стандардизовани, напредни</a:t>
                        </a:r>
                        <a:r>
                          <a:rPr lang="sr-Latn-RS" sz="1400" b="1" dirty="0">
                            <a:solidFill>
                              <a:schemeClr val="tx1"/>
                            </a:solidFill>
                          </a:rPr>
                          <a:t> </a:t>
                        </a:r>
                        <a:r>
                          <a:rPr lang="sr-Cyrl-RS" sz="1400" b="1" dirty="0">
                            <a:solidFill>
                              <a:schemeClr val="tx1"/>
                            </a:solidFill>
                          </a:rPr>
                          <a:t>модели)</a:t>
                        </a:r>
                        <a:endParaRPr lang="sr-Latn-RS" sz="14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64" name="Rectangle 1063">
                      <a:extLst>
                        <a:ext uri="{FF2B5EF4-FFF2-40B4-BE49-F238E27FC236}">
                          <a16:creationId xmlns:a16="http://schemas.microsoft.com/office/drawing/2014/main" id="{3C523DE9-DBD6-BEDE-F87B-34FD22EA0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33027" y="5904355"/>
                      <a:ext cx="2329133" cy="261533"/>
                    </a:xfrm>
                    <a:prstGeom prst="rect">
                      <a:avLst/>
                    </a:prstGeom>
                    <a:solidFill>
                      <a:srgbClr val="BD811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sr-Cyrl-RS" sz="1400" b="1" dirty="0">
                          <a:solidFill>
                            <a:schemeClr val="bg1"/>
                          </a:solidFill>
                        </a:rPr>
                        <a:t>Нови </a:t>
                      </a:r>
                      <a:r>
                        <a:rPr lang="sr-Cyrl-RS" sz="1400" b="1" dirty="0" err="1">
                          <a:solidFill>
                            <a:schemeClr val="bg1"/>
                          </a:solidFill>
                        </a:rPr>
                        <a:t>левериџ</a:t>
                      </a:r>
                      <a:endParaRPr lang="sr-Latn-RS" sz="14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062" name="Rectangle 1061">
                    <a:extLst>
                      <a:ext uri="{FF2B5EF4-FFF2-40B4-BE49-F238E27FC236}">
                        <a16:creationId xmlns:a16="http://schemas.microsoft.com/office/drawing/2014/main" id="{6CBE52A7-7DE1-8466-B768-D3F3885C5044}"/>
                      </a:ext>
                    </a:extLst>
                  </p:cNvPr>
                  <p:cNvSpPr/>
                  <p:nvPr/>
                </p:nvSpPr>
                <p:spPr>
                  <a:xfrm>
                    <a:off x="9544929" y="4455353"/>
                    <a:ext cx="2306708" cy="261533"/>
                  </a:xfrm>
                  <a:prstGeom prst="rect">
                    <a:avLst/>
                  </a:prstGeom>
                  <a:solidFill>
                    <a:srgbClr val="29737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r-Cyrl-RS" sz="1400" b="1" dirty="0">
                        <a:solidFill>
                          <a:schemeClr val="bg1"/>
                        </a:solidFill>
                      </a:rPr>
                      <a:t>ограничења и упоредивост</a:t>
                    </a:r>
                    <a:endParaRPr lang="sr-Latn-RS" sz="14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69" name="Rectangle 1068">
                  <a:extLst>
                    <a:ext uri="{FF2B5EF4-FFF2-40B4-BE49-F238E27FC236}">
                      <a16:creationId xmlns:a16="http://schemas.microsoft.com/office/drawing/2014/main" id="{88E2D595-8C63-23F2-356C-B622B6AA400B}"/>
                    </a:ext>
                  </a:extLst>
                </p:cNvPr>
                <p:cNvSpPr/>
                <p:nvPr/>
              </p:nvSpPr>
              <p:spPr>
                <a:xfrm>
                  <a:off x="748402" y="4887401"/>
                  <a:ext cx="5539329" cy="261533"/>
                </a:xfrm>
                <a:prstGeom prst="rect">
                  <a:avLst/>
                </a:prstGeom>
                <a:solidFill>
                  <a:srgbClr val="BF7FB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Cyrl-RS" sz="1400" b="1" dirty="0">
                      <a:solidFill>
                        <a:schemeClr val="bg1"/>
                      </a:solidFill>
                    </a:rPr>
                    <a:t>основни + допунски капитал</a:t>
                  </a:r>
                  <a:endParaRPr lang="sr-Latn-RS" sz="1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1" name="Rectangle 1070">
                  <a:extLst>
                    <a:ext uri="{FF2B5EF4-FFF2-40B4-BE49-F238E27FC236}">
                      <a16:creationId xmlns:a16="http://schemas.microsoft.com/office/drawing/2014/main" id="{CB41E547-96E8-661A-FA9B-AFF70E314A9B}"/>
                    </a:ext>
                  </a:extLst>
                </p:cNvPr>
                <p:cNvSpPr/>
                <p:nvPr/>
              </p:nvSpPr>
              <p:spPr>
                <a:xfrm>
                  <a:off x="6345847" y="4887400"/>
                  <a:ext cx="5505789" cy="261533"/>
                </a:xfrm>
                <a:prstGeom prst="rect">
                  <a:avLst/>
                </a:prstGeom>
                <a:solidFill>
                  <a:srgbClr val="BF7FB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Cyrl-RS" sz="1400" b="1" dirty="0">
                      <a:solidFill>
                        <a:schemeClr val="bg1"/>
                      </a:solidFill>
                    </a:rPr>
                    <a:t>основни акцијски + додатни основни + допунски</a:t>
                  </a:r>
                  <a:r>
                    <a:rPr lang="sr-Latn-RS" sz="1400" b="1" dirty="0">
                      <a:solidFill>
                        <a:schemeClr val="bg1"/>
                      </a:solidFill>
                    </a:rPr>
                    <a:t> </a:t>
                  </a:r>
                  <a:r>
                    <a:rPr lang="sr-Cyrl-RS" sz="1400" b="1" dirty="0">
                      <a:solidFill>
                        <a:schemeClr val="bg1"/>
                      </a:solidFill>
                    </a:rPr>
                    <a:t>капитал</a:t>
                  </a:r>
                  <a:endParaRPr lang="sr-Latn-RS" sz="14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57" name="Picture 1056">
                  <a:extLst>
                    <a:ext uri="{FF2B5EF4-FFF2-40B4-BE49-F238E27FC236}">
                      <a16:creationId xmlns:a16="http://schemas.microsoft.com/office/drawing/2014/main" id="{B6C1A16E-66AD-3A97-37E2-0007021CD1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0104511" y="1913682"/>
                  <a:ext cx="1335140" cy="2450804"/>
                </a:xfrm>
                <a:prstGeom prst="rect">
                  <a:avLst/>
                </a:prstGeom>
              </p:spPr>
            </p:pic>
            <p:cxnSp>
              <p:nvCxnSpPr>
                <p:cNvPr id="1050" name="Straight Connector 1049">
                  <a:extLst>
                    <a:ext uri="{FF2B5EF4-FFF2-40B4-BE49-F238E27FC236}">
                      <a16:creationId xmlns:a16="http://schemas.microsoft.com/office/drawing/2014/main" id="{8DBB898E-28F1-0A36-DDBF-6EFAA84BE7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56648" y="6316719"/>
                  <a:ext cx="2317747" cy="3210"/>
                </a:xfrm>
                <a:prstGeom prst="line">
                  <a:avLst/>
                </a:prstGeom>
                <a:ln w="57150">
                  <a:solidFill>
                    <a:schemeClr val="tx2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0" name="Rectangle 1079">
                  <a:extLst>
                    <a:ext uri="{FF2B5EF4-FFF2-40B4-BE49-F238E27FC236}">
                      <a16:creationId xmlns:a16="http://schemas.microsoft.com/office/drawing/2014/main" id="{467E917A-ABDD-67E6-CF62-441CE11174F8}"/>
                    </a:ext>
                  </a:extLst>
                </p:cNvPr>
                <p:cNvSpPr/>
                <p:nvPr/>
              </p:nvSpPr>
              <p:spPr>
                <a:xfrm>
                  <a:off x="10212389" y="6231612"/>
                  <a:ext cx="1320147" cy="51715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r-Latn-R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20</a:t>
                  </a:r>
                  <a:r>
                    <a:rPr lang="sr-Cyrl-RS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17+</a:t>
                  </a:r>
                  <a:endParaRPr lang="sr-Latn-RS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2" name="Arrow: Up-Down 1">
                <a:extLst>
                  <a:ext uri="{FF2B5EF4-FFF2-40B4-BE49-F238E27FC236}">
                    <a16:creationId xmlns:a16="http://schemas.microsoft.com/office/drawing/2014/main" id="{36BB7F8E-37DC-1F11-60D7-406E1CA964F2}"/>
                  </a:ext>
                </a:extLst>
              </p:cNvPr>
              <p:cNvSpPr/>
              <p:nvPr/>
            </p:nvSpPr>
            <p:spPr>
              <a:xfrm rot="16200000">
                <a:off x="-809872" y="2678770"/>
                <a:ext cx="2518813" cy="396899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600" b="1" dirty="0">
                    <a:solidFill>
                      <a:schemeClr val="tx2">
                        <a:lumMod val="75000"/>
                      </a:schemeClr>
                    </a:solidFill>
                  </a:rPr>
                  <a:t>Р и з и ц и </a:t>
                </a:r>
                <a:endParaRPr lang="sr-Latn-R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222A20-93D2-7DFF-3D46-9289FFC04A07}"/>
                </a:ext>
              </a:extLst>
            </p:cNvPr>
            <p:cNvSpPr/>
            <p:nvPr/>
          </p:nvSpPr>
          <p:spPr>
            <a:xfrm>
              <a:off x="10185937" y="1407931"/>
              <a:ext cx="1320147" cy="5171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>
                  <a:solidFill>
                    <a:srgbClr val="6C5000"/>
                  </a:solidFill>
                </a:rPr>
                <a:t>БАЗЕЛ </a:t>
              </a:r>
              <a:r>
                <a:rPr lang="en-US" b="1" dirty="0">
                  <a:solidFill>
                    <a:srgbClr val="6C5000"/>
                  </a:solidFill>
                </a:rPr>
                <a:t>IV</a:t>
              </a:r>
              <a:endParaRPr lang="sr-Latn-RS" b="1" dirty="0">
                <a:solidFill>
                  <a:srgbClr val="6C5000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EAC0608-CFF0-8951-5300-16D57EA62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15" y="1011280"/>
            <a:ext cx="529497" cy="601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AAD422-6AF3-F09C-636E-7B4C11F600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86" y="5257990"/>
            <a:ext cx="365149" cy="3650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97F478-A489-5B08-997A-812EFC3EF8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782" y="4804514"/>
            <a:ext cx="403748" cy="3275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A90361-88A6-F2EE-604C-E5C7357A2A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332" y="4303255"/>
            <a:ext cx="395581" cy="39558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5B8375-73BD-8AF4-3A8E-7CE2EAB0182F}"/>
              </a:ext>
            </a:extLst>
          </p:cNvPr>
          <p:cNvSpPr/>
          <p:nvPr/>
        </p:nvSpPr>
        <p:spPr>
          <a:xfrm>
            <a:off x="6444249" y="1330194"/>
            <a:ext cx="5505789" cy="221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</a:rPr>
              <a:t>Системска стабилност и спречавање нових криза</a:t>
            </a:r>
            <a:endParaRPr lang="sr-Latn-R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1DEC9E6-968C-209A-A913-610C72E1EC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8169" y="6572250"/>
            <a:ext cx="331612" cy="3316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8BBFF1-F4F3-DE97-5708-35ED407BABDA}"/>
              </a:ext>
            </a:extLst>
          </p:cNvPr>
          <p:cNvSpPr/>
          <p:nvPr/>
        </p:nvSpPr>
        <p:spPr>
          <a:xfrm>
            <a:off x="3284167" y="1330941"/>
            <a:ext cx="3081870" cy="221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ysClr val="windowText" lastClr="000000"/>
                </a:solidFill>
              </a:rPr>
              <a:t>Индивидуална отпорност</a:t>
            </a:r>
            <a:endParaRPr lang="sr-Latn-R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FE7B9-AD2C-A1B9-C5C5-24D49951A0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5366" y="6568105"/>
            <a:ext cx="331612" cy="33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3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DEF5344-C8DD-11A9-7736-8EB06549BFEF}"/>
              </a:ext>
            </a:extLst>
          </p:cNvPr>
          <p:cNvSpPr/>
          <p:nvPr/>
        </p:nvSpPr>
        <p:spPr>
          <a:xfrm>
            <a:off x="6456039" y="2363782"/>
            <a:ext cx="5256585" cy="1929314"/>
          </a:xfrm>
          <a:prstGeom prst="rect">
            <a:avLst/>
          </a:prstGeom>
          <a:solidFill>
            <a:srgbClr val="EAF4E4"/>
          </a:solidFill>
          <a:ln w="127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E5F2E4C-8E36-1132-EA4D-8ECD8069DC44}"/>
              </a:ext>
            </a:extLst>
          </p:cNvPr>
          <p:cNvSpPr/>
          <p:nvPr/>
        </p:nvSpPr>
        <p:spPr>
          <a:xfrm>
            <a:off x="479376" y="2363782"/>
            <a:ext cx="5400600" cy="1929314"/>
          </a:xfrm>
          <a:prstGeom prst="roundRect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1CA23CE-18EA-52D7-F5CF-B6CFCE40DC92}"/>
              </a:ext>
            </a:extLst>
          </p:cNvPr>
          <p:cNvSpPr/>
          <p:nvPr/>
        </p:nvSpPr>
        <p:spPr>
          <a:xfrm>
            <a:off x="479376" y="1202102"/>
            <a:ext cx="11233248" cy="849908"/>
          </a:xfrm>
          <a:prstGeom prst="roundRect">
            <a:avLst/>
          </a:prstGeom>
          <a:solidFill>
            <a:srgbClr val="4472C4">
              <a:alpha val="1607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404126-BF88-769F-24EC-7D2E011A417B}"/>
              </a:ext>
            </a:extLst>
          </p:cNvPr>
          <p:cNvGrpSpPr/>
          <p:nvPr/>
        </p:nvGrpSpPr>
        <p:grpSpPr>
          <a:xfrm>
            <a:off x="12510" y="41261"/>
            <a:ext cx="2232248" cy="812030"/>
            <a:chOff x="12510" y="41261"/>
            <a:chExt cx="2232248" cy="81203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01E5881-B01F-0094-EDE5-F6B7740261F9}"/>
                </a:ext>
              </a:extLst>
            </p:cNvPr>
            <p:cNvSpPr/>
            <p:nvPr/>
          </p:nvSpPr>
          <p:spPr>
            <a:xfrm>
              <a:off x="12510" y="41261"/>
              <a:ext cx="2232248" cy="802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pic>
          <p:nvPicPr>
            <p:cNvPr id="45" name="Picture 44" descr="A black and white logo&#10;&#10;Description automatically generated">
              <a:extLst>
                <a:ext uri="{FF2B5EF4-FFF2-40B4-BE49-F238E27FC236}">
                  <a16:creationId xmlns:a16="http://schemas.microsoft.com/office/drawing/2014/main" id="{99EFB0BF-59F8-2EC1-F6B1-E74774024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03" y="50822"/>
              <a:ext cx="2031568" cy="802469"/>
            </a:xfrm>
            <a:prstGeom prst="rect">
              <a:avLst/>
            </a:prstGeom>
          </p:spPr>
        </p:pic>
      </p:grpSp>
      <p:sp>
        <p:nvSpPr>
          <p:cNvPr id="1033" name="Title 1">
            <a:extLst>
              <a:ext uri="{FF2B5EF4-FFF2-40B4-BE49-F238E27FC236}">
                <a16:creationId xmlns:a16="http://schemas.microsoft.com/office/drawing/2014/main" id="{7F34BBF8-A1D8-5D27-573B-50E09EFAE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664" y="77191"/>
            <a:ext cx="9447113" cy="929616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700" b="1" dirty="0">
                <a:solidFill>
                  <a:srgbClr val="1E3A8A"/>
                </a:solidFill>
                <a:latin typeface="+mn-lt"/>
              </a:rPr>
              <a:t>Значај risk-based приступа кроз други стуб</a:t>
            </a:r>
            <a:endParaRPr lang="en-US" sz="2700" b="1" dirty="0">
              <a:solidFill>
                <a:srgbClr val="1E3A8A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4AE885-D1F5-A677-B0FE-084BC982BBDF}"/>
              </a:ext>
            </a:extLst>
          </p:cNvPr>
          <p:cNvGrpSpPr/>
          <p:nvPr/>
        </p:nvGrpSpPr>
        <p:grpSpPr>
          <a:xfrm>
            <a:off x="992072" y="1264004"/>
            <a:ext cx="10381573" cy="715089"/>
            <a:chOff x="992072" y="1264004"/>
            <a:chExt cx="10381573" cy="7150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CB65B0B-7600-FE87-D1EF-F4DDF0BA2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2072" y="1470255"/>
              <a:ext cx="376092" cy="37609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96BE97-A44B-0CF2-E54D-95D0FBD638A8}"/>
                </a:ext>
              </a:extLst>
            </p:cNvPr>
            <p:cNvSpPr txBox="1"/>
            <p:nvPr/>
          </p:nvSpPr>
          <p:spPr>
            <a:xfrm>
              <a:off x="1675229" y="1264004"/>
              <a:ext cx="9698416" cy="71508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ru-RU" dirty="0">
                  <a:solidFill>
                    <a:srgbClr val="0F172A"/>
                  </a:solidFill>
                </a:rPr>
                <a:t>Фокус на р</a:t>
              </a:r>
              <a:r>
                <a:rPr lang="ru-RU" b="0" i="0" dirty="0">
                  <a:solidFill>
                    <a:srgbClr val="0F172A"/>
                  </a:solidFill>
                  <a:effectLst/>
                </a:rPr>
                <a:t>изични профил појединачне банке</a:t>
              </a:r>
            </a:p>
            <a:p>
              <a:pPr algn="l"/>
              <a:r>
                <a:rPr lang="sr-Cyrl-RS" altLang="sr-Latn-RS" dirty="0"/>
                <a:t>П</a:t>
              </a:r>
              <a:r>
                <a:rPr kumimoji="0" lang="sr-Latn-RS" altLang="sr-Latn-R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рилагођавање</a:t>
              </a:r>
              <a:r>
                <a:rPr kumimoji="0" lang="sr-Latn-RS" altLang="sr-Latn-R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r>
                <a:rPr kumimoji="0" lang="sr-Latn-RS" altLang="sr-Latn-R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надзорног</a:t>
              </a:r>
              <a:r>
                <a:rPr kumimoji="0" lang="sr-Latn-RS" altLang="sr-Latn-R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r>
                <a:rPr kumimoji="0" lang="sr-Latn-RS" altLang="sr-Latn-R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приступа</a:t>
              </a:r>
              <a:r>
                <a:rPr kumimoji="0" lang="sr-Latn-RS" altLang="sr-Latn-R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r>
                <a:rPr kumimoji="0" lang="sr-Latn-RS" altLang="sr-Latn-R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величини</a:t>
              </a:r>
              <a:r>
                <a:rPr kumimoji="0" lang="sr-Latn-RS" altLang="sr-Latn-R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, </a:t>
              </a:r>
              <a:r>
                <a:rPr kumimoji="0" lang="sr-Latn-RS" altLang="sr-Latn-R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сложености</a:t>
              </a:r>
              <a:r>
                <a:rPr kumimoji="0" lang="sr-Latn-RS" altLang="sr-Latn-R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и </a:t>
              </a:r>
              <a:r>
                <a:rPr kumimoji="0" lang="sr-Latn-RS" altLang="sr-Latn-R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системској</a:t>
              </a:r>
              <a:r>
                <a:rPr kumimoji="0" lang="sr-Latn-RS" altLang="sr-Latn-R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r>
                <a:rPr kumimoji="0" lang="sr-Latn-RS" altLang="sr-Latn-R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важности</a:t>
              </a:r>
              <a:r>
                <a:rPr kumimoji="0" lang="sr-Cyrl-RS" altLang="sr-Latn-R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банке</a:t>
              </a:r>
              <a:endParaRPr lang="ru-RU" b="0" i="0" dirty="0">
                <a:solidFill>
                  <a:srgbClr val="0F172A"/>
                </a:solidFill>
                <a:effectLst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2FC2709-98A0-F993-D7C3-7134D35730B4}"/>
              </a:ext>
            </a:extLst>
          </p:cNvPr>
          <p:cNvSpPr txBox="1"/>
          <p:nvPr/>
        </p:nvSpPr>
        <p:spPr>
          <a:xfrm>
            <a:off x="748578" y="2884590"/>
            <a:ext cx="48905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Банка</a:t>
            </a:r>
            <a:r>
              <a:rPr kumimoji="0" lang="sr-Latn-RS" altLang="sr-Latn-R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r-Latn-RS" altLang="sr-Latn-RS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развија</a:t>
            </a:r>
            <a:r>
              <a:rPr kumimoji="0" lang="sr-Latn-RS" altLang="sr-Latn-R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r-Latn-RS" altLang="sr-Latn-RS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сопствени</a:t>
            </a:r>
            <a:r>
              <a:rPr kumimoji="0" lang="sr-Latn-RS" altLang="sr-Latn-R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r-Latn-RS" altLang="sr-Latn-RS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приступ</a:t>
            </a:r>
            <a:r>
              <a:rPr kumimoji="0" lang="sr-Latn-RS" altLang="sr-Latn-R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r-Latn-RS" altLang="sr-Latn-RS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за</a:t>
            </a:r>
            <a:r>
              <a:rPr kumimoji="0" lang="sr-Latn-RS" altLang="sr-Latn-R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r-Latn-RS" altLang="sr-Latn-RS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мерење</a:t>
            </a:r>
            <a:r>
              <a:rPr kumimoji="0" lang="sr-Latn-RS" altLang="sr-Latn-R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r-Latn-RS" altLang="sr-Latn-RS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адекватности</a:t>
            </a:r>
            <a:r>
              <a:rPr kumimoji="0" lang="sr-Latn-RS" altLang="sr-Latn-R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r-Latn-RS" altLang="sr-Latn-RS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капитала</a:t>
            </a:r>
            <a:r>
              <a:rPr kumimoji="0" lang="sr-Latn-RS" altLang="sr-Latn-R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у </a:t>
            </a:r>
            <a:r>
              <a:rPr kumimoji="0" lang="sr-Latn-RS" altLang="sr-Latn-RS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односу</a:t>
            </a:r>
            <a:r>
              <a:rPr kumimoji="0" lang="sr-Latn-RS" altLang="sr-Latn-R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r-Latn-RS" altLang="sr-Latn-RS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на</a:t>
            </a:r>
            <a:r>
              <a:rPr kumimoji="0" lang="sr-Latn-RS" altLang="sr-Latn-R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r-Latn-RS" altLang="sr-Latn-RS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све</a:t>
            </a:r>
            <a:r>
              <a:rPr kumimoji="0" lang="sr-Latn-RS" altLang="sr-Latn-R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r-Latn-RS" altLang="sr-Latn-RS" sz="1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ризике</a:t>
            </a:r>
            <a:r>
              <a:rPr kumimoji="0" lang="sr-Latn-RS" altLang="sr-Latn-R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r>
              <a:rPr kumimoji="0" lang="sr-Cyrl-RS" altLang="sr-Latn-R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укључујући и оне </a:t>
            </a:r>
            <a:r>
              <a:rPr kumimoji="0" lang="ru-RU" altLang="sr-Latn-R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који нису покривени у Стубу 1 (каматни, концентрација, ликвидност, репутација итд).</a:t>
            </a:r>
            <a:endParaRPr kumimoji="0" lang="sr-Latn-RS" altLang="sr-Latn-R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E41364-44F7-F750-2538-E93BD305C271}"/>
              </a:ext>
            </a:extLst>
          </p:cNvPr>
          <p:cNvSpPr txBox="1"/>
          <p:nvPr/>
        </p:nvSpPr>
        <p:spPr>
          <a:xfrm>
            <a:off x="748578" y="2491747"/>
            <a:ext cx="9608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sr-Latn-RS" sz="1600" b="1" dirty="0"/>
              <a:t>ICAAP</a:t>
            </a:r>
            <a:endParaRPr kumimoji="0" lang="sr-Latn-RS" altLang="sr-Latn-R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ED2B4D-6508-A5E9-265B-150C02D443CF}"/>
              </a:ext>
            </a:extLst>
          </p:cNvPr>
          <p:cNvGrpSpPr/>
          <p:nvPr/>
        </p:nvGrpSpPr>
        <p:grpSpPr>
          <a:xfrm>
            <a:off x="479376" y="4509120"/>
            <a:ext cx="5400600" cy="1929314"/>
            <a:chOff x="479376" y="4396547"/>
            <a:chExt cx="5400600" cy="192931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B8D9371-EBBC-27FB-86B7-62CB4BF909B8}"/>
                </a:ext>
              </a:extLst>
            </p:cNvPr>
            <p:cNvSpPr/>
            <p:nvPr/>
          </p:nvSpPr>
          <p:spPr>
            <a:xfrm>
              <a:off x="479376" y="4396547"/>
              <a:ext cx="5400600" cy="1929314"/>
            </a:xfrm>
            <a:prstGeom prst="roundRect">
              <a:avLst/>
            </a:prstGeom>
            <a:solidFill>
              <a:srgbClr val="FDF1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929C44-A720-2CDE-92A6-729B48E32DAD}"/>
                </a:ext>
              </a:extLst>
            </p:cNvPr>
            <p:cNvSpPr txBox="1"/>
            <p:nvPr/>
          </p:nvSpPr>
          <p:spPr>
            <a:xfrm>
              <a:off x="717692" y="5044737"/>
              <a:ext cx="489052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kumimoji="0" lang="sr-Cyrl-RS" altLang="sr-Latn-R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Супервизор </a:t>
              </a:r>
              <a:r>
                <a:rPr kumimoji="0" lang="sr-Latn-RS" altLang="sr-Latn-R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врши</a:t>
              </a:r>
              <a:r>
                <a:rPr kumimoji="0" lang="sr-Latn-RS" altLang="sr-Latn-R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r>
                <a:rPr kumimoji="0" lang="sr-Latn-RS" altLang="sr-Latn-R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процену</a:t>
              </a:r>
              <a:r>
                <a:rPr kumimoji="0" lang="sr-Cyrl-RS" altLang="sr-Latn-R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ризичног профила и </a:t>
              </a:r>
              <a:r>
                <a:rPr kumimoji="0" lang="en-US" altLang="sr-Latn-R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ICAAP-</a:t>
              </a:r>
              <a:r>
                <a:rPr kumimoji="0" lang="sr-Cyrl-RS" altLang="sr-Latn-R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а</a:t>
              </a:r>
              <a:r>
                <a:rPr lang="sr-Cyrl-RS" altLang="sr-Latn-RS" sz="1600" dirty="0"/>
                <a:t> банке</a:t>
              </a:r>
              <a:r>
                <a:rPr kumimoji="0" lang="sr-Latn-RS" altLang="sr-Latn-R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и </a:t>
              </a:r>
              <a:r>
                <a:rPr lang="sr-Cyrl-RS" altLang="sr-Latn-RS" sz="1600" dirty="0"/>
                <a:t>по потреби </a:t>
              </a:r>
              <a:r>
                <a:rPr kumimoji="0" lang="sr-Latn-RS" altLang="sr-Latn-R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дефинише</a:t>
              </a:r>
              <a:r>
                <a:rPr kumimoji="0" lang="sr-Latn-RS" altLang="sr-Latn-R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r>
                <a:rPr kumimoji="0" lang="sr-Latn-RS" altLang="sr-Latn-R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додатне</a:t>
              </a:r>
              <a:r>
                <a:rPr kumimoji="0" lang="sr-Latn-RS" altLang="sr-Latn-R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r>
                <a:rPr kumimoji="0" lang="sr-Latn-RS" altLang="sr-Latn-R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капиталне</a:t>
              </a:r>
              <a:r>
                <a:rPr kumimoji="0" lang="sr-Latn-RS" altLang="sr-Latn-R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r>
                <a:rPr kumimoji="0" lang="sr-Latn-RS" altLang="sr-Latn-R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захтеве</a:t>
              </a:r>
              <a:r>
                <a:rPr kumimoji="0" lang="sr-Cyrl-RS" altLang="sr-Latn-R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,</a:t>
              </a:r>
              <a:r>
                <a:rPr kumimoji="0" lang="sr-Latn-RS" altLang="sr-Latn-R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r>
                <a:rPr lang="sr-Cyrl-RS" altLang="sr-Latn-RS" sz="1600" dirty="0"/>
                <a:t>обавезујуће </a:t>
              </a:r>
              <a:r>
                <a:rPr kumimoji="0" lang="sr-Latn-RS" altLang="sr-Latn-R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(P2R), </a:t>
              </a:r>
              <a:r>
                <a:rPr kumimoji="0" lang="sr-Latn-RS" altLang="sr-Latn-R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као</a:t>
              </a:r>
              <a:r>
                <a:rPr kumimoji="0" lang="sr-Latn-RS" altLang="sr-Latn-R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и </a:t>
              </a:r>
              <a:r>
                <a:rPr kumimoji="0" lang="sr-Latn-RS" altLang="sr-Latn-RS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препору</a:t>
              </a:r>
              <a:r>
                <a:rPr kumimoji="0" lang="sr-Cyrl-RS" altLang="sr-Latn-R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чене</a:t>
              </a:r>
              <a:r>
                <a:rPr kumimoji="0" lang="sr-Latn-RS" altLang="sr-Latn-R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(P2G).</a:t>
              </a:r>
              <a:endParaRPr lang="sr-Latn-RS" sz="1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B57C8F-3232-4631-F2A5-8C6B886DDE81}"/>
                </a:ext>
              </a:extLst>
            </p:cNvPr>
            <p:cNvSpPr txBox="1"/>
            <p:nvPr/>
          </p:nvSpPr>
          <p:spPr>
            <a:xfrm>
              <a:off x="748578" y="4598171"/>
              <a:ext cx="96088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sr-Latn-RS" sz="1600" b="1" dirty="0"/>
                <a:t>SREP</a:t>
              </a:r>
              <a:endParaRPr kumimoji="0" lang="sr-Latn-RS" altLang="sr-Latn-R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903CB96-591B-D0CC-E8A2-418CBAD7F18F}"/>
              </a:ext>
            </a:extLst>
          </p:cNvPr>
          <p:cNvSpPr txBox="1"/>
          <p:nvPr/>
        </p:nvSpPr>
        <p:spPr>
          <a:xfrm>
            <a:off x="7536160" y="2884590"/>
            <a:ext cx="34455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Поспешује интерну дисциплину и одговорно управљање ризицима и капиталом</a:t>
            </a:r>
            <a:r>
              <a:rPr lang="sr-Latn-RS" sz="1600" dirty="0"/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8608AC1-97FB-3283-91A7-334A0E148454}"/>
              </a:ext>
            </a:extLst>
          </p:cNvPr>
          <p:cNvGrpSpPr/>
          <p:nvPr/>
        </p:nvGrpSpPr>
        <p:grpSpPr>
          <a:xfrm>
            <a:off x="6456039" y="4509121"/>
            <a:ext cx="5256585" cy="1929314"/>
            <a:chOff x="6437446" y="4191325"/>
            <a:chExt cx="5256585" cy="2564904"/>
          </a:xfrm>
          <a:solidFill>
            <a:srgbClr val="FADDCA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7360FC3-C1F8-A3A0-19DC-12C55762184B}"/>
                </a:ext>
              </a:extLst>
            </p:cNvPr>
            <p:cNvSpPr/>
            <p:nvPr/>
          </p:nvSpPr>
          <p:spPr>
            <a:xfrm>
              <a:off x="6437446" y="4191325"/>
              <a:ext cx="5256585" cy="2564904"/>
            </a:xfrm>
            <a:prstGeom prst="rect">
              <a:avLst/>
            </a:prstGeom>
            <a:solidFill>
              <a:srgbClr val="EAF4E4"/>
            </a:solidFill>
            <a:ln w="12700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3BD328A-C581-D7BC-5132-66F49D1B86E2}"/>
                </a:ext>
              </a:extLst>
            </p:cNvPr>
            <p:cNvSpPr txBox="1"/>
            <p:nvPr/>
          </p:nvSpPr>
          <p:spPr>
            <a:xfrm>
              <a:off x="7517566" y="4765705"/>
              <a:ext cx="4032449" cy="1392107"/>
            </a:xfrm>
            <a:prstGeom prst="rect">
              <a:avLst/>
            </a:prstGeom>
            <a:noFill/>
            <a:ln w="12700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just"/>
              <a:r>
                <a:rPr lang="ru-RU" sz="1600" dirty="0">
                  <a:solidFill>
                    <a:schemeClr val="tx1"/>
                  </a:solidFill>
                </a:rPr>
                <a:t>Успоставља двосмерну комуникацију и подстиче транспарентан однос између надзора и субјеката надзора</a:t>
              </a:r>
              <a:r>
                <a:rPr lang="sr-Latn-RS" sz="1600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7B072926-2759-D2DC-04F1-0810D1A98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892" y="2942425"/>
            <a:ext cx="545684" cy="54568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6A6AAE5-F600-FFAC-5267-7C68521F11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2892" y="5211294"/>
            <a:ext cx="547200" cy="5472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ABA793A-E151-3D57-2972-0DD8CB9E3617}"/>
              </a:ext>
            </a:extLst>
          </p:cNvPr>
          <p:cNvSpPr/>
          <p:nvPr/>
        </p:nvSpPr>
        <p:spPr>
          <a:xfrm>
            <a:off x="5951984" y="3040407"/>
            <a:ext cx="446471" cy="576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4CBD14D-1E95-FF38-3AD1-4CB917F93EB9}"/>
              </a:ext>
            </a:extLst>
          </p:cNvPr>
          <p:cNvSpPr/>
          <p:nvPr/>
        </p:nvSpPr>
        <p:spPr>
          <a:xfrm>
            <a:off x="5944772" y="5157310"/>
            <a:ext cx="446471" cy="576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143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86E81017-80BD-72A2-B69A-28D5CB920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557" y="6361266"/>
            <a:ext cx="941949" cy="4169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A404126-BF88-769F-24EC-7D2E011A417B}"/>
              </a:ext>
            </a:extLst>
          </p:cNvPr>
          <p:cNvGrpSpPr/>
          <p:nvPr/>
        </p:nvGrpSpPr>
        <p:grpSpPr>
          <a:xfrm>
            <a:off x="12510" y="41261"/>
            <a:ext cx="2232248" cy="812030"/>
            <a:chOff x="12510" y="41261"/>
            <a:chExt cx="2232248" cy="81203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01E5881-B01F-0094-EDE5-F6B7740261F9}"/>
                </a:ext>
              </a:extLst>
            </p:cNvPr>
            <p:cNvSpPr/>
            <p:nvPr/>
          </p:nvSpPr>
          <p:spPr>
            <a:xfrm>
              <a:off x="12510" y="41261"/>
              <a:ext cx="2232248" cy="802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pic>
          <p:nvPicPr>
            <p:cNvPr id="45" name="Picture 44" descr="A black and white logo&#10;&#10;Description automatically generated">
              <a:extLst>
                <a:ext uri="{FF2B5EF4-FFF2-40B4-BE49-F238E27FC236}">
                  <a16:creationId xmlns:a16="http://schemas.microsoft.com/office/drawing/2014/main" id="{99EFB0BF-59F8-2EC1-F6B1-E74774024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03" y="50822"/>
              <a:ext cx="2031568" cy="802469"/>
            </a:xfrm>
            <a:prstGeom prst="rect">
              <a:avLst/>
            </a:prstGeom>
          </p:spPr>
        </p:pic>
      </p:grpSp>
      <p:sp>
        <p:nvSpPr>
          <p:cNvPr id="1033" name="Title 1">
            <a:extLst>
              <a:ext uri="{FF2B5EF4-FFF2-40B4-BE49-F238E27FC236}">
                <a16:creationId xmlns:a16="http://schemas.microsoft.com/office/drawing/2014/main" id="{7F34BBF8-A1D8-5D27-573B-50E09EFAE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546" y="267995"/>
            <a:ext cx="6246763" cy="469916"/>
          </a:xfrm>
          <a:prstGeom prst="round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Cyrl-RS" sz="2700" b="1" dirty="0">
                <a:solidFill>
                  <a:srgbClr val="1E3A8A"/>
                </a:solidFill>
                <a:latin typeface="+mn-lt"/>
              </a:rPr>
              <a:t>Регулаторна </a:t>
            </a:r>
            <a:r>
              <a:rPr lang="sr-Cyrl-RS" sz="2700" b="1" dirty="0" err="1">
                <a:solidFill>
                  <a:srgbClr val="1E3A8A"/>
                </a:solidFill>
                <a:latin typeface="+mn-lt"/>
              </a:rPr>
              <a:t>еквивалентност</a:t>
            </a:r>
            <a:endParaRPr lang="en-US" sz="2700" b="1" dirty="0">
              <a:solidFill>
                <a:srgbClr val="1E3A8A"/>
              </a:solidFill>
              <a:latin typeface="+mn-lt"/>
            </a:endParaRP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D2AF221C-B2D3-0D60-FB92-27595F799CB7}"/>
              </a:ext>
            </a:extLst>
          </p:cNvPr>
          <p:cNvSpPr txBox="1"/>
          <p:nvPr/>
        </p:nvSpPr>
        <p:spPr>
          <a:xfrm>
            <a:off x="3784921" y="6403623"/>
            <a:ext cx="8209647" cy="3745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sr-Cyrl-RS" sz="1600" dirty="0">
                <a:solidFill>
                  <a:schemeClr val="bg1"/>
                </a:solidFill>
              </a:rPr>
              <a:t>Периодично праћење испуњености </a:t>
            </a:r>
            <a:r>
              <a:rPr lang="ru-RU" sz="1600" dirty="0">
                <a:solidFill>
                  <a:schemeClr val="bg1"/>
                </a:solidFill>
              </a:rPr>
              <a:t>критеријума и услова еквивалентности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sr-Cyrl-RS" sz="1600" dirty="0">
                <a:solidFill>
                  <a:schemeClr val="bg1"/>
                </a:solidFill>
              </a:rPr>
              <a:t>за банке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7652552-7377-49C0-237C-42E7A4A1BCE8}"/>
              </a:ext>
            </a:extLst>
          </p:cNvPr>
          <p:cNvGrpSpPr/>
          <p:nvPr/>
        </p:nvGrpSpPr>
        <p:grpSpPr>
          <a:xfrm rot="21132302">
            <a:off x="123400" y="3307163"/>
            <a:ext cx="3624688" cy="3318255"/>
            <a:chOff x="-3147" y="2057084"/>
            <a:chExt cx="4021877" cy="336841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D06D407-D9D4-BC69-8D7C-7C103DFA636C}"/>
                </a:ext>
              </a:extLst>
            </p:cNvPr>
            <p:cNvGrpSpPr/>
            <p:nvPr/>
          </p:nvGrpSpPr>
          <p:grpSpPr>
            <a:xfrm rot="661082">
              <a:off x="99652" y="2057084"/>
              <a:ext cx="3919078" cy="3368413"/>
              <a:chOff x="217353" y="1704523"/>
              <a:chExt cx="3919078" cy="3368413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29FA8D22-692E-93A7-EA9D-7B7577BE01F6}"/>
                  </a:ext>
                </a:extLst>
              </p:cNvPr>
              <p:cNvSpPr/>
              <p:nvPr/>
            </p:nvSpPr>
            <p:spPr>
              <a:xfrm rot="3234253">
                <a:off x="596574" y="3226988"/>
                <a:ext cx="1008112" cy="1440160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 dirty="0"/>
              </a:p>
            </p:txBody>
          </p:sp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A8F0E04D-BB4F-C169-AB1F-2A7E3BFE0CFB}"/>
                  </a:ext>
                </a:extLst>
              </p:cNvPr>
              <p:cNvSpPr/>
              <p:nvPr/>
            </p:nvSpPr>
            <p:spPr>
              <a:xfrm rot="819800">
                <a:off x="1120660" y="3530093"/>
                <a:ext cx="1008112" cy="1440160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 dirty="0"/>
              </a:p>
            </p:txBody>
          </p:sp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2858D37B-3F55-4C1F-5819-11F40615AC78}"/>
                  </a:ext>
                </a:extLst>
              </p:cNvPr>
              <p:cNvSpPr/>
              <p:nvPr/>
            </p:nvSpPr>
            <p:spPr>
              <a:xfrm rot="5833794">
                <a:off x="433377" y="2645345"/>
                <a:ext cx="1008112" cy="1440160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 dirty="0"/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282AD5EB-DCF2-4856-7D16-6EC18EAAC47F}"/>
                  </a:ext>
                </a:extLst>
              </p:cNvPr>
              <p:cNvSpPr/>
              <p:nvPr/>
            </p:nvSpPr>
            <p:spPr>
              <a:xfrm rot="8206035">
                <a:off x="713979" y="2137236"/>
                <a:ext cx="1008112" cy="1440160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 dirty="0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9AA96614-748E-3E7F-2801-A36569896B6A}"/>
                  </a:ext>
                </a:extLst>
              </p:cNvPr>
              <p:cNvSpPr/>
              <p:nvPr/>
            </p:nvSpPr>
            <p:spPr>
              <a:xfrm rot="19904874">
                <a:off x="1739347" y="3482510"/>
                <a:ext cx="1008112" cy="1440160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 dirty="0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294E3194-BC71-B9AD-CC7F-C14E088038A9}"/>
                  </a:ext>
                </a:extLst>
              </p:cNvPr>
              <p:cNvSpPr/>
              <p:nvPr/>
            </p:nvSpPr>
            <p:spPr>
              <a:xfrm rot="17457209">
                <a:off x="2114124" y="3036963"/>
                <a:ext cx="1008112" cy="1440160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prstDash val="dash"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 dirty="0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5109A78E-1259-5D7F-3C85-058539C0463F}"/>
                  </a:ext>
                </a:extLst>
              </p:cNvPr>
              <p:cNvSpPr/>
              <p:nvPr/>
            </p:nvSpPr>
            <p:spPr>
              <a:xfrm rot="15021352">
                <a:off x="2368267" y="2248718"/>
                <a:ext cx="1046652" cy="1707516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 dirty="0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94243850-EE92-4D6A-B1D2-7C8ACBFE7E92}"/>
                  </a:ext>
                </a:extLst>
              </p:cNvPr>
              <p:cNvSpPr/>
              <p:nvPr/>
            </p:nvSpPr>
            <p:spPr>
              <a:xfrm rot="12794915">
                <a:off x="1820683" y="2000310"/>
                <a:ext cx="1008112" cy="1440160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 dirty="0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6FF22F00-9F0C-D89B-15CD-C7116E9E35BA}"/>
                  </a:ext>
                </a:extLst>
              </p:cNvPr>
              <p:cNvSpPr/>
              <p:nvPr/>
            </p:nvSpPr>
            <p:spPr>
              <a:xfrm rot="10487441">
                <a:off x="1248658" y="1901253"/>
                <a:ext cx="1008112" cy="1440160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FA212A5-6982-0C3F-AE91-4F5317E3B399}"/>
                  </a:ext>
                </a:extLst>
              </p:cNvPr>
              <p:cNvSpPr/>
              <p:nvPr/>
            </p:nvSpPr>
            <p:spPr>
              <a:xfrm rot="15996592">
                <a:off x="1047094" y="2177428"/>
                <a:ext cx="1400372" cy="454562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200" b="1" dirty="0">
                    <a:solidFill>
                      <a:schemeClr val="accent1"/>
                    </a:solidFill>
                  </a:rPr>
                  <a:t>Кредитни</a:t>
                </a:r>
              </a:p>
              <a:p>
                <a:pPr algn="ctr"/>
                <a:r>
                  <a:rPr lang="sr-Cyrl-RS" sz="1200" b="1" dirty="0">
                    <a:solidFill>
                      <a:schemeClr val="accent1"/>
                    </a:solidFill>
                  </a:rPr>
                  <a:t> рејтинг</a:t>
                </a:r>
                <a:endParaRPr lang="sr-Latn-RS" sz="12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90152C-EFD9-C176-3C63-F16E60F46722}"/>
                  </a:ext>
                </a:extLst>
              </p:cNvPr>
              <p:cNvSpPr/>
              <p:nvPr/>
            </p:nvSpPr>
            <p:spPr>
              <a:xfrm rot="2524883">
                <a:off x="325394" y="2411059"/>
                <a:ext cx="1400373" cy="454562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200" b="1" dirty="0">
                    <a:solidFill>
                      <a:schemeClr val="accent1"/>
                    </a:solidFill>
                  </a:rPr>
                  <a:t>Централни</a:t>
                </a:r>
              </a:p>
              <a:p>
                <a:pPr algn="ctr"/>
                <a:r>
                  <a:rPr lang="sr-Cyrl-RS" sz="1200" b="1" dirty="0">
                    <a:solidFill>
                      <a:schemeClr val="accent1"/>
                    </a:solidFill>
                  </a:rPr>
                  <a:t> </a:t>
                </a:r>
                <a:r>
                  <a:rPr lang="sr-Cyrl-RS" sz="1200" b="1" dirty="0" err="1">
                    <a:solidFill>
                      <a:schemeClr val="accent1"/>
                    </a:solidFill>
                  </a:rPr>
                  <a:t>депозитари</a:t>
                </a:r>
                <a:endParaRPr lang="sr-Latn-RS" sz="12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9F59A2A-F763-DC83-7688-996F51BF6DDB}"/>
                  </a:ext>
                </a:extLst>
              </p:cNvPr>
              <p:cNvSpPr/>
              <p:nvPr/>
            </p:nvSpPr>
            <p:spPr>
              <a:xfrm rot="19446532">
                <a:off x="333187" y="3749862"/>
                <a:ext cx="1400373" cy="454562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100" b="1" dirty="0">
                    <a:solidFill>
                      <a:schemeClr val="accent1"/>
                    </a:solidFill>
                  </a:rPr>
                  <a:t>Транспарентност</a:t>
                </a:r>
                <a:endParaRPr lang="sr-Latn-RS" sz="11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0D5B8D0-FF10-C044-86CA-F9A7A3283305}"/>
                  </a:ext>
                </a:extLst>
              </p:cNvPr>
              <p:cNvSpPr/>
              <p:nvPr/>
            </p:nvSpPr>
            <p:spPr>
              <a:xfrm rot="16903220">
                <a:off x="894122" y="4145469"/>
                <a:ext cx="1400373" cy="454562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200" b="1" dirty="0">
                    <a:solidFill>
                      <a:schemeClr val="accent1"/>
                    </a:solidFill>
                  </a:rPr>
                  <a:t>Рачуноводство</a:t>
                </a:r>
                <a:endParaRPr lang="sr-Latn-RS" sz="12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05323FC-5C78-7D30-28B6-3413966D3652}"/>
                  </a:ext>
                </a:extLst>
              </p:cNvPr>
              <p:cNvSpPr/>
              <p:nvPr/>
            </p:nvSpPr>
            <p:spPr>
              <a:xfrm rot="3350632">
                <a:off x="1590903" y="4096756"/>
                <a:ext cx="1400372" cy="454562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200" b="1" dirty="0">
                    <a:solidFill>
                      <a:schemeClr val="accent1"/>
                    </a:solidFill>
                  </a:rPr>
                  <a:t>Ревизија</a:t>
                </a:r>
                <a:endParaRPr lang="sr-Latn-RS" sz="12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7132F5C-F5F0-A6F1-CB85-2E705DFDE5B2}"/>
                  </a:ext>
                </a:extLst>
              </p:cNvPr>
              <p:cNvSpPr/>
              <p:nvPr/>
            </p:nvSpPr>
            <p:spPr>
              <a:xfrm rot="1465251">
                <a:off x="2148794" y="3663825"/>
                <a:ext cx="1243883" cy="29577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200" b="1" dirty="0">
                    <a:solidFill>
                      <a:schemeClr val="accent1"/>
                    </a:solidFill>
                  </a:rPr>
                  <a:t>Осигурање/</a:t>
                </a:r>
              </a:p>
              <a:p>
                <a:pPr algn="ctr"/>
                <a:r>
                  <a:rPr lang="sr-Cyrl-RS" sz="1200" b="1" dirty="0">
                    <a:solidFill>
                      <a:schemeClr val="accent1"/>
                    </a:solidFill>
                  </a:rPr>
                  <a:t>Реосигурање</a:t>
                </a:r>
                <a:endParaRPr lang="sr-Latn-RS" sz="12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9DBA70B-A21D-D85D-BB0C-BD93749EFBF5}"/>
                  </a:ext>
                </a:extLst>
              </p:cNvPr>
              <p:cNvSpPr/>
              <p:nvPr/>
            </p:nvSpPr>
            <p:spPr>
              <a:xfrm rot="20834734">
                <a:off x="2351857" y="2814142"/>
                <a:ext cx="1784574" cy="335258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200" b="1" dirty="0">
                    <a:solidFill>
                      <a:schemeClr val="accent1">
                        <a:lumMod val="75000"/>
                      </a:schemeClr>
                    </a:solidFill>
                  </a:rPr>
                  <a:t>Кредитне институције </a:t>
                </a:r>
                <a:endParaRPr lang="sr-Latn-RS" sz="12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sr-Cyrl-RS" sz="1200" b="1" dirty="0">
                    <a:solidFill>
                      <a:schemeClr val="accent1">
                        <a:lumMod val="75000"/>
                      </a:schemeClr>
                    </a:solidFill>
                  </a:rPr>
                  <a:t>(банке)</a:t>
                </a:r>
                <a:endParaRPr lang="sr-Latn-RS" sz="12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0DFEBF-D7EF-1D59-02CC-A878116CAE8C}"/>
                  </a:ext>
                </a:extLst>
              </p:cNvPr>
              <p:cNvSpPr/>
              <p:nvPr/>
            </p:nvSpPr>
            <p:spPr>
              <a:xfrm rot="18013508">
                <a:off x="1728572" y="2362098"/>
                <a:ext cx="1400373" cy="454562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1200" b="1" dirty="0">
                    <a:solidFill>
                      <a:schemeClr val="accent1"/>
                    </a:solidFill>
                  </a:rPr>
                  <a:t>Инвестиционе </a:t>
                </a:r>
              </a:p>
              <a:p>
                <a:pPr algn="ctr"/>
                <a:r>
                  <a:rPr lang="sr-Cyrl-RS" sz="1200" b="1" dirty="0">
                    <a:solidFill>
                      <a:schemeClr val="accent1"/>
                    </a:solidFill>
                  </a:rPr>
                  <a:t>фирме</a:t>
                </a:r>
                <a:endParaRPr lang="sr-Latn-RS" sz="120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EA8FE4-1BF1-CF18-6BC4-D1CE169ECFD1}"/>
                </a:ext>
              </a:extLst>
            </p:cNvPr>
            <p:cNvSpPr/>
            <p:nvPr/>
          </p:nvSpPr>
          <p:spPr>
            <a:xfrm rot="1036122">
              <a:off x="-3147" y="3203644"/>
              <a:ext cx="1400373" cy="45456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200" b="1" dirty="0">
                  <a:solidFill>
                    <a:schemeClr val="accent1"/>
                  </a:solidFill>
                </a:rPr>
                <a:t>Финансијски</a:t>
              </a:r>
            </a:p>
            <a:p>
              <a:pPr algn="ctr"/>
              <a:r>
                <a:rPr lang="sr-Cyrl-RS" sz="1200" b="1" dirty="0" err="1">
                  <a:solidFill>
                    <a:schemeClr val="accent1"/>
                  </a:solidFill>
                </a:rPr>
                <a:t>бенчмарци</a:t>
              </a:r>
              <a:endParaRPr lang="sr-Latn-RS" sz="1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1051069-0E53-3A5B-B174-7D774D2ABC88}"/>
              </a:ext>
            </a:extLst>
          </p:cNvPr>
          <p:cNvSpPr txBox="1"/>
          <p:nvPr/>
        </p:nvSpPr>
        <p:spPr>
          <a:xfrm>
            <a:off x="4161869" y="4205764"/>
            <a:ext cx="37050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повољнији </a:t>
            </a:r>
            <a:r>
              <a:rPr lang="sr-Cyrl-RS" sz="1600" dirty="0" err="1"/>
              <a:t>пондер</a:t>
            </a:r>
            <a:r>
              <a:rPr lang="sr-Cyrl-RS" sz="1600" dirty="0"/>
              <a:t> ризика за </a:t>
            </a:r>
            <a:r>
              <a:rPr lang="ru-RU" sz="1600" b="1" dirty="0"/>
              <a:t>изложености</a:t>
            </a:r>
            <a:r>
              <a:rPr lang="ru-RU" sz="1600" dirty="0"/>
              <a:t> према домаћим </a:t>
            </a:r>
            <a:r>
              <a:rPr lang="ru-RU" sz="1600" b="1" u="sng" dirty="0"/>
              <a:t>банкама</a:t>
            </a:r>
            <a:r>
              <a:rPr lang="ru-RU" sz="1600" b="1" dirty="0"/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F71F5A-AB94-ED5A-838E-29EA134662DE}"/>
              </a:ext>
            </a:extLst>
          </p:cNvPr>
          <p:cNvSpPr txBox="1"/>
          <p:nvPr/>
        </p:nvSpPr>
        <p:spPr>
          <a:xfrm>
            <a:off x="1252094" y="1163931"/>
            <a:ext cx="10726272" cy="3745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Cyrl-RS" sz="1600" dirty="0"/>
              <a:t>Процена усклађености </a:t>
            </a:r>
            <a:r>
              <a:rPr lang="ru-RU" sz="1600" dirty="0"/>
              <a:t>регулаторног и надзорног оквир у области финансијских услуга трећих земаља са ЕУ оквиром.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A66FE3-1B47-1658-86F3-5867C3DE45FB}"/>
              </a:ext>
            </a:extLst>
          </p:cNvPr>
          <p:cNvSpPr txBox="1"/>
          <p:nvPr/>
        </p:nvSpPr>
        <p:spPr>
          <a:xfrm>
            <a:off x="1262777" y="1766474"/>
            <a:ext cx="101653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Сигурно и несметано прекогранично пословање и смањење регулаторног оптерећења.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5FF0EE4-3487-005E-9BD0-A757F7E4387E}"/>
              </a:ext>
            </a:extLst>
          </p:cNvPr>
          <p:cNvSpPr/>
          <p:nvPr/>
        </p:nvSpPr>
        <p:spPr>
          <a:xfrm>
            <a:off x="268023" y="2825453"/>
            <a:ext cx="3221171" cy="37454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Области процене еквивалетности</a:t>
            </a:r>
            <a:endParaRPr lang="sr-Latn-R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CBF89A-7ED8-44E0-CB50-945B4D32015F}"/>
              </a:ext>
            </a:extLst>
          </p:cNvPr>
          <p:cNvSpPr txBox="1"/>
          <p:nvPr/>
        </p:nvSpPr>
        <p:spPr>
          <a:xfrm>
            <a:off x="1262777" y="2217212"/>
            <a:ext cx="101653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Процену и праћење спроводи Европска комисија, уз подршку EBA, ESMA и EIOPA, или консултаната.</a:t>
            </a:r>
            <a:endParaRPr lang="sr-Latn-RS" sz="16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28FFFAC-646C-A974-0D9A-D7C68EF51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777" y="1176154"/>
            <a:ext cx="730310" cy="36686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9A2DA96-F38C-0190-389C-2F4D44630D51}"/>
              </a:ext>
            </a:extLst>
          </p:cNvPr>
          <p:cNvSpPr txBox="1"/>
          <p:nvPr/>
        </p:nvSpPr>
        <p:spPr>
          <a:xfrm>
            <a:off x="3893813" y="2864711"/>
            <a:ext cx="8100755" cy="919401"/>
          </a:xfrm>
          <a:prstGeom prst="roundRect">
            <a:avLst/>
          </a:prstGeom>
          <a:solidFill>
            <a:srgbClr val="F6FAF4"/>
          </a:solidFill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EBA</a:t>
            </a:r>
            <a:r>
              <a:rPr lang="ru-RU" sz="1600" dirty="0"/>
              <a:t> је </a:t>
            </a:r>
            <a:r>
              <a:rPr lang="sr-Cyrl-RS" sz="1600" dirty="0"/>
              <a:t>проценом </a:t>
            </a:r>
            <a:r>
              <a:rPr lang="ru-RU" sz="1600" dirty="0"/>
              <a:t>утврдила </a:t>
            </a:r>
            <a:r>
              <a:rPr lang="ru-RU" sz="1600" b="1" dirty="0"/>
              <a:t>да </a:t>
            </a:r>
            <a:r>
              <a:rPr lang="sr-Cyrl-RS" sz="1600" b="1" dirty="0"/>
              <a:t>су</a:t>
            </a:r>
            <a:r>
              <a:rPr lang="ru-RU" sz="1600" b="1" dirty="0"/>
              <a:t> регулаторни и надзорни оквир </a:t>
            </a:r>
            <a:r>
              <a:rPr lang="ru-RU" sz="1600" b="1" u="sng" dirty="0"/>
              <a:t>за банке</a:t>
            </a:r>
            <a:r>
              <a:rPr lang="ru-RU" sz="1600" u="sng" dirty="0"/>
              <a:t> </a:t>
            </a:r>
            <a:r>
              <a:rPr lang="ru-RU" sz="1600" dirty="0"/>
              <a:t>у Републици Србији </a:t>
            </a:r>
            <a:r>
              <a:rPr lang="ru-RU" sz="1600" b="1" dirty="0"/>
              <a:t>еквивалентни</a:t>
            </a:r>
            <a:r>
              <a:rPr lang="ru-RU" sz="1600" dirty="0"/>
              <a:t> ЕУ оквиру (</a:t>
            </a:r>
            <a:r>
              <a:rPr lang="en-US" sz="1600" dirty="0"/>
              <a:t>Capital Requirements Regulation </a:t>
            </a:r>
            <a:r>
              <a:rPr lang="sr-Cyrl-RS" sz="1600" dirty="0"/>
              <a:t>- </a:t>
            </a:r>
            <a:r>
              <a:rPr lang="sr-Latn-RS" sz="1600" dirty="0"/>
              <a:t>CRR)</a:t>
            </a:r>
            <a:r>
              <a:rPr lang="ru-RU" sz="1600" dirty="0"/>
              <a:t>. </a:t>
            </a:r>
            <a:endParaRPr lang="sr-Latn-RS" sz="1600" dirty="0"/>
          </a:p>
          <a:p>
            <a:pPr algn="just"/>
            <a:r>
              <a:rPr lang="ru-RU" sz="1600" dirty="0"/>
              <a:t>Одлука о еквивалентности </a:t>
            </a:r>
            <a:r>
              <a:rPr lang="ru-RU" sz="1600" b="1" dirty="0"/>
              <a:t>је донета крајем 2019. године.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BCED303-9452-A19C-2512-CFB587D2EB0B}"/>
              </a:ext>
            </a:extLst>
          </p:cNvPr>
          <p:cNvSpPr txBox="1"/>
          <p:nvPr/>
        </p:nvSpPr>
        <p:spPr>
          <a:xfrm>
            <a:off x="4161869" y="3841016"/>
            <a:ext cx="14477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600" b="1" dirty="0"/>
              <a:t>Шта то значи?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CC8568C-0F7E-7307-3196-4A37AD5C97BD}"/>
              </a:ext>
            </a:extLst>
          </p:cNvPr>
          <p:cNvGrpSpPr/>
          <p:nvPr/>
        </p:nvGrpSpPr>
        <p:grpSpPr>
          <a:xfrm>
            <a:off x="7824192" y="4186521"/>
            <a:ext cx="4237640" cy="1982331"/>
            <a:chOff x="7824192" y="4186521"/>
            <a:chExt cx="4170376" cy="1982331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49A1501-EF19-8A99-8238-5D05C2A27959}"/>
                </a:ext>
              </a:extLst>
            </p:cNvPr>
            <p:cNvSpPr/>
            <p:nvPr/>
          </p:nvSpPr>
          <p:spPr>
            <a:xfrm>
              <a:off x="7824192" y="4205764"/>
              <a:ext cx="4170376" cy="19630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419BF0C-FAF2-DF9C-A677-186823946628}"/>
                </a:ext>
              </a:extLst>
            </p:cNvPr>
            <p:cNvSpPr txBox="1"/>
            <p:nvPr/>
          </p:nvSpPr>
          <p:spPr>
            <a:xfrm>
              <a:off x="8243854" y="4186521"/>
              <a:ext cx="3741669" cy="1900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sr-Cyrl-RS" sz="1600" dirty="0"/>
                <a:t>Јефтинији извори финансирања</a:t>
              </a:r>
            </a:p>
            <a:p>
              <a:pPr>
                <a:lnSpc>
                  <a:spcPct val="150000"/>
                </a:lnSpc>
              </a:pPr>
              <a:r>
                <a:rPr lang="sr-Cyrl-RS" sz="1600" dirty="0"/>
                <a:t>Правна сигурност</a:t>
              </a:r>
              <a:endParaRPr lang="ru-RU" sz="1600" dirty="0"/>
            </a:p>
            <a:p>
              <a:pPr>
                <a:lnSpc>
                  <a:spcPct val="150000"/>
                </a:lnSpc>
              </a:pPr>
              <a:r>
                <a:rPr lang="ru-RU" sz="1600" dirty="0"/>
                <a:t>Јачање сарадње са надзорним телима ЕУ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/>
                <a:t>Потврда стабилности и поузданости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/>
                <a:t>Важан корак у европским интеграцијама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91B4524-F307-7D27-E072-7395FA433B80}"/>
                </a:ext>
              </a:extLst>
            </p:cNvPr>
            <p:cNvGrpSpPr/>
            <p:nvPr/>
          </p:nvGrpSpPr>
          <p:grpSpPr>
            <a:xfrm>
              <a:off x="7994041" y="4345717"/>
              <a:ext cx="180000" cy="180000"/>
              <a:chOff x="5519935" y="2204997"/>
              <a:chExt cx="211713" cy="253183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47106BE-3B18-1327-9B59-8843AC544616}"/>
                  </a:ext>
                </a:extLst>
              </p:cNvPr>
              <p:cNvSpPr/>
              <p:nvPr/>
            </p:nvSpPr>
            <p:spPr>
              <a:xfrm>
                <a:off x="5519935" y="2204997"/>
                <a:ext cx="211713" cy="253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pic>
            <p:nvPicPr>
              <p:cNvPr id="36" name="Graphic 35" descr="Checkmark with solid fill">
                <a:extLst>
                  <a:ext uri="{FF2B5EF4-FFF2-40B4-BE49-F238E27FC236}">
                    <a16:creationId xmlns:a16="http://schemas.microsoft.com/office/drawing/2014/main" id="{7930B2BE-A9AE-BB9D-9C2F-9FC59C4BA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54389" y="2246190"/>
                <a:ext cx="142805" cy="170797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6C7C690-7443-E151-39B3-77C9F6AA3146}"/>
                </a:ext>
              </a:extLst>
            </p:cNvPr>
            <p:cNvGrpSpPr/>
            <p:nvPr/>
          </p:nvGrpSpPr>
          <p:grpSpPr>
            <a:xfrm>
              <a:off x="7995799" y="5049906"/>
              <a:ext cx="180000" cy="180000"/>
              <a:chOff x="5519935" y="2204997"/>
              <a:chExt cx="211713" cy="25318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A124CE5-317C-0B65-41DA-AAC37226B7A2}"/>
                  </a:ext>
                </a:extLst>
              </p:cNvPr>
              <p:cNvSpPr/>
              <p:nvPr/>
            </p:nvSpPr>
            <p:spPr>
              <a:xfrm>
                <a:off x="5519935" y="2204997"/>
                <a:ext cx="211713" cy="25318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pic>
            <p:nvPicPr>
              <p:cNvPr id="46" name="Graphic 45" descr="Checkmark with solid fill">
                <a:extLst>
                  <a:ext uri="{FF2B5EF4-FFF2-40B4-BE49-F238E27FC236}">
                    <a16:creationId xmlns:a16="http://schemas.microsoft.com/office/drawing/2014/main" id="{17C64EA5-8384-FE37-4308-777708FB64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54389" y="2246190"/>
                <a:ext cx="142805" cy="170797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39AF193-84EC-18F6-FEEC-94961F7A3681}"/>
                </a:ext>
              </a:extLst>
            </p:cNvPr>
            <p:cNvGrpSpPr/>
            <p:nvPr/>
          </p:nvGrpSpPr>
          <p:grpSpPr>
            <a:xfrm>
              <a:off x="7995799" y="5428986"/>
              <a:ext cx="180000" cy="180000"/>
              <a:chOff x="5519935" y="2204997"/>
              <a:chExt cx="211713" cy="253183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46F5FB8-19E7-9860-C64F-5442AD37491A}"/>
                  </a:ext>
                </a:extLst>
              </p:cNvPr>
              <p:cNvSpPr/>
              <p:nvPr/>
            </p:nvSpPr>
            <p:spPr>
              <a:xfrm>
                <a:off x="5519935" y="2204997"/>
                <a:ext cx="211713" cy="25318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pic>
            <p:nvPicPr>
              <p:cNvPr id="49" name="Graphic 48" descr="Checkmark with solid fill">
                <a:extLst>
                  <a:ext uri="{FF2B5EF4-FFF2-40B4-BE49-F238E27FC236}">
                    <a16:creationId xmlns:a16="http://schemas.microsoft.com/office/drawing/2014/main" id="{92EB3BD0-D0E1-3C79-CD45-2A29BBF6B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54389" y="2246190"/>
                <a:ext cx="142805" cy="170797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948C63E-F5F5-D2D0-7634-EE3EF8257D26}"/>
                </a:ext>
              </a:extLst>
            </p:cNvPr>
            <p:cNvGrpSpPr/>
            <p:nvPr/>
          </p:nvGrpSpPr>
          <p:grpSpPr>
            <a:xfrm>
              <a:off x="7995799" y="5788657"/>
              <a:ext cx="180000" cy="180000"/>
              <a:chOff x="5519935" y="2204997"/>
              <a:chExt cx="211713" cy="253183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28DEC09-5E49-B8F6-C3A8-64C3DD346388}"/>
                  </a:ext>
                </a:extLst>
              </p:cNvPr>
              <p:cNvSpPr/>
              <p:nvPr/>
            </p:nvSpPr>
            <p:spPr>
              <a:xfrm>
                <a:off x="5519935" y="2204997"/>
                <a:ext cx="211713" cy="25318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pic>
            <p:nvPicPr>
              <p:cNvPr id="55" name="Graphic 54" descr="Checkmark with solid fill">
                <a:extLst>
                  <a:ext uri="{FF2B5EF4-FFF2-40B4-BE49-F238E27FC236}">
                    <a16:creationId xmlns:a16="http://schemas.microsoft.com/office/drawing/2014/main" id="{C0C69416-2410-0C72-17A5-FE6EB0C6B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54389" y="2246190"/>
                <a:ext cx="142805" cy="170797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58ACCBE-927C-EA86-ED78-DAD3CB41B995}"/>
                </a:ext>
              </a:extLst>
            </p:cNvPr>
            <p:cNvGrpSpPr/>
            <p:nvPr/>
          </p:nvGrpSpPr>
          <p:grpSpPr>
            <a:xfrm>
              <a:off x="7995799" y="4695511"/>
              <a:ext cx="180000" cy="180000"/>
              <a:chOff x="5519935" y="2204997"/>
              <a:chExt cx="211713" cy="253183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0CB96FB-6745-FC1E-987B-D62D6067E799}"/>
                  </a:ext>
                </a:extLst>
              </p:cNvPr>
              <p:cNvSpPr/>
              <p:nvPr/>
            </p:nvSpPr>
            <p:spPr>
              <a:xfrm>
                <a:off x="5519935" y="2204997"/>
                <a:ext cx="211713" cy="253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pic>
            <p:nvPicPr>
              <p:cNvPr id="58" name="Graphic 57" descr="Checkmark with solid fill">
                <a:extLst>
                  <a:ext uri="{FF2B5EF4-FFF2-40B4-BE49-F238E27FC236}">
                    <a16:creationId xmlns:a16="http://schemas.microsoft.com/office/drawing/2014/main" id="{629797B0-4C3C-5D40-D2B4-99D1BFB1D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54389" y="2246190"/>
                <a:ext cx="142805" cy="170797"/>
              </a:xfrm>
              <a:prstGeom prst="rect">
                <a:avLst/>
              </a:prstGeom>
            </p:spPr>
          </p:pic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CF623711-AEB6-C2C0-7B24-E4D920D0E6EF}"/>
              </a:ext>
            </a:extLst>
          </p:cNvPr>
          <p:cNvSpPr txBox="1"/>
          <p:nvPr/>
        </p:nvSpPr>
        <p:spPr>
          <a:xfrm>
            <a:off x="4179652" y="4864656"/>
            <a:ext cx="37050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могућност примене повољнијег пондера ризика </a:t>
            </a:r>
            <a:r>
              <a:rPr lang="ru-RU" sz="1600" b="1" dirty="0"/>
              <a:t>за изложеноси </a:t>
            </a:r>
            <a:r>
              <a:rPr lang="sr-Cyrl-RS" sz="1600" b="1" dirty="0"/>
              <a:t>у </a:t>
            </a:r>
            <a:r>
              <a:rPr lang="sr-Cyrl-RS" sz="1600" b="1" u="sng" dirty="0"/>
              <a:t>динарима</a:t>
            </a:r>
            <a:r>
              <a:rPr lang="sr-Cyrl-RS" sz="1600" b="1" dirty="0"/>
              <a:t> </a:t>
            </a:r>
            <a:r>
              <a:rPr lang="ru-RU" sz="1600" dirty="0"/>
              <a:t>према</a:t>
            </a:r>
            <a:r>
              <a:rPr lang="ru-RU" sz="1600" b="1" dirty="0"/>
              <a:t> </a:t>
            </a:r>
            <a:r>
              <a:rPr lang="ru-RU" sz="1600" b="1" u="sng" dirty="0"/>
              <a:t>сектору државе, НБС и јавним телима у Републици Србији, </a:t>
            </a:r>
            <a:r>
              <a:rPr lang="ru-RU" sz="1600" u="sng" dirty="0"/>
              <a:t>уз додатне услове</a:t>
            </a:r>
            <a:r>
              <a:rPr lang="ru-RU" sz="1600" dirty="0"/>
              <a:t>.</a:t>
            </a:r>
          </a:p>
        </p:txBody>
      </p:sp>
      <p:pic>
        <p:nvPicPr>
          <p:cNvPr id="1025" name="Picture 1024">
            <a:extLst>
              <a:ext uri="{FF2B5EF4-FFF2-40B4-BE49-F238E27FC236}">
                <a16:creationId xmlns:a16="http://schemas.microsoft.com/office/drawing/2014/main" id="{312405FE-2E42-0203-F0BE-902C6ECBEE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8801" y="4298732"/>
            <a:ext cx="385200" cy="385200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22293CB2-304A-41B3-030C-033511CA34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6521" y="4959423"/>
            <a:ext cx="385200" cy="385200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CF6F1F34-78B9-84B3-650E-3EBC1F1D89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727" y="2211091"/>
            <a:ext cx="374549" cy="374549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1647FDE9-388C-8560-7C62-3E30FCAB5C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490" y="1773673"/>
            <a:ext cx="372791" cy="37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8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D00FDC4-E57F-5B22-27C6-1FEB93A51DB3}"/>
              </a:ext>
            </a:extLst>
          </p:cNvPr>
          <p:cNvSpPr/>
          <p:nvPr/>
        </p:nvSpPr>
        <p:spPr>
          <a:xfrm>
            <a:off x="1669774" y="1340768"/>
            <a:ext cx="5396948" cy="478837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C0C0C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26809-E14D-EDC4-33E7-92BB386E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116632"/>
            <a:ext cx="7239000" cy="1066800"/>
          </a:xfrm>
        </p:spPr>
        <p:txBody>
          <a:bodyPr wrap="square" anchor="ctr">
            <a:normAutofit/>
          </a:bodyPr>
          <a:lstStyle/>
          <a:p>
            <a:pPr algn="l"/>
            <a:r>
              <a:rPr lang="sr-Cyrl-RS" sz="2700" dirty="0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sr-Cyrl-CS" sz="2700" dirty="0" err="1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ржиште</a:t>
            </a:r>
            <a:r>
              <a:rPr lang="sr-Cyrl-CS" sz="2700" dirty="0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осигурања у Србији</a:t>
            </a:r>
            <a:br>
              <a:rPr lang="sr-Cyrl-CS" sz="2700" dirty="0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sz="2700" dirty="0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протеклој деценији (2015-2024)</a:t>
            </a:r>
            <a:endParaRPr lang="sr-Latn-RS" sz="2700" dirty="0">
              <a:solidFill>
                <a:srgbClr val="1E3A8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0D894-65FF-14D0-9186-5A713A5DC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6703" y="1556793"/>
            <a:ext cx="4462088" cy="4464496"/>
          </a:xfrm>
        </p:spPr>
        <p:txBody>
          <a:bodyPr wrap="square" anchor="t"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Укупна</a:t>
            </a:r>
            <a:r>
              <a:rPr lang="sr-Latn-R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имовина, техничке резерве, капитал и премија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више су него удвостручени, што је утицало и на позитиван тренд премије осигурања по становнику (са </a:t>
            </a:r>
            <a:r>
              <a:rPr lang="sr-Latn-RS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94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евра на 2</a:t>
            </a:r>
            <a:r>
              <a:rPr lang="sr-Latn-RS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евра) и </a:t>
            </a:r>
            <a:r>
              <a:rPr lang="sr-Cyrl-RS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стабилност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учешћа премије осигурања у бруто домаћем производу (1,8%)</a:t>
            </a:r>
            <a:endParaRPr lang="fr-CH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Укупна премија осигурања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повећана је са 80,9 милијарди динара у 2015. години на 177,4 милијарде динара у 2024. години</a:t>
            </a:r>
            <a:endParaRPr lang="sr-Latn-R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Премија животних осигурања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повећана је са 19,4 милијарде динара на 32,8 милијарди динара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sr-Cyrl-R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Износ решених штета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је у посматраном периоду скоро триплиран, и то са 32,9 милијарди динара на 91,5 милијарди динара</a:t>
            </a:r>
            <a:endParaRPr lang="fr-CH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Техничке резерве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 повећане са </a:t>
            </a:r>
            <a:r>
              <a:rPr lang="sr-Cyrl-RS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131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милијарди </a:t>
            </a:r>
            <a:r>
              <a:rPr lang="sr-Cyrl-RS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динара у 2015. години на 28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5,9</a:t>
            </a:r>
            <a:r>
              <a:rPr lang="sr-Cyrl-RS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милијарди </a:t>
            </a:r>
            <a:r>
              <a:rPr lang="sr-Cyrl-RS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динара у 2024. години</a:t>
            </a:r>
            <a:endParaRPr lang="sr-Latn-R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DBD440-277D-A6AE-4F12-AFA496601CB3}"/>
              </a:ext>
            </a:extLst>
          </p:cNvPr>
          <p:cNvSpPr/>
          <p:nvPr/>
        </p:nvSpPr>
        <p:spPr>
          <a:xfrm>
            <a:off x="2041229" y="1633307"/>
            <a:ext cx="137177" cy="135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" name="Graphic 31" descr="Checkmark with solid fill">
            <a:extLst>
              <a:ext uri="{FF2B5EF4-FFF2-40B4-BE49-F238E27FC236}">
                <a16:creationId xmlns:a16="http://schemas.microsoft.com/office/drawing/2014/main" id="{2C1DA5B2-A032-FDB0-3C5D-2330F1666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3553" y="1655273"/>
            <a:ext cx="92529" cy="910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427866A-EDE5-8E64-5A4F-D91913D9D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307" y="3022519"/>
            <a:ext cx="150876" cy="1493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B6878E5-12F5-2C82-B482-4FE6B10EE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577" y="3714365"/>
            <a:ext cx="150876" cy="1493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5CC978-C631-4CAD-374E-63C858CB2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826" y="4437112"/>
            <a:ext cx="150876" cy="14935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ECFB9C-D21A-AE1D-EFCE-4F42A2FF5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115" y="5160034"/>
            <a:ext cx="150876" cy="149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5D75DA-40D4-AB40-A73B-5058D5DB1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0241" y="1950489"/>
            <a:ext cx="4717141" cy="368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9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78D363E-2601-FE06-E75B-942560E35DC1}"/>
              </a:ext>
            </a:extLst>
          </p:cNvPr>
          <p:cNvSpPr txBox="1"/>
          <p:nvPr/>
        </p:nvSpPr>
        <p:spPr>
          <a:xfrm rot="16200000">
            <a:off x="-454035" y="3028686"/>
            <a:ext cx="315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1400" b="1" dirty="0">
                <a:solidFill>
                  <a:srgbClr val="29BA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Кључни показатељи</a:t>
            </a:r>
            <a:endParaRPr lang="sr-Latn-RS" sz="1400" b="1" dirty="0">
              <a:solidFill>
                <a:srgbClr val="29BA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7476C-1EE7-1248-A90D-8DAC41D5FFEC}"/>
              </a:ext>
            </a:extLst>
          </p:cNvPr>
          <p:cNvSpPr txBox="1"/>
          <p:nvPr/>
        </p:nvSpPr>
        <p:spPr>
          <a:xfrm>
            <a:off x="3683250" y="-31392"/>
            <a:ext cx="5833261" cy="101531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2700" b="1">
                <a:solidFill>
                  <a:srgbClr val="1E3A8A"/>
                </a:solidFill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Тржиште осигурања у Србији </a:t>
            </a:r>
          </a:p>
          <a:p>
            <a:pPr eaLnBrk="0" fontAlgn="base" hangingPunct="0">
              <a:spcAft>
                <a:spcPct val="0"/>
              </a:spcAft>
            </a:pPr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- крај 2024. године -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6D0996E-D559-C525-E04C-28AF250A3EF1}"/>
              </a:ext>
            </a:extLst>
          </p:cNvPr>
          <p:cNvGrpSpPr/>
          <p:nvPr/>
        </p:nvGrpSpPr>
        <p:grpSpPr>
          <a:xfrm>
            <a:off x="1376097" y="983920"/>
            <a:ext cx="8537259" cy="4155637"/>
            <a:chOff x="594895" y="889844"/>
            <a:chExt cx="11337684" cy="582642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DBE31CFE-00CB-F7E4-2A71-9957C6773FEA}"/>
                </a:ext>
              </a:extLst>
            </p:cNvPr>
            <p:cNvGrpSpPr/>
            <p:nvPr/>
          </p:nvGrpSpPr>
          <p:grpSpPr>
            <a:xfrm>
              <a:off x="1263544" y="897230"/>
              <a:ext cx="2528200" cy="1883698"/>
              <a:chOff x="839416" y="897230"/>
              <a:chExt cx="2808312" cy="1883698"/>
            </a:xfrm>
          </p:grpSpPr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C4EBE143-7039-3E4C-4435-4AE53D2A3ED4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9A9A9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r-Latn-RS" sz="140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8" name="Rectangle: Top Corners Rounded 277">
                <a:extLst>
                  <a:ext uri="{FF2B5EF4-FFF2-40B4-BE49-F238E27FC236}">
                    <a16:creationId xmlns:a16="http://schemas.microsoft.com/office/drawing/2014/main" id="{FCBF90BE-616C-7687-EE94-09769D0A617F}"/>
                  </a:ext>
                </a:extLst>
              </p:cNvPr>
              <p:cNvSpPr/>
              <p:nvPr/>
            </p:nvSpPr>
            <p:spPr>
              <a:xfrm>
                <a:off x="839416" y="897230"/>
                <a:ext cx="2808312" cy="804249"/>
              </a:xfrm>
              <a:prstGeom prst="round2SameRect">
                <a:avLst/>
              </a:prstGeom>
              <a:solidFill>
                <a:srgbClr val="9A9A9A"/>
              </a:solidFill>
              <a:ln>
                <a:solidFill>
                  <a:srgbClr val="9A9A9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13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Број друштава</a:t>
                </a:r>
                <a:endParaRPr lang="sr-Latn-RS" sz="13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D4F4748E-55F6-BB3F-2550-5309D32F2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909" y="999390"/>
              <a:ext cx="523875" cy="1847851"/>
            </a:xfrm>
            <a:prstGeom prst="rect">
              <a:avLst/>
            </a:prstGeom>
          </p:spPr>
        </p:pic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747EECB-D31B-7401-4200-54140A33C1EE}"/>
                </a:ext>
              </a:extLst>
            </p:cNvPr>
            <p:cNvGrpSpPr/>
            <p:nvPr/>
          </p:nvGrpSpPr>
          <p:grpSpPr>
            <a:xfrm>
              <a:off x="3972711" y="897231"/>
              <a:ext cx="2527200" cy="1883697"/>
              <a:chOff x="839416" y="897231"/>
              <a:chExt cx="2808312" cy="1883697"/>
            </a:xfrm>
          </p:grpSpPr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35CFB218-E528-4D56-1E22-1937BF432BDE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9A9A9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r-Latn-RS" sz="140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6" name="Rectangle: Top Corners Rounded 275">
                <a:extLst>
                  <a:ext uri="{FF2B5EF4-FFF2-40B4-BE49-F238E27FC236}">
                    <a16:creationId xmlns:a16="http://schemas.microsoft.com/office/drawing/2014/main" id="{56C9C941-D8A8-EDF4-7584-58A4D2905273}"/>
                  </a:ext>
                </a:extLst>
              </p:cNvPr>
              <p:cNvSpPr/>
              <p:nvPr/>
            </p:nvSpPr>
            <p:spPr>
              <a:xfrm>
                <a:off x="839416" y="897231"/>
                <a:ext cx="2808312" cy="804251"/>
              </a:xfrm>
              <a:prstGeom prst="round2SameRect">
                <a:avLst/>
              </a:prstGeom>
              <a:solidFill>
                <a:srgbClr val="9A9A9A"/>
              </a:solidFill>
              <a:ln>
                <a:solidFill>
                  <a:srgbClr val="9A9A9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13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Број запослених</a:t>
                </a:r>
                <a:endParaRPr lang="sr-Latn-RS" sz="13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734A3CA-609E-0826-2A99-0BE718500704}"/>
                </a:ext>
              </a:extLst>
            </p:cNvPr>
            <p:cNvGrpSpPr/>
            <p:nvPr/>
          </p:nvGrpSpPr>
          <p:grpSpPr>
            <a:xfrm>
              <a:off x="6680878" y="890861"/>
              <a:ext cx="2527200" cy="1890067"/>
              <a:chOff x="839416" y="890861"/>
              <a:chExt cx="2808312" cy="1890067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9E8A2AE7-A74F-4B7A-1769-B3D4E9657234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9A9A9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r-Latn-RS" sz="140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4" name="Rectangle: Top Corners Rounded 273">
                <a:extLst>
                  <a:ext uri="{FF2B5EF4-FFF2-40B4-BE49-F238E27FC236}">
                    <a16:creationId xmlns:a16="http://schemas.microsoft.com/office/drawing/2014/main" id="{DA168CD7-D4EA-DCF5-CE37-65150E6D5F6A}"/>
                  </a:ext>
                </a:extLst>
              </p:cNvPr>
              <p:cNvSpPr/>
              <p:nvPr/>
            </p:nvSpPr>
            <p:spPr>
              <a:xfrm>
                <a:off x="839416" y="890861"/>
                <a:ext cx="2808312" cy="858707"/>
              </a:xfrm>
              <a:prstGeom prst="round2SameRect">
                <a:avLst/>
              </a:prstGeom>
              <a:solidFill>
                <a:srgbClr val="3EAD92"/>
              </a:solidFill>
              <a:ln>
                <a:solidFill>
                  <a:srgbClr val="3EAD9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13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Укупна премија </a:t>
                </a:r>
                <a:r>
                  <a:rPr lang="sr-Cyrl-RS" sz="1300" b="1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млрд.дин</a:t>
                </a:r>
                <a:r>
                  <a:rPr lang="sr-Cyrl-RS" sz="14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sr-Latn-RS" sz="14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4ABF057-63BC-7FF6-8E8A-8335C6E2E283}"/>
                </a:ext>
              </a:extLst>
            </p:cNvPr>
            <p:cNvGrpSpPr/>
            <p:nvPr/>
          </p:nvGrpSpPr>
          <p:grpSpPr>
            <a:xfrm>
              <a:off x="9389045" y="889844"/>
              <a:ext cx="2527200" cy="1896175"/>
              <a:chOff x="839416" y="884753"/>
              <a:chExt cx="2808312" cy="1896175"/>
            </a:xfrm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DB28C527-6676-F5F9-709A-CAFD952ACB70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9A9A9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r-Latn-RS" sz="140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2" name="Rectangle: Top Corners Rounded 271">
                <a:extLst>
                  <a:ext uri="{FF2B5EF4-FFF2-40B4-BE49-F238E27FC236}">
                    <a16:creationId xmlns:a16="http://schemas.microsoft.com/office/drawing/2014/main" id="{A55DB457-377A-7C8D-3678-1D7D58F73680}"/>
                  </a:ext>
                </a:extLst>
              </p:cNvPr>
              <p:cNvSpPr/>
              <p:nvPr/>
            </p:nvSpPr>
            <p:spPr>
              <a:xfrm>
                <a:off x="839416" y="884753"/>
                <a:ext cx="2808312" cy="858707"/>
              </a:xfrm>
              <a:prstGeom prst="round2SameRect">
                <a:avLst/>
              </a:prstGeom>
              <a:solidFill>
                <a:srgbClr val="3EAD92"/>
              </a:solidFill>
              <a:ln>
                <a:solidFill>
                  <a:srgbClr val="3EAD9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13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Билансна сума </a:t>
                </a:r>
                <a:r>
                  <a:rPr lang="sr-Cyrl-RS" sz="1300" b="1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млрд.дин</a:t>
                </a:r>
                <a:r>
                  <a:rPr lang="sr-Cyrl-RS" sz="13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sr-Latn-RS" sz="13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C3378404-0784-2D39-9557-F5996CAA5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81626" y="1767066"/>
              <a:ext cx="583200" cy="583200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69F90A0-82AC-CC99-4422-6C1E427AB885}"/>
                </a:ext>
              </a:extLst>
            </p:cNvPr>
            <p:cNvSpPr txBox="1"/>
            <p:nvPr/>
          </p:nvSpPr>
          <p:spPr>
            <a:xfrm>
              <a:off x="2300240" y="1766280"/>
              <a:ext cx="720080" cy="517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Latn-RS" b="1" dirty="0">
                  <a:solidFill>
                    <a:srgbClr val="9A9A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966E407-1285-2A11-0A3A-5BAFE919E586}"/>
                </a:ext>
              </a:extLst>
            </p:cNvPr>
            <p:cNvSpPr txBox="1"/>
            <p:nvPr/>
          </p:nvSpPr>
          <p:spPr>
            <a:xfrm>
              <a:off x="4727969" y="1766643"/>
              <a:ext cx="1435752" cy="517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Cyrl-RS" b="1" dirty="0">
                  <a:solidFill>
                    <a:srgbClr val="9A9A9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11.357</a:t>
              </a:r>
              <a:endParaRPr lang="sr-Latn-RS" b="1" dirty="0">
                <a:solidFill>
                  <a:srgbClr val="9A9A9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40024DE7-E25B-3E42-5E13-1D7764AA1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94255" y="1767066"/>
              <a:ext cx="584775" cy="584775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C88A385-59EE-08DE-456E-4D0A660ACF3D}"/>
                </a:ext>
              </a:extLst>
            </p:cNvPr>
            <p:cNvSpPr txBox="1"/>
            <p:nvPr/>
          </p:nvSpPr>
          <p:spPr>
            <a:xfrm>
              <a:off x="7392459" y="1756333"/>
              <a:ext cx="1727685" cy="517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Cyrl-RS" b="1" dirty="0">
                  <a:solidFill>
                    <a:srgbClr val="3EAD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177,4</a:t>
              </a:r>
              <a:endParaRPr lang="sr-Latn-RS" b="1" dirty="0">
                <a:solidFill>
                  <a:srgbClr val="3EAD9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1D6BE127-3D77-8AD7-03B3-4AF212B1B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60317" y="1787959"/>
              <a:ext cx="583200" cy="583200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D40E09B-014C-2474-5A16-C1D5FB497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438276" y="1749567"/>
              <a:ext cx="583200" cy="583200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E5EB41A-252B-EE37-F53B-CA27B34499FA}"/>
                </a:ext>
              </a:extLst>
            </p:cNvPr>
            <p:cNvSpPr txBox="1"/>
            <p:nvPr/>
          </p:nvSpPr>
          <p:spPr>
            <a:xfrm>
              <a:off x="10138822" y="1771490"/>
              <a:ext cx="1499525" cy="517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Cyrl-RS" b="1" dirty="0">
                  <a:solidFill>
                    <a:srgbClr val="3EAD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417,3</a:t>
              </a:r>
              <a:endParaRPr lang="sr-Latn-RS" b="1" dirty="0">
                <a:solidFill>
                  <a:srgbClr val="3EAD9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D6E60DC-31A3-4709-B8B2-828CEB2F85CD}"/>
                </a:ext>
              </a:extLst>
            </p:cNvPr>
            <p:cNvGrpSpPr/>
            <p:nvPr/>
          </p:nvGrpSpPr>
          <p:grpSpPr>
            <a:xfrm>
              <a:off x="1263544" y="2896096"/>
              <a:ext cx="2528200" cy="1836503"/>
              <a:chOff x="839416" y="944425"/>
              <a:chExt cx="2808312" cy="1836503"/>
            </a:xfrm>
          </p:grpSpPr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E942F7D3-597E-06FE-031D-3B50DB00AE54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3EAD9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r-Latn-RS" sz="140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0" name="Rectangle: Top Corners Rounded 269">
                <a:extLst>
                  <a:ext uri="{FF2B5EF4-FFF2-40B4-BE49-F238E27FC236}">
                    <a16:creationId xmlns:a16="http://schemas.microsoft.com/office/drawing/2014/main" id="{F3F964CC-2A93-9E55-F0DC-E643232C5597}"/>
                  </a:ext>
                </a:extLst>
              </p:cNvPr>
              <p:cNvSpPr/>
              <p:nvPr/>
            </p:nvSpPr>
            <p:spPr>
              <a:xfrm>
                <a:off x="839416" y="944425"/>
                <a:ext cx="2808312" cy="758751"/>
              </a:xfrm>
              <a:prstGeom prst="round2SameRect">
                <a:avLst/>
              </a:prstGeom>
              <a:solidFill>
                <a:srgbClr val="3EAD92"/>
              </a:solidFill>
              <a:ln>
                <a:solidFill>
                  <a:srgbClr val="3EAD9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12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Показатељ адекватности капитала - Живот</a:t>
                </a:r>
                <a:endParaRPr lang="sr-Latn-RS" sz="12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53145EC1-D752-9D68-1EEA-FAE6D311697A}"/>
                </a:ext>
              </a:extLst>
            </p:cNvPr>
            <p:cNvGrpSpPr/>
            <p:nvPr/>
          </p:nvGrpSpPr>
          <p:grpSpPr>
            <a:xfrm>
              <a:off x="3972711" y="2876013"/>
              <a:ext cx="2527200" cy="1856586"/>
              <a:chOff x="839416" y="924342"/>
              <a:chExt cx="2808312" cy="1856586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E214EAAB-95E4-0030-9FB2-A0C3018DCA0D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3EAD9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r-Latn-RS" sz="140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8" name="Rectangle: Top Corners Rounded 267">
                <a:extLst>
                  <a:ext uri="{FF2B5EF4-FFF2-40B4-BE49-F238E27FC236}">
                    <a16:creationId xmlns:a16="http://schemas.microsoft.com/office/drawing/2014/main" id="{A447D01D-7C55-01F8-0BE5-DDEAEE09E2AD}"/>
                  </a:ext>
                </a:extLst>
              </p:cNvPr>
              <p:cNvSpPr/>
              <p:nvPr/>
            </p:nvSpPr>
            <p:spPr>
              <a:xfrm>
                <a:off x="839416" y="924342"/>
                <a:ext cx="2808312" cy="778834"/>
              </a:xfrm>
              <a:prstGeom prst="round2SameRect">
                <a:avLst/>
              </a:prstGeom>
              <a:solidFill>
                <a:srgbClr val="3EAD92"/>
              </a:solidFill>
              <a:ln>
                <a:solidFill>
                  <a:srgbClr val="3EAD9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2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Показатељ</a:t>
                </a:r>
                <a:r>
                  <a:rPr lang="ru-RU" sz="13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12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адекватности капитала - Неживот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3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дин</a:t>
                </a:r>
                <a:r>
                  <a:rPr lang="ru-RU" sz="14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sr-Latn-RS" sz="14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28933D64-1334-243C-F1A8-9310AA7FECD1}"/>
                </a:ext>
              </a:extLst>
            </p:cNvPr>
            <p:cNvGrpSpPr/>
            <p:nvPr/>
          </p:nvGrpSpPr>
          <p:grpSpPr>
            <a:xfrm>
              <a:off x="6680878" y="2887051"/>
              <a:ext cx="2527200" cy="1845548"/>
              <a:chOff x="839416" y="935380"/>
              <a:chExt cx="2808312" cy="1845548"/>
            </a:xfrm>
          </p:grpSpPr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AC14BA07-05B0-83BD-D47D-45216D416BA6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3EAD9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r-Latn-RS" sz="140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6" name="Rectangle: Top Corners Rounded 265">
                <a:extLst>
                  <a:ext uri="{FF2B5EF4-FFF2-40B4-BE49-F238E27FC236}">
                    <a16:creationId xmlns:a16="http://schemas.microsoft.com/office/drawing/2014/main" id="{ECA5B0B4-CC98-6C6D-39F6-C2F869E13D9D}"/>
                  </a:ext>
                </a:extLst>
              </p:cNvPr>
              <p:cNvSpPr/>
              <p:nvPr/>
            </p:nvSpPr>
            <p:spPr>
              <a:xfrm>
                <a:off x="839416" y="935380"/>
                <a:ext cx="2808312" cy="790442"/>
              </a:xfrm>
              <a:prstGeom prst="round2SameRect">
                <a:avLst/>
              </a:prstGeom>
              <a:solidFill>
                <a:srgbClr val="3EAD92"/>
              </a:solidFill>
              <a:ln>
                <a:solidFill>
                  <a:srgbClr val="3EAD9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13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Капитал 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1300" b="1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млрд</a:t>
                </a:r>
                <a:r>
                  <a:rPr lang="sr-Cyrl-RS" sz="13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дин.</a:t>
                </a:r>
                <a:endParaRPr lang="sr-Latn-RS" sz="13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72F4EA6-1F76-D86A-396A-A8B9C335B436}"/>
                </a:ext>
              </a:extLst>
            </p:cNvPr>
            <p:cNvSpPr txBox="1"/>
            <p:nvPr/>
          </p:nvSpPr>
          <p:spPr>
            <a:xfrm>
              <a:off x="2014838" y="3717162"/>
              <a:ext cx="1677144" cy="517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Cyrl-RS" b="1" dirty="0">
                  <a:solidFill>
                    <a:srgbClr val="3EAD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237,5</a:t>
              </a:r>
              <a:r>
                <a:rPr lang="sr-Latn-RS" b="1" dirty="0">
                  <a:solidFill>
                    <a:srgbClr val="3EAD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F110A11-5F15-B280-B7CA-3379287DE7B6}"/>
                </a:ext>
              </a:extLst>
            </p:cNvPr>
            <p:cNvSpPr txBox="1"/>
            <p:nvPr/>
          </p:nvSpPr>
          <p:spPr>
            <a:xfrm>
              <a:off x="4849485" y="3678511"/>
              <a:ext cx="1443456" cy="517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Cyrl-RS" b="1" dirty="0">
                  <a:solidFill>
                    <a:srgbClr val="3EAD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204,8%</a:t>
              </a:r>
              <a:endParaRPr lang="sr-Latn-RS" b="1" dirty="0">
                <a:solidFill>
                  <a:srgbClr val="3EAD9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FB0793A-00BE-0530-E342-F82E6E7A4914}"/>
                </a:ext>
              </a:extLst>
            </p:cNvPr>
            <p:cNvSpPr txBox="1"/>
            <p:nvPr/>
          </p:nvSpPr>
          <p:spPr>
            <a:xfrm>
              <a:off x="7374061" y="3692758"/>
              <a:ext cx="1435752" cy="517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Cyrl-RS" b="1" dirty="0">
                  <a:solidFill>
                    <a:srgbClr val="3EAD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88,6</a:t>
              </a:r>
              <a:endParaRPr lang="sr-Latn-RS" b="1" dirty="0">
                <a:solidFill>
                  <a:srgbClr val="3EAD9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ED6094E-E576-D24D-B9C3-F8B376154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7871" y="3019374"/>
              <a:ext cx="566914" cy="1764000"/>
            </a:xfrm>
            <a:prstGeom prst="rect">
              <a:avLst/>
            </a:prstGeom>
          </p:spPr>
        </p:pic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D2EBB01-E62B-2FAF-0F41-C0EC43F588FE}"/>
                </a:ext>
              </a:extLst>
            </p:cNvPr>
            <p:cNvGrpSpPr/>
            <p:nvPr/>
          </p:nvGrpSpPr>
          <p:grpSpPr>
            <a:xfrm>
              <a:off x="3342818" y="2386570"/>
              <a:ext cx="295200" cy="265030"/>
              <a:chOff x="4094255" y="519597"/>
              <a:chExt cx="295200" cy="265030"/>
            </a:xfrm>
          </p:grpSpPr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DAE1D2B6-D60C-B2E5-FFA6-9D0342BE57A6}"/>
                  </a:ext>
                </a:extLst>
              </p:cNvPr>
              <p:cNvSpPr/>
              <p:nvPr/>
            </p:nvSpPr>
            <p:spPr>
              <a:xfrm>
                <a:off x="4094255" y="519597"/>
                <a:ext cx="295200" cy="26503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r-Latn-RS" sz="140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80155462-313F-CA09-098C-155D5F2042ED}"/>
                  </a:ext>
                </a:extLst>
              </p:cNvPr>
              <p:cNvCxnSpPr/>
              <p:nvPr/>
            </p:nvCxnSpPr>
            <p:spPr>
              <a:xfrm>
                <a:off x="4151784" y="621878"/>
                <a:ext cx="1800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A48F097-8DF1-0225-1AA9-6BAEAE37AE82}"/>
                </a:ext>
              </a:extLst>
            </p:cNvPr>
            <p:cNvSpPr txBox="1"/>
            <p:nvPr/>
          </p:nvSpPr>
          <p:spPr>
            <a:xfrm>
              <a:off x="1937954" y="2337394"/>
              <a:ext cx="1567287" cy="431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Cyrl-RS" sz="1400" dirty="0">
                  <a:solidFill>
                    <a:srgbClr val="000000">
                      <a:lumMod val="60000"/>
                      <a:lumOff val="4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+/- 0 </a:t>
              </a:r>
              <a:r>
                <a:rPr lang="sr-Latn-RS" sz="1400" dirty="0">
                  <a:solidFill>
                    <a:srgbClr val="000000">
                      <a:lumMod val="60000"/>
                      <a:lumOff val="4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sr-Latn-RS" sz="1400" dirty="0" err="1">
                  <a:solidFill>
                    <a:srgbClr val="000000">
                      <a:lumMod val="60000"/>
                      <a:lumOff val="4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</a:t>
              </a:r>
              <a:r>
                <a:rPr lang="en-US" sz="1400" dirty="0">
                  <a:solidFill>
                    <a:srgbClr val="000000">
                      <a:lumMod val="60000"/>
                      <a:lumOff val="4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sr-Latn-RS" sz="1400" dirty="0">
                <a:solidFill>
                  <a:srgbClr val="000000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5D118142-F9F0-0C6B-CCA7-F3B72C1BB921}"/>
                </a:ext>
              </a:extLst>
            </p:cNvPr>
            <p:cNvSpPr txBox="1"/>
            <p:nvPr/>
          </p:nvSpPr>
          <p:spPr>
            <a:xfrm>
              <a:off x="4812357" y="2315023"/>
              <a:ext cx="1464071" cy="431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Cyrl-R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- 88</a:t>
              </a:r>
              <a:r>
                <a:rPr lang="sr-Latn-R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sr-Latn-R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sr-Latn-R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72A84942-091B-FAAB-577D-8366DD6C9A25}"/>
                </a:ext>
              </a:extLst>
            </p:cNvPr>
            <p:cNvSpPr txBox="1"/>
            <p:nvPr/>
          </p:nvSpPr>
          <p:spPr>
            <a:xfrm>
              <a:off x="7397849" y="2328832"/>
              <a:ext cx="1693273" cy="431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Cyrl-RS" sz="1400" dirty="0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+14,3% </a:t>
              </a:r>
              <a:r>
                <a:rPr lang="en-US" sz="1400" dirty="0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YoY</a:t>
              </a:r>
              <a:endParaRPr lang="sr-Latn-RS" sz="1400" dirty="0">
                <a:solidFill>
                  <a:srgbClr val="29BA7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01C065BA-13A1-85CB-443C-1380C088BCB2}"/>
                </a:ext>
              </a:extLst>
            </p:cNvPr>
            <p:cNvCxnSpPr/>
            <p:nvPr/>
          </p:nvCxnSpPr>
          <p:spPr>
            <a:xfrm>
              <a:off x="11524492" y="2449757"/>
              <a:ext cx="18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04507006-9A45-1482-3D0D-7528639ED513}"/>
                </a:ext>
              </a:extLst>
            </p:cNvPr>
            <p:cNvSpPr txBox="1"/>
            <p:nvPr/>
          </p:nvSpPr>
          <p:spPr>
            <a:xfrm>
              <a:off x="9973870" y="2310786"/>
              <a:ext cx="1820553" cy="431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Cyrl-RS" sz="1400" dirty="0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+ 11,1% </a:t>
              </a:r>
              <a:r>
                <a:rPr lang="en-US" sz="1400" dirty="0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YoY</a:t>
              </a:r>
              <a:endParaRPr lang="sr-Latn-RS" sz="1400" dirty="0">
                <a:solidFill>
                  <a:srgbClr val="29BA7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70824516-ED84-B103-ED09-F7DEFD1FEB26}"/>
                </a:ext>
              </a:extLst>
            </p:cNvPr>
            <p:cNvSpPr txBox="1"/>
            <p:nvPr/>
          </p:nvSpPr>
          <p:spPr>
            <a:xfrm>
              <a:off x="1794059" y="4292285"/>
              <a:ext cx="1990506" cy="431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Cyrl-RS" sz="1400" dirty="0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+41,8 </a:t>
              </a:r>
              <a:r>
                <a:rPr lang="sr-Cyrl-RS" sz="1400" dirty="0" err="1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п.п</a:t>
              </a:r>
              <a:r>
                <a:rPr lang="sr-Cyrl-RS" sz="1400" dirty="0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sr-Latn-RS" sz="1400" dirty="0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dirty="0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YoY</a:t>
              </a:r>
              <a:endParaRPr lang="sr-Latn-RS" sz="1400" dirty="0">
                <a:solidFill>
                  <a:srgbClr val="29BA7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35C9A3E6-B542-ED0F-ABA8-1F9470C6B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3EAD92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4754" y="3729985"/>
              <a:ext cx="583200" cy="583200"/>
            </a:xfrm>
            <a:prstGeom prst="rect">
              <a:avLst/>
            </a:prstGeom>
          </p:spPr>
        </p:pic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CD2A9F6-F9BD-E297-2D5B-0276387F0CA0}"/>
                </a:ext>
              </a:extLst>
            </p:cNvPr>
            <p:cNvSpPr txBox="1"/>
            <p:nvPr/>
          </p:nvSpPr>
          <p:spPr>
            <a:xfrm>
              <a:off x="7165728" y="4305301"/>
              <a:ext cx="1614914" cy="431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Cyrl-RS" sz="1400" dirty="0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+11,3% </a:t>
              </a:r>
              <a:r>
                <a:rPr lang="en-US" sz="1400" dirty="0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YoY</a:t>
              </a:r>
              <a:endParaRPr lang="sr-Latn-RS" sz="1400" dirty="0">
                <a:solidFill>
                  <a:srgbClr val="29BA7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426B6AC8-2ADB-DA08-A231-155545E4740B}"/>
                </a:ext>
              </a:extLst>
            </p:cNvPr>
            <p:cNvGrpSpPr/>
            <p:nvPr/>
          </p:nvGrpSpPr>
          <p:grpSpPr>
            <a:xfrm>
              <a:off x="9388045" y="4962121"/>
              <a:ext cx="2528200" cy="1693160"/>
              <a:chOff x="839416" y="1087768"/>
              <a:chExt cx="2808312" cy="1693160"/>
            </a:xfrm>
          </p:grpSpPr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EFB9E2B9-8E4E-9F7C-C752-27180A7C8036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295E7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r-Latn-RS" sz="140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8" name="Rectangle: Top Corners Rounded 257">
                <a:extLst>
                  <a:ext uri="{FF2B5EF4-FFF2-40B4-BE49-F238E27FC236}">
                    <a16:creationId xmlns:a16="http://schemas.microsoft.com/office/drawing/2014/main" id="{69539B61-C138-A5DF-E53D-67D72CF64AF6}"/>
                  </a:ext>
                </a:extLst>
              </p:cNvPr>
              <p:cNvSpPr/>
              <p:nvPr/>
            </p:nvSpPr>
            <p:spPr>
              <a:xfrm>
                <a:off x="839416" y="1087768"/>
                <a:ext cx="2808312" cy="790442"/>
              </a:xfrm>
              <a:prstGeom prst="round2SameRect">
                <a:avLst/>
              </a:prstGeom>
              <a:solidFill>
                <a:srgbClr val="295E7E"/>
              </a:solidFill>
              <a:ln>
                <a:solidFill>
                  <a:srgbClr val="295E7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12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Принос на активу</a:t>
                </a:r>
                <a:endParaRPr lang="sr-Latn-RS" sz="12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71FAD02F-10F1-9358-BA0F-4843EF5F1F1A}"/>
                </a:ext>
              </a:extLst>
            </p:cNvPr>
            <p:cNvGrpSpPr/>
            <p:nvPr/>
          </p:nvGrpSpPr>
          <p:grpSpPr>
            <a:xfrm>
              <a:off x="1264544" y="4961606"/>
              <a:ext cx="2527200" cy="1693160"/>
              <a:chOff x="839416" y="1087768"/>
              <a:chExt cx="2808312" cy="1693160"/>
            </a:xfrm>
          </p:grpSpPr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0C782826-F14A-4A2A-9FA2-11031B4732C3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295E7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r-Latn-RS" sz="140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6" name="Rectangle: Top Corners Rounded 255">
                <a:extLst>
                  <a:ext uri="{FF2B5EF4-FFF2-40B4-BE49-F238E27FC236}">
                    <a16:creationId xmlns:a16="http://schemas.microsoft.com/office/drawing/2014/main" id="{D185D815-CAB8-7DC7-DBE5-6D3D95CA777F}"/>
                  </a:ext>
                </a:extLst>
              </p:cNvPr>
              <p:cNvSpPr/>
              <p:nvPr/>
            </p:nvSpPr>
            <p:spPr>
              <a:xfrm>
                <a:off x="839416" y="1087768"/>
                <a:ext cx="2808312" cy="770144"/>
              </a:xfrm>
              <a:prstGeom prst="round2SameRect">
                <a:avLst/>
              </a:prstGeom>
              <a:solidFill>
                <a:srgbClr val="295E7E"/>
              </a:solidFill>
              <a:ln>
                <a:solidFill>
                  <a:srgbClr val="295E7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12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Нето резултат сектора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1200" b="1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млрд.дин</a:t>
                </a:r>
                <a:r>
                  <a:rPr lang="sr-Cyrl-RS" sz="12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sr-Latn-RS" sz="12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CA886FB4-8997-7A0C-50D2-F9056747458A}"/>
                </a:ext>
              </a:extLst>
            </p:cNvPr>
            <p:cNvGrpSpPr/>
            <p:nvPr/>
          </p:nvGrpSpPr>
          <p:grpSpPr>
            <a:xfrm>
              <a:off x="3972711" y="4978579"/>
              <a:ext cx="2527200" cy="1693160"/>
              <a:chOff x="839416" y="1087768"/>
              <a:chExt cx="2808312" cy="1693160"/>
            </a:xfrm>
          </p:grpSpPr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8E96BF19-625E-7D41-515C-FFCFE6CAAC88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295E7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r-Latn-RS" sz="140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4" name="Rectangle: Top Corners Rounded 253">
                <a:extLst>
                  <a:ext uri="{FF2B5EF4-FFF2-40B4-BE49-F238E27FC236}">
                    <a16:creationId xmlns:a16="http://schemas.microsoft.com/office/drawing/2014/main" id="{2CEBDBC8-4F00-F57A-0A7A-ADAB1DEA0D8D}"/>
                  </a:ext>
                </a:extLst>
              </p:cNvPr>
              <p:cNvSpPr/>
              <p:nvPr/>
            </p:nvSpPr>
            <p:spPr>
              <a:xfrm>
                <a:off x="839416" y="1087768"/>
                <a:ext cx="2808312" cy="753171"/>
              </a:xfrm>
              <a:prstGeom prst="round2SameRect">
                <a:avLst/>
              </a:prstGeom>
              <a:solidFill>
                <a:srgbClr val="295E7E"/>
              </a:solidFill>
              <a:ln>
                <a:solidFill>
                  <a:srgbClr val="295E7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12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Комбиновани рацио у  </a:t>
                </a:r>
                <a:r>
                  <a:rPr lang="sr-Cyrl-RS" sz="1200" b="1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самопридржају</a:t>
                </a:r>
                <a:endParaRPr lang="sr-Latn-RS" sz="12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25E22D90-08FE-6FA0-BCCA-DE97AD13C79A}"/>
                </a:ext>
              </a:extLst>
            </p:cNvPr>
            <p:cNvSpPr txBox="1"/>
            <p:nvPr/>
          </p:nvSpPr>
          <p:spPr>
            <a:xfrm>
              <a:off x="10240467" y="5797751"/>
              <a:ext cx="1692112" cy="517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Cyrl-RS" b="1" dirty="0">
                  <a:solidFill>
                    <a:srgbClr val="295E7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3,0</a:t>
              </a:r>
              <a:r>
                <a:rPr lang="sr-Latn-RS" sz="1400" b="1" dirty="0">
                  <a:solidFill>
                    <a:srgbClr val="295E7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19DFA83-2C4F-2B6F-4E7E-906EF57AE94D}"/>
                </a:ext>
              </a:extLst>
            </p:cNvPr>
            <p:cNvSpPr txBox="1"/>
            <p:nvPr/>
          </p:nvSpPr>
          <p:spPr>
            <a:xfrm>
              <a:off x="1676254" y="5860401"/>
              <a:ext cx="1862882" cy="517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Cyrl-RS" b="1" dirty="0">
                  <a:solidFill>
                    <a:srgbClr val="295E7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12,4</a:t>
              </a:r>
              <a:endParaRPr lang="sr-Latn-RS" b="1" dirty="0">
                <a:solidFill>
                  <a:srgbClr val="295E7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B1C1D28C-F4F2-6A68-0E08-4FF83B061C32}"/>
                </a:ext>
              </a:extLst>
            </p:cNvPr>
            <p:cNvSpPr txBox="1"/>
            <p:nvPr/>
          </p:nvSpPr>
          <p:spPr>
            <a:xfrm>
              <a:off x="4580375" y="5812991"/>
              <a:ext cx="1961455" cy="517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Cyrl-RS" b="1" dirty="0">
                  <a:solidFill>
                    <a:srgbClr val="295E7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92,3</a:t>
              </a:r>
              <a:r>
                <a:rPr lang="sr-Latn-RS" b="1" dirty="0">
                  <a:solidFill>
                    <a:srgbClr val="295E7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7C58645B-6721-3AED-35E8-DAEB403C97F2}"/>
                </a:ext>
              </a:extLst>
            </p:cNvPr>
            <p:cNvSpPr txBox="1"/>
            <p:nvPr/>
          </p:nvSpPr>
          <p:spPr>
            <a:xfrm>
              <a:off x="9794472" y="6284743"/>
              <a:ext cx="2070152" cy="431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Cyrl-RS" sz="1400" dirty="0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r>
                <a:rPr lang="sr-Latn-RS" sz="1400" dirty="0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0,</a:t>
              </a:r>
              <a:r>
                <a:rPr lang="sr-Cyrl-RS" sz="1400" dirty="0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</a:t>
              </a:r>
              <a:r>
                <a:rPr lang="sr-Cyrl-RS" sz="1400" dirty="0" err="1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п.п</a:t>
              </a:r>
              <a:r>
                <a:rPr lang="sr-Cyrl-RS" sz="1400" dirty="0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1400" dirty="0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YoY</a:t>
              </a:r>
              <a:endParaRPr lang="sr-Latn-RS" sz="1400" dirty="0">
                <a:solidFill>
                  <a:srgbClr val="29BA7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2444EFE1-EAE4-C4E0-ACB9-64C0D9557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4895" y="4928295"/>
              <a:ext cx="552527" cy="1764000"/>
            </a:xfrm>
            <a:prstGeom prst="rect">
              <a:avLst/>
            </a:prstGeom>
          </p:spPr>
        </p:pic>
        <p:pic>
          <p:nvPicPr>
            <p:cNvPr id="219" name="Picture 218">
              <a:extLst>
                <a:ext uri="{FF2B5EF4-FFF2-40B4-BE49-F238E27FC236}">
                  <a16:creationId xmlns:a16="http://schemas.microsoft.com/office/drawing/2014/main" id="{7492DC54-8AD3-B062-2CC5-4D2DFB818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rgbClr val="295E7E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91171" y="5776431"/>
              <a:ext cx="583201" cy="583200"/>
            </a:xfrm>
            <a:prstGeom prst="rect">
              <a:avLst/>
            </a:prstGeom>
          </p:spPr>
        </p:pic>
        <p:pic>
          <p:nvPicPr>
            <p:cNvPr id="220" name="Picture 219">
              <a:extLst>
                <a:ext uri="{FF2B5EF4-FFF2-40B4-BE49-F238E27FC236}">
                  <a16:creationId xmlns:a16="http://schemas.microsoft.com/office/drawing/2014/main" id="{B5FCC9ED-416E-EC45-8E8D-5B579CE7D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rgbClr val="295E7E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23711" y="5860401"/>
              <a:ext cx="348986" cy="292584"/>
            </a:xfrm>
            <a:prstGeom prst="rect">
              <a:avLst/>
            </a:prstGeom>
          </p:spPr>
        </p:pic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2700EEEA-DDF4-FCF9-EFB9-1C6B53941057}"/>
                </a:ext>
              </a:extLst>
            </p:cNvPr>
            <p:cNvGrpSpPr/>
            <p:nvPr/>
          </p:nvGrpSpPr>
          <p:grpSpPr>
            <a:xfrm>
              <a:off x="6680378" y="4963715"/>
              <a:ext cx="2528200" cy="1693160"/>
              <a:chOff x="839416" y="1087768"/>
              <a:chExt cx="2808312" cy="1693160"/>
            </a:xfrm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84E11C63-9C0B-C10B-4746-FB07E28E844C}"/>
                  </a:ext>
                </a:extLst>
              </p:cNvPr>
              <p:cNvSpPr/>
              <p:nvPr/>
            </p:nvSpPr>
            <p:spPr>
              <a:xfrm>
                <a:off x="839416" y="1484784"/>
                <a:ext cx="2808312" cy="1296144"/>
              </a:xfrm>
              <a:prstGeom prst="rect">
                <a:avLst/>
              </a:prstGeom>
              <a:noFill/>
              <a:ln>
                <a:solidFill>
                  <a:srgbClr val="295E7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r-Latn-RS" sz="140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4" name="Rectangle: Top Corners Rounded 243">
                <a:extLst>
                  <a:ext uri="{FF2B5EF4-FFF2-40B4-BE49-F238E27FC236}">
                    <a16:creationId xmlns:a16="http://schemas.microsoft.com/office/drawing/2014/main" id="{1B12E419-3B73-C94C-5434-67A836A2892F}"/>
                  </a:ext>
                </a:extLst>
              </p:cNvPr>
              <p:cNvSpPr/>
              <p:nvPr/>
            </p:nvSpPr>
            <p:spPr>
              <a:xfrm>
                <a:off x="839416" y="1087768"/>
                <a:ext cx="2808312" cy="790442"/>
              </a:xfrm>
              <a:prstGeom prst="round2SameRect">
                <a:avLst/>
              </a:prstGeom>
              <a:solidFill>
                <a:srgbClr val="295E7E"/>
              </a:solidFill>
              <a:ln>
                <a:solidFill>
                  <a:srgbClr val="295E7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r-Cyrl-RS" sz="12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Принос на капитал</a:t>
                </a:r>
                <a:endParaRPr lang="sr-Latn-RS" sz="12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E4475383-F244-8D9A-C03A-093815B37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prstClr val="black"/>
                <a:srgbClr val="295E7E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31262" y="5776431"/>
              <a:ext cx="583201" cy="583200"/>
            </a:xfrm>
            <a:prstGeom prst="rect">
              <a:avLst/>
            </a:prstGeom>
          </p:spPr>
        </p:pic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B7AB1690-BEB8-34F5-164A-B9B31241298A}"/>
                </a:ext>
              </a:extLst>
            </p:cNvPr>
            <p:cNvSpPr txBox="1"/>
            <p:nvPr/>
          </p:nvSpPr>
          <p:spPr>
            <a:xfrm>
              <a:off x="7376925" y="5797751"/>
              <a:ext cx="1728179" cy="517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Cyrl-RS" b="1" dirty="0">
                  <a:solidFill>
                    <a:srgbClr val="295E7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14,8</a:t>
              </a:r>
              <a:r>
                <a:rPr lang="sr-Latn-RS" b="1" dirty="0">
                  <a:solidFill>
                    <a:srgbClr val="295E7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778E82A5-2D8D-668E-40F9-4816D0CADC67}"/>
                </a:ext>
              </a:extLst>
            </p:cNvPr>
            <p:cNvSpPr txBox="1"/>
            <p:nvPr/>
          </p:nvSpPr>
          <p:spPr>
            <a:xfrm>
              <a:off x="7174573" y="6284745"/>
              <a:ext cx="1965248" cy="431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Cyrl-RS" sz="1400" dirty="0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+1,3 </a:t>
              </a:r>
              <a:r>
                <a:rPr lang="sr-Cyrl-RS" sz="1400" dirty="0" err="1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п.п</a:t>
              </a:r>
              <a:r>
                <a:rPr lang="sr-Cyrl-RS" sz="1400" dirty="0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1400" dirty="0">
                  <a:solidFill>
                    <a:srgbClr val="29BA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YoY</a:t>
              </a:r>
              <a:endParaRPr lang="sr-Latn-RS" sz="1400" dirty="0">
                <a:solidFill>
                  <a:srgbClr val="29BA7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C1278AC1-E9C8-ED34-BD36-1BD0092B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duotone>
                <a:prstClr val="black"/>
                <a:srgbClr val="295E7E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50507" y="5740536"/>
              <a:ext cx="583201" cy="583200"/>
            </a:xfrm>
            <a:prstGeom prst="rect">
              <a:avLst/>
            </a:prstGeom>
          </p:spPr>
        </p:pic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6213E3B4-9AD9-2392-C310-757E13A20188}"/>
                </a:ext>
              </a:extLst>
            </p:cNvPr>
            <p:cNvSpPr txBox="1"/>
            <p:nvPr/>
          </p:nvSpPr>
          <p:spPr>
            <a:xfrm>
              <a:off x="4568798" y="6250934"/>
              <a:ext cx="1747857" cy="431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Cyrl-R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-1,1 </a:t>
              </a:r>
              <a:r>
                <a:rPr lang="sr-Cyrl-RS" sz="14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п.п</a:t>
              </a:r>
              <a:r>
                <a:rPr lang="sr-Cyrl-R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sr-Latn-RS" sz="14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YoY</a:t>
              </a:r>
              <a:r>
                <a:rPr lang="sr-Latn-R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EF0CF70-E5F5-2FAA-C72C-AB3E6DE4170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72957" y="3433044"/>
            <a:ext cx="205740" cy="207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5F77E4-CD60-A8C6-1976-B530FC01FED2}"/>
              </a:ext>
            </a:extLst>
          </p:cNvPr>
          <p:cNvSpPr txBox="1"/>
          <p:nvPr/>
        </p:nvSpPr>
        <p:spPr>
          <a:xfrm>
            <a:off x="2383515" y="4788196"/>
            <a:ext cx="1318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1400" dirty="0">
                <a:solidFill>
                  <a:srgbClr val="29BA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+21,5 % </a:t>
            </a:r>
            <a:r>
              <a:rPr lang="en-US" sz="1400" dirty="0">
                <a:solidFill>
                  <a:srgbClr val="29BA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YoY</a:t>
            </a:r>
            <a:endParaRPr lang="sr-Latn-RS" sz="1400" dirty="0">
              <a:solidFill>
                <a:srgbClr val="29BA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FA47AB-E4AA-63EA-FF95-2FF86B56FC8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41971" y="4825580"/>
            <a:ext cx="205740" cy="2057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0150C8-5803-6CB4-C9BF-766313CA5E5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39869" y="1949319"/>
            <a:ext cx="205740" cy="207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D2A286-6592-B4A6-6446-6A10A3B04B0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81884" y="1937818"/>
            <a:ext cx="205740" cy="207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AB6EAF-0E11-7CCD-F82F-777264F9927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88613" y="1972161"/>
            <a:ext cx="201185" cy="2072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4EA237-7713-85CB-49E1-9BDC0FB4C0E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08199" y="5383375"/>
            <a:ext cx="4854461" cy="11904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4BCD05-826C-7798-97FE-18536E32AD9B}"/>
              </a:ext>
            </a:extLst>
          </p:cNvPr>
          <p:cNvSpPr txBox="1"/>
          <p:nvPr/>
        </p:nvSpPr>
        <p:spPr>
          <a:xfrm>
            <a:off x="4196676" y="5663115"/>
            <a:ext cx="4039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Стабилност тржишта осигурања је одржана и у условима повећаних ризика</a:t>
            </a:r>
            <a:endParaRPr lang="sr-Latn-R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37142D-653A-C05A-AA48-2760AE8A4ABF}"/>
              </a:ext>
            </a:extLst>
          </p:cNvPr>
          <p:cNvSpPr/>
          <p:nvPr/>
        </p:nvSpPr>
        <p:spPr>
          <a:xfrm>
            <a:off x="7995166" y="2965982"/>
            <a:ext cx="1941011" cy="772291"/>
          </a:xfrm>
          <a:prstGeom prst="rect">
            <a:avLst/>
          </a:prstGeom>
          <a:noFill/>
          <a:ln>
            <a:solidFill>
              <a:srgbClr val="3EA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14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81E19D6B-BB3B-E387-A045-FB5794CE13DF}"/>
              </a:ext>
            </a:extLst>
          </p:cNvPr>
          <p:cNvSpPr/>
          <p:nvPr/>
        </p:nvSpPr>
        <p:spPr>
          <a:xfrm>
            <a:off x="7995166" y="2386832"/>
            <a:ext cx="1953310" cy="563775"/>
          </a:xfrm>
          <a:prstGeom prst="round2SameRect">
            <a:avLst/>
          </a:prstGeom>
          <a:solidFill>
            <a:srgbClr val="3EAD92"/>
          </a:solidFill>
          <a:ln>
            <a:solidFill>
              <a:srgbClr val="3EA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Техничке резерве </a:t>
            </a:r>
            <a:r>
              <a:rPr lang="sr-Cyrl-RS" sz="13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млрд</a:t>
            </a:r>
            <a:r>
              <a:rPr lang="sr-Cyrl-RS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3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дин.</a:t>
            </a:r>
            <a:endParaRPr lang="sr-Latn-RS" sz="13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220F53-EC5B-E72D-EB2C-204911F17D23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prstClr val="black"/>
              <a:srgbClr val="3EAD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7770" y="2995209"/>
            <a:ext cx="369806" cy="3747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6B800E-5CE3-ACD7-A180-8CDB97EB30D6}"/>
              </a:ext>
            </a:extLst>
          </p:cNvPr>
          <p:cNvSpPr txBox="1"/>
          <p:nvPr/>
        </p:nvSpPr>
        <p:spPr>
          <a:xfrm>
            <a:off x="8662693" y="3005478"/>
            <a:ext cx="91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b="1" dirty="0">
                <a:solidFill>
                  <a:srgbClr val="3EAD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285,9</a:t>
            </a:r>
            <a:endParaRPr lang="sr-Latn-RS" b="1" dirty="0">
              <a:solidFill>
                <a:srgbClr val="3EAD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951AAB-7F35-C94B-8A81-A0425549F22B}"/>
              </a:ext>
            </a:extLst>
          </p:cNvPr>
          <p:cNvSpPr txBox="1"/>
          <p:nvPr/>
        </p:nvSpPr>
        <p:spPr>
          <a:xfrm>
            <a:off x="8464623" y="3424613"/>
            <a:ext cx="1024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1400" dirty="0">
                <a:solidFill>
                  <a:srgbClr val="29BA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+11,7% </a:t>
            </a:r>
            <a:r>
              <a:rPr lang="en-US" sz="1400" dirty="0">
                <a:solidFill>
                  <a:srgbClr val="29BA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YoY</a:t>
            </a:r>
            <a:endParaRPr lang="sr-Latn-RS" sz="1400" dirty="0">
              <a:solidFill>
                <a:srgbClr val="29BA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DEE8F68-9E12-3C04-F8DB-81CEEDCF8C2E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prstClr val="black"/>
              <a:srgbClr val="3EAD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5899" y="2965983"/>
            <a:ext cx="369806" cy="4159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F2D988-EA42-EE3A-94E5-42EDECF67A5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3EAD9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5538" y="2983720"/>
            <a:ext cx="369806" cy="41596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7B03B29-4003-0CEA-204B-2533EBF531D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17264" y="3479483"/>
            <a:ext cx="205740" cy="2072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7C2EE5A-92F9-19F9-45C0-1C9D5CCA038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54073" y="4838443"/>
            <a:ext cx="205740" cy="2057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749D918-B710-00CA-A492-B1B16E06092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56054" y="4814518"/>
            <a:ext cx="205740" cy="205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18EBC8-A89C-2E21-9F4F-6ECED1436B7B}"/>
              </a:ext>
            </a:extLst>
          </p:cNvPr>
          <p:cNvSpPr txBox="1"/>
          <p:nvPr/>
        </p:nvSpPr>
        <p:spPr>
          <a:xfrm>
            <a:off x="4460014" y="3413761"/>
            <a:ext cx="118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-3,8 </a:t>
            </a:r>
            <a:r>
              <a:rPr lang="sr-Cyrl-R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п.п</a:t>
            </a:r>
            <a:r>
              <a:rPr lang="sr-Cyrl-R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YoY</a:t>
            </a:r>
            <a:endParaRPr lang="sr-Latn-R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68B4F9-A389-05B9-3FF0-ECAB6901826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69796" y="3443526"/>
            <a:ext cx="201185" cy="2072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E9538B-E659-FD2B-0A98-6B87BC3A5CA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96353" y="4838443"/>
            <a:ext cx="201185" cy="2072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CFD2ED-28C3-A849-5180-913DAE3A82B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39869" y="3478526"/>
            <a:ext cx="205740" cy="20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67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0C22-2B0E-7266-2CE3-6B1E6587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226" y="85198"/>
            <a:ext cx="6840760" cy="1066800"/>
          </a:xfrm>
        </p:spPr>
        <p:txBody>
          <a:bodyPr/>
          <a:lstStyle/>
          <a:p>
            <a:pPr algn="l"/>
            <a:r>
              <a:rPr lang="sr-Cyrl-RS" sz="2700" dirty="0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Биланс стања</a:t>
            </a:r>
            <a:br>
              <a:rPr lang="sr-Cyrl-RS" sz="2700" dirty="0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sz="2700" dirty="0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Солвентност 1</a:t>
            </a:r>
            <a:r>
              <a:rPr lang="sr-Latn-RS" sz="2700" dirty="0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700" dirty="0" err="1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sr-Cyrl-RS" sz="2700" dirty="0">
                <a:solidFill>
                  <a:srgbClr val="1E3A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Солвентност 2</a:t>
            </a:r>
            <a:endParaRPr lang="sr-Latn-RS" sz="2700" dirty="0">
              <a:solidFill>
                <a:srgbClr val="1E3A8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A0E41D-7F4F-BFE2-27F0-A72911924B3B}"/>
              </a:ext>
            </a:extLst>
          </p:cNvPr>
          <p:cNvSpPr/>
          <p:nvPr/>
        </p:nvSpPr>
        <p:spPr>
          <a:xfrm>
            <a:off x="2128534" y="1664542"/>
            <a:ext cx="1152128" cy="3963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МСФИ</a:t>
            </a:r>
            <a:endParaRPr lang="sr-Latn-R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3EEA99-30F8-FD69-EA73-0578A4BE2D0D}"/>
              </a:ext>
            </a:extLst>
          </p:cNvPr>
          <p:cNvSpPr/>
          <p:nvPr/>
        </p:nvSpPr>
        <p:spPr>
          <a:xfrm>
            <a:off x="3319052" y="2806023"/>
            <a:ext cx="1072436" cy="282185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Техничке резерве</a:t>
            </a:r>
            <a:endParaRPr lang="sr-Latn-R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FE504-DA92-0442-409F-D189192CB38F}"/>
              </a:ext>
            </a:extLst>
          </p:cNvPr>
          <p:cNvSpPr/>
          <p:nvPr/>
        </p:nvSpPr>
        <p:spPr>
          <a:xfrm>
            <a:off x="3319051" y="2246352"/>
            <a:ext cx="1072436" cy="5294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ЗМС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011B27-58C4-F082-BEC0-B0153E2E26ED}"/>
              </a:ext>
            </a:extLst>
          </p:cNvPr>
          <p:cNvSpPr/>
          <p:nvPr/>
        </p:nvSpPr>
        <p:spPr>
          <a:xfrm>
            <a:off x="3316225" y="1664541"/>
            <a:ext cx="1072435" cy="5515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Вишак</a:t>
            </a:r>
            <a:endParaRPr lang="sr-Latn-R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167CAB-214B-954D-BB1E-FB923591ED3E}"/>
              </a:ext>
            </a:extLst>
          </p:cNvPr>
          <p:cNvSpPr/>
          <p:nvPr/>
        </p:nvSpPr>
        <p:spPr>
          <a:xfrm>
            <a:off x="5807292" y="1665287"/>
            <a:ext cx="1152128" cy="4000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FV </a:t>
            </a:r>
            <a:r>
              <a:rPr lang="sr-Cyrl-R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имовине</a:t>
            </a:r>
            <a:endParaRPr lang="sr-Latn-R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0EA619-3F93-DB08-631D-42FD731D03F5}"/>
              </a:ext>
            </a:extLst>
          </p:cNvPr>
          <p:cNvSpPr/>
          <p:nvPr/>
        </p:nvSpPr>
        <p:spPr>
          <a:xfrm>
            <a:off x="6982437" y="3294571"/>
            <a:ext cx="463749" cy="235690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1BCAFC-8066-AF3A-DA9C-5F7F15023926}"/>
              </a:ext>
            </a:extLst>
          </p:cNvPr>
          <p:cNvSpPr/>
          <p:nvPr/>
        </p:nvSpPr>
        <p:spPr>
          <a:xfrm>
            <a:off x="7467294" y="3818366"/>
            <a:ext cx="496848" cy="1847115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0">
                <a:srgbClr val="FFFFCC"/>
              </a:gs>
              <a:gs pos="47000">
                <a:srgbClr val="FFFFCC"/>
              </a:gs>
              <a:gs pos="100000">
                <a:srgbClr val="FF00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347CE4-6767-A977-997B-8FFB7792DECC}"/>
              </a:ext>
            </a:extLst>
          </p:cNvPr>
          <p:cNvSpPr/>
          <p:nvPr/>
        </p:nvSpPr>
        <p:spPr>
          <a:xfrm>
            <a:off x="7459399" y="3303857"/>
            <a:ext cx="496848" cy="511277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8929C9-44FA-30E4-AC79-64D726D6B15B}"/>
              </a:ext>
            </a:extLst>
          </p:cNvPr>
          <p:cNvSpPr/>
          <p:nvPr/>
        </p:nvSpPr>
        <p:spPr>
          <a:xfrm>
            <a:off x="6982437" y="2837370"/>
            <a:ext cx="973811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MCR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149AB-20DF-97F4-4765-E4B0A27D641A}"/>
              </a:ext>
            </a:extLst>
          </p:cNvPr>
          <p:cNvSpPr/>
          <p:nvPr/>
        </p:nvSpPr>
        <p:spPr>
          <a:xfrm>
            <a:off x="6982437" y="2063517"/>
            <a:ext cx="973811" cy="7793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>
              <a:highlight>
                <a:srgbClr val="0070C0"/>
              </a:highligh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AD45D1-9780-079A-A2E6-A22D31741890}"/>
              </a:ext>
            </a:extLst>
          </p:cNvPr>
          <p:cNvSpPr/>
          <p:nvPr/>
        </p:nvSpPr>
        <p:spPr>
          <a:xfrm>
            <a:off x="6990390" y="1667707"/>
            <a:ext cx="949490" cy="3740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Вишак</a:t>
            </a:r>
            <a:endParaRPr lang="sr-Latn-R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E53CB2-94AF-38D9-AC1B-D414CC224D51}"/>
              </a:ext>
            </a:extLst>
          </p:cNvPr>
          <p:cNvCxnSpPr>
            <a:cxnSpLocks/>
          </p:cNvCxnSpPr>
          <p:nvPr/>
        </p:nvCxnSpPr>
        <p:spPr>
          <a:xfrm>
            <a:off x="5801378" y="2083047"/>
            <a:ext cx="116782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4CB3B-62B0-12DD-C109-8B70BA6AAB2D}"/>
              </a:ext>
            </a:extLst>
          </p:cNvPr>
          <p:cNvCxnSpPr>
            <a:cxnSpLocks/>
          </p:cNvCxnSpPr>
          <p:nvPr/>
        </p:nvCxnSpPr>
        <p:spPr>
          <a:xfrm flipH="1">
            <a:off x="5807294" y="2837370"/>
            <a:ext cx="1167823" cy="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656A32-2E06-9D07-6F47-D02DCCF7503E}"/>
              </a:ext>
            </a:extLst>
          </p:cNvPr>
          <p:cNvCxnSpPr>
            <a:cxnSpLocks/>
          </p:cNvCxnSpPr>
          <p:nvPr/>
        </p:nvCxnSpPr>
        <p:spPr>
          <a:xfrm flipH="1">
            <a:off x="5822568" y="3303856"/>
            <a:ext cx="116782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E8371C56-EDB6-5A4E-FE2D-26B9615F7E32}"/>
              </a:ext>
            </a:extLst>
          </p:cNvPr>
          <p:cNvSpPr/>
          <p:nvPr/>
        </p:nvSpPr>
        <p:spPr>
          <a:xfrm>
            <a:off x="5438733" y="2086337"/>
            <a:ext cx="360890" cy="3565139"/>
          </a:xfrm>
          <a:prstGeom prst="leftBrace">
            <a:avLst>
              <a:gd name="adj1" fmla="val 0"/>
              <a:gd name="adj2" fmla="val 50000"/>
            </a:avLst>
          </a:pr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72C516-40DE-FA07-2243-D81619AFB03E}"/>
              </a:ext>
            </a:extLst>
          </p:cNvPr>
          <p:cNvSpPr txBox="1"/>
          <p:nvPr/>
        </p:nvSpPr>
        <p:spPr>
          <a:xfrm>
            <a:off x="8220954" y="2559347"/>
            <a:ext cx="651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SCR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D1165058-DB69-FA75-43A6-C129F00447D0}"/>
              </a:ext>
            </a:extLst>
          </p:cNvPr>
          <p:cNvSpPr/>
          <p:nvPr/>
        </p:nvSpPr>
        <p:spPr>
          <a:xfrm>
            <a:off x="7980660" y="2063518"/>
            <a:ext cx="65495" cy="1240339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0AE8BF-86F4-C249-6515-69FB053EDE7C}"/>
              </a:ext>
            </a:extLst>
          </p:cNvPr>
          <p:cNvSpPr txBox="1"/>
          <p:nvPr/>
        </p:nvSpPr>
        <p:spPr>
          <a:xfrm>
            <a:off x="4437375" y="3899882"/>
            <a:ext cx="11918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>
                <a:latin typeface="Calibri" panose="020F0502020204030204" pitchFamily="34" charset="0"/>
                <a:cs typeface="Calibri" panose="020F0502020204030204" pitchFamily="34" charset="0"/>
              </a:rPr>
              <a:t>Средства за покриће ТР, </a:t>
            </a:r>
            <a:r>
              <a:rPr lang="sr-Latn-RS" sz="1400" dirty="0">
                <a:latin typeface="Calibri" panose="020F0502020204030204" pitchFamily="34" charset="0"/>
                <a:cs typeface="Calibri" panose="020F0502020204030204" pitchFamily="34" charset="0"/>
              </a:rPr>
              <a:t>MCR</a:t>
            </a:r>
            <a:r>
              <a:rPr lang="sr-Cyrl-RS" sz="1400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sr-Latn-RS" sz="1400" dirty="0">
                <a:latin typeface="Calibri" panose="020F0502020204030204" pitchFamily="34" charset="0"/>
                <a:cs typeface="Calibri" panose="020F0502020204030204" pitchFamily="34" charset="0"/>
              </a:rPr>
              <a:t>SCR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BB7E2DF8-3C1A-34CF-46C7-F4FF35B3ED69}"/>
              </a:ext>
            </a:extLst>
          </p:cNvPr>
          <p:cNvSpPr/>
          <p:nvPr/>
        </p:nvSpPr>
        <p:spPr>
          <a:xfrm>
            <a:off x="7984544" y="3328354"/>
            <a:ext cx="65495" cy="2289337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222878-CAAE-7AB9-4F47-3B0DA16E2298}"/>
              </a:ext>
            </a:extLst>
          </p:cNvPr>
          <p:cNvSpPr txBox="1"/>
          <p:nvPr/>
        </p:nvSpPr>
        <p:spPr>
          <a:xfrm>
            <a:off x="8541169" y="4262861"/>
            <a:ext cx="206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Техничке резерве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17F6608-08EA-1427-64BD-8702E69D10A0}"/>
              </a:ext>
            </a:extLst>
          </p:cNvPr>
          <p:cNvCxnSpPr>
            <a:cxnSpLocks/>
          </p:cNvCxnSpPr>
          <p:nvPr/>
        </p:nvCxnSpPr>
        <p:spPr>
          <a:xfrm>
            <a:off x="7722621" y="3429000"/>
            <a:ext cx="7200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7ECC6A-F20C-DA07-7EF9-127E45F0A229}"/>
              </a:ext>
            </a:extLst>
          </p:cNvPr>
          <p:cNvCxnSpPr>
            <a:cxnSpLocks/>
          </p:cNvCxnSpPr>
          <p:nvPr/>
        </p:nvCxnSpPr>
        <p:spPr>
          <a:xfrm>
            <a:off x="7220179" y="5229200"/>
            <a:ext cx="13267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04320C-3201-BD2D-A3DD-8B26A9D6DC93}"/>
              </a:ext>
            </a:extLst>
          </p:cNvPr>
          <p:cNvCxnSpPr>
            <a:cxnSpLocks/>
          </p:cNvCxnSpPr>
          <p:nvPr/>
        </p:nvCxnSpPr>
        <p:spPr>
          <a:xfrm flipV="1">
            <a:off x="7722620" y="3988860"/>
            <a:ext cx="74661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F1F6BC5-99F7-E354-7AC8-88BC904A0A55}"/>
              </a:ext>
            </a:extLst>
          </p:cNvPr>
          <p:cNvSpPr txBox="1"/>
          <p:nvPr/>
        </p:nvSpPr>
        <p:spPr>
          <a:xfrm>
            <a:off x="8546950" y="3328354"/>
            <a:ext cx="191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Додатак за ризик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AE5FBAE-02BD-8B16-C4DC-E400CF09A1BB}"/>
              </a:ext>
            </a:extLst>
          </p:cNvPr>
          <p:cNvSpPr txBox="1"/>
          <p:nvPr/>
        </p:nvSpPr>
        <p:spPr>
          <a:xfrm>
            <a:off x="8546950" y="3820948"/>
            <a:ext cx="191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Најбоља процена 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F53078-81E5-9D94-187B-206F0DE5A40E}"/>
              </a:ext>
            </a:extLst>
          </p:cNvPr>
          <p:cNvSpPr txBox="1"/>
          <p:nvPr/>
        </p:nvSpPr>
        <p:spPr>
          <a:xfrm>
            <a:off x="8541169" y="4664025"/>
            <a:ext cx="3519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Тржишна вредност ТР када се компоненте ризика могу </a:t>
            </a:r>
            <a:r>
              <a:rPr lang="sr-Cyrl-RS" dirty="0" err="1">
                <a:latin typeface="Calibri" panose="020F0502020204030204" pitchFamily="34" charset="0"/>
                <a:cs typeface="Calibri" panose="020F0502020204030204" pitchFamily="34" charset="0"/>
              </a:rPr>
              <a:t>хеџовати</a:t>
            </a:r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„TP as a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whole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8E731E-18FA-0065-22B2-A00BC3A0714F}"/>
              </a:ext>
            </a:extLst>
          </p:cNvPr>
          <p:cNvSpPr txBox="1"/>
          <p:nvPr/>
        </p:nvSpPr>
        <p:spPr>
          <a:xfrm>
            <a:off x="2128534" y="1229522"/>
            <a:ext cx="2088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>
                <a:latin typeface="Calibri" panose="020F0502020204030204" pitchFamily="34" charset="0"/>
                <a:cs typeface="Calibri" panose="020F0502020204030204" pitchFamily="34" charset="0"/>
              </a:rPr>
              <a:t>Солвентност</a:t>
            </a:r>
            <a:r>
              <a:rPr lang="sr-Cyrl-RS" sz="2000" dirty="0"/>
              <a:t> 1</a:t>
            </a:r>
            <a:endParaRPr lang="sr-Latn-RS" sz="2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E40612-D789-B901-5109-E5EA1D814B9E}"/>
              </a:ext>
            </a:extLst>
          </p:cNvPr>
          <p:cNvSpPr txBox="1"/>
          <p:nvPr/>
        </p:nvSpPr>
        <p:spPr>
          <a:xfrm>
            <a:off x="5802004" y="1252242"/>
            <a:ext cx="2088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>
                <a:latin typeface="Calibri" panose="020F0502020204030204" pitchFamily="34" charset="0"/>
                <a:cs typeface="Calibri" panose="020F0502020204030204" pitchFamily="34" charset="0"/>
              </a:rPr>
              <a:t>Солвентност</a:t>
            </a:r>
            <a:r>
              <a:rPr lang="sr-Cyrl-RS" sz="2000" dirty="0"/>
              <a:t> 2</a:t>
            </a:r>
            <a:endParaRPr lang="sr-Latn-RS" sz="2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30BC78-FE49-152E-6FD4-2FF778942ACF}"/>
              </a:ext>
            </a:extLst>
          </p:cNvPr>
          <p:cNvSpPr txBox="1"/>
          <p:nvPr/>
        </p:nvSpPr>
        <p:spPr>
          <a:xfrm>
            <a:off x="3831927" y="5889569"/>
            <a:ext cx="6696744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Фер вредност имовине и обавеза</a:t>
            </a:r>
          </a:p>
          <a:p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Техничке резерве = најбоља процена + додатак за ризик</a:t>
            </a:r>
          </a:p>
          <a:p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Додатак за ризик се утврђује коришћењем трошка капитала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816924-405B-1A9D-1BB6-CC1E237D98E0}"/>
              </a:ext>
            </a:extLst>
          </p:cNvPr>
          <p:cNvSpPr txBox="1"/>
          <p:nvPr/>
        </p:nvSpPr>
        <p:spPr>
          <a:xfrm>
            <a:off x="1520455" y="5889569"/>
            <a:ext cx="2046193" cy="646331"/>
          </a:xfrm>
          <a:prstGeom prst="rect">
            <a:avLst/>
          </a:prstGeom>
          <a:solidFill>
            <a:srgbClr val="CCECFF"/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С2 правила вредновања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52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 point plavo bela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BS-master4.pot [Read-Only] [Compatibility Mode]" id="{8D561714-1D72-4E7B-BE85-826437AF1CD7}" vid="{427B9801-3B65-4241-8303-D3840A12AB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1419</Words>
  <Application>Microsoft Office PowerPoint</Application>
  <PresentationFormat>Widescreen</PresentationFormat>
  <Paragraphs>288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ui-sans-serif</vt:lpstr>
      <vt:lpstr>Office Theme</vt:lpstr>
      <vt:lpstr>power point plavo bela</vt:lpstr>
      <vt:lpstr>PowerPoint Presentation</vt:lpstr>
      <vt:lpstr>                                                            Садржај </vt:lpstr>
      <vt:lpstr>PowerPoint Presentation</vt:lpstr>
      <vt:lpstr>Развој регулативе – од Базел I до Базел IV стандарда</vt:lpstr>
      <vt:lpstr>Значај risk-based приступа кроз други стуб</vt:lpstr>
      <vt:lpstr>Регулаторна еквивалентност</vt:lpstr>
      <vt:lpstr>Тржиште осигурања у Србији у протеклој деценији (2015-2024)</vt:lpstr>
      <vt:lpstr>PowerPoint Presentation</vt:lpstr>
      <vt:lpstr>Биланс стања Солвентност 1 vs Солвентност 2</vt:lpstr>
      <vt:lpstr>Ревизија Солвентности 2</vt:lpstr>
      <vt:lpstr>Suptech и  Regtech – одговор на савремене изазове у супервизији финансијских институција</vt:lpstr>
      <vt:lpstr>    </vt:lpstr>
      <vt:lpstr>PowerPoint Presentation</vt:lpstr>
      <vt:lpstr>PowerPoint Presentation</vt:lpstr>
    </vt:vector>
  </TitlesOfParts>
  <Company>Narodna banka Srbije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Ljiljana Colovic</dc:creator>
  <cp:keywords>[SEC=JAVNO]</cp:keywords>
  <cp:lastModifiedBy>Marija Jovovic Koprivica</cp:lastModifiedBy>
  <cp:revision>27</cp:revision>
  <dcterms:created xsi:type="dcterms:W3CDTF">2025-05-16T09:53:12Z</dcterms:created>
  <dcterms:modified xsi:type="dcterms:W3CDTF">2025-06-02T21:12:31Z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ProtectiveMarkingValue_Header">
    <vt:lpwstr>ЈАВНО</vt:lpwstr>
  </property>
  <property fmtid="{D5CDD505-2E9C-101B-9397-08002B2CF9AE}" pid="3" name="PM_Caveats_Count">
    <vt:lpwstr>0</vt:lpwstr>
  </property>
  <property fmtid="{D5CDD505-2E9C-101B-9397-08002B2CF9AE}" pid="4" name="PM_ProtectiveMarkingValue_Footer">
    <vt:lpwstr>ЈАВНО</vt:lpwstr>
  </property>
  <property fmtid="{D5CDD505-2E9C-101B-9397-08002B2CF9AE}" pid="5" name="PM_Originator_Hash_SHA1">
    <vt:lpwstr>C2AA2B6CF7C0E96647BC78CBA355100E82769D82</vt:lpwstr>
  </property>
  <property fmtid="{D5CDD505-2E9C-101B-9397-08002B2CF9AE}" pid="6" name="PM_SecurityClassification">
    <vt:lpwstr>JAVNO</vt:lpwstr>
  </property>
  <property fmtid="{D5CDD505-2E9C-101B-9397-08002B2CF9AE}" pid="7" name="PM_DisplayValueSecClassificationWithQualifier">
    <vt:lpwstr>ЈАВНО</vt:lpwstr>
  </property>
  <property fmtid="{D5CDD505-2E9C-101B-9397-08002B2CF9AE}" pid="8" name="PM_Qualifier">
    <vt:lpwstr/>
  </property>
  <property fmtid="{D5CDD505-2E9C-101B-9397-08002B2CF9AE}" pid="9" name="PM_Hash_SHA1">
    <vt:lpwstr>D8941A5FAAE4D90075719EA0FE5ED63B0621420F</vt:lpwstr>
  </property>
  <property fmtid="{D5CDD505-2E9C-101B-9397-08002B2CF9AE}" pid="10" name="PM_ProtectiveMarkingImage_Header">
    <vt:lpwstr>C:\Program Files\Common Files\janusNET Shared\janusSEAL\Images\DocumentSlashBlue.png</vt:lpwstr>
  </property>
  <property fmtid="{D5CDD505-2E9C-101B-9397-08002B2CF9AE}" pid="11" name="PM_InsertionValue">
    <vt:lpwstr>JAVNO</vt:lpwstr>
  </property>
  <property fmtid="{D5CDD505-2E9C-101B-9397-08002B2CF9AE}" pid="12" name="PM_ProtectiveMarkingImage_Footer">
    <vt:lpwstr>C:\Program Files\Common Files\janusNET Shared\janusSEAL\Images\DocumentSlashBlue.png</vt:lpwstr>
  </property>
  <property fmtid="{D5CDD505-2E9C-101B-9397-08002B2CF9AE}" pid="13" name="PM_Namespace">
    <vt:lpwstr>NBS</vt:lpwstr>
  </property>
  <property fmtid="{D5CDD505-2E9C-101B-9397-08002B2CF9AE}" pid="14" name="PM_Version">
    <vt:lpwstr>v2</vt:lpwstr>
  </property>
  <property fmtid="{D5CDD505-2E9C-101B-9397-08002B2CF9AE}" pid="15" name="PM_Originating_FileId">
    <vt:lpwstr>77A698DDDD574D24AB21E21BBD8663F2</vt:lpwstr>
  </property>
  <property fmtid="{D5CDD505-2E9C-101B-9397-08002B2CF9AE}" pid="16" name="PM_OriginationTimeStamp">
    <vt:lpwstr>2025-05-16T09:55:32Z</vt:lpwstr>
  </property>
  <property fmtid="{D5CDD505-2E9C-101B-9397-08002B2CF9AE}" pid="17" name="PM_Hash_Version">
    <vt:lpwstr>2016.1</vt:lpwstr>
  </property>
  <property fmtid="{D5CDD505-2E9C-101B-9397-08002B2CF9AE}" pid="18" name="PM_Hash_Salt_Prev">
    <vt:lpwstr>88E55DF0630AF334D7510F89EE4A5438</vt:lpwstr>
  </property>
  <property fmtid="{D5CDD505-2E9C-101B-9397-08002B2CF9AE}" pid="19" name="PM_Hash_Salt">
    <vt:lpwstr>97D67648678245AD8CBEDE994184A333</vt:lpwstr>
  </property>
  <property fmtid="{D5CDD505-2E9C-101B-9397-08002B2CF9AE}" pid="20" name="PM_PrintOutPlacement_PPT">
    <vt:lpwstr/>
  </property>
  <property fmtid="{D5CDD505-2E9C-101B-9397-08002B2CF9AE}" pid="21" name="PM_SecurityClassification_Prev">
    <vt:lpwstr>UNUTRASNJA UPOTREBA</vt:lpwstr>
  </property>
  <property fmtid="{D5CDD505-2E9C-101B-9397-08002B2CF9AE}" pid="22" name="PM_Qualifier_Prev">
    <vt:lpwstr/>
  </property>
</Properties>
</file>