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/>
              <a:t>Bud</a:t>
            </a:r>
            <a:r>
              <a:rPr lang="sr-Latn-RS" b="0"/>
              <a:t>žetski deficit, % BDP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Deficiti!$C$5</c:f>
              <c:strCache>
                <c:ptCount val="1"/>
                <c:pt idx="0">
                  <c:v>Rumunija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Deficiti!$B$6:$B$22</c:f>
              <c:numCache>
                <c:formatCode>General</c:formatCode>
                <c:ptCount val="1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</c:numCache>
            </c:numRef>
          </c:cat>
          <c:val>
            <c:numRef>
              <c:f>Deficiti!$C$6:$C$22</c:f>
              <c:numCache>
                <c:formatCode>0.0%</c:formatCode>
                <c:ptCount val="17"/>
                <c:pt idx="0">
                  <c:v>-5.3999999999999999E-2</c:v>
                </c:pt>
                <c:pt idx="1">
                  <c:v>-9.5000000000000001E-2</c:v>
                </c:pt>
                <c:pt idx="2">
                  <c:v>-7.0999999999999994E-2</c:v>
                </c:pt>
                <c:pt idx="3">
                  <c:v>-5.6000000000000001E-2</c:v>
                </c:pt>
                <c:pt idx="4">
                  <c:v>-3.7999999999999999E-2</c:v>
                </c:pt>
                <c:pt idx="5">
                  <c:v>-2.3E-2</c:v>
                </c:pt>
                <c:pt idx="6">
                  <c:v>-1.2E-2</c:v>
                </c:pt>
                <c:pt idx="7">
                  <c:v>-5.0000000000000001E-3</c:v>
                </c:pt>
                <c:pt idx="8">
                  <c:v>-2.5000000000000001E-2</c:v>
                </c:pt>
                <c:pt idx="9">
                  <c:v>-2.5000000000000001E-2</c:v>
                </c:pt>
                <c:pt idx="10">
                  <c:v>-2.8000000000000001E-2</c:v>
                </c:pt>
                <c:pt idx="11">
                  <c:v>-4.2999999999999997E-2</c:v>
                </c:pt>
                <c:pt idx="12">
                  <c:v>-9.1999999999999998E-2</c:v>
                </c:pt>
                <c:pt idx="13">
                  <c:v>-7.0999999999999994E-2</c:v>
                </c:pt>
                <c:pt idx="14">
                  <c:v>-6.4000000000000001E-2</c:v>
                </c:pt>
                <c:pt idx="15">
                  <c:v>-6.5000000000000002E-2</c:v>
                </c:pt>
                <c:pt idx="16">
                  <c:v>-8.5999999999999993E-2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DE-4224-A977-C10F04637E3E}"/>
            </c:ext>
          </c:extLst>
        </c:ser>
        <c:ser>
          <c:idx val="1"/>
          <c:order val="1"/>
          <c:tx>
            <c:strRef>
              <c:f>Deficiti!$D$5</c:f>
              <c:strCache>
                <c:ptCount val="1"/>
                <c:pt idx="0">
                  <c:v>Srbija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Deficiti!$B$6:$B$22</c:f>
              <c:numCache>
                <c:formatCode>General</c:formatCode>
                <c:ptCount val="1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</c:numCache>
            </c:numRef>
          </c:cat>
          <c:val>
            <c:numRef>
              <c:f>Deficiti!$D$6:$D$22</c:f>
              <c:numCache>
                <c:formatCode>0.0%</c:formatCode>
                <c:ptCount val="17"/>
                <c:pt idx="0">
                  <c:v>-2.3800000000000002E-2</c:v>
                </c:pt>
                <c:pt idx="1">
                  <c:v>-0.04</c:v>
                </c:pt>
                <c:pt idx="2">
                  <c:v>-4.1599999999999998E-2</c:v>
                </c:pt>
                <c:pt idx="3">
                  <c:v>-4.3400000000000001E-2</c:v>
                </c:pt>
                <c:pt idx="4">
                  <c:v>-6.1800000000000001E-2</c:v>
                </c:pt>
                <c:pt idx="5">
                  <c:v>-4.9299999999999997E-2</c:v>
                </c:pt>
                <c:pt idx="6">
                  <c:v>-5.9400000000000001E-2</c:v>
                </c:pt>
                <c:pt idx="7">
                  <c:v>-3.3099999999999997E-2</c:v>
                </c:pt>
                <c:pt idx="8">
                  <c:v>-1.15E-2</c:v>
                </c:pt>
                <c:pt idx="9">
                  <c:v>1.056E-2</c:v>
                </c:pt>
                <c:pt idx="10">
                  <c:v>-6.1000000000000004E-3</c:v>
                </c:pt>
                <c:pt idx="11">
                  <c:v>-1.9599999999999999E-3</c:v>
                </c:pt>
                <c:pt idx="12">
                  <c:v>-7.6799999999999993E-2</c:v>
                </c:pt>
                <c:pt idx="13">
                  <c:v>-3.9399999999999998E-2</c:v>
                </c:pt>
                <c:pt idx="14">
                  <c:v>-3.0099999999999998E-2</c:v>
                </c:pt>
                <c:pt idx="15">
                  <c:v>-2.0500000000000001E-2</c:v>
                </c:pt>
                <c:pt idx="16">
                  <c:v>-1.9900000000000001E-2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DE-4224-A977-C10F04637E3E}"/>
            </c:ext>
          </c:extLst>
        </c:ser>
        <c:ser>
          <c:idx val="2"/>
          <c:order val="2"/>
          <c:tx>
            <c:strRef>
              <c:f>Deficiti!$E$5</c:f>
              <c:strCache>
                <c:ptCount val="1"/>
                <c:pt idx="0">
                  <c:v>Crna Gora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Deficiti!$B$6:$B$22</c:f>
              <c:numCache>
                <c:formatCode>General</c:formatCode>
                <c:ptCount val="1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</c:numCache>
            </c:numRef>
          </c:cat>
          <c:val>
            <c:numRef>
              <c:f>Deficiti!$E$6:$E$22</c:f>
              <c:numCache>
                <c:formatCode>0.0%</c:formatCode>
                <c:ptCount val="17"/>
                <c:pt idx="0">
                  <c:v>-2.3E-2</c:v>
                </c:pt>
                <c:pt idx="1">
                  <c:v>-6.7100000000000007E-2</c:v>
                </c:pt>
                <c:pt idx="2">
                  <c:v>-4.87E-2</c:v>
                </c:pt>
                <c:pt idx="3">
                  <c:v>-6.7299999999999999E-2</c:v>
                </c:pt>
                <c:pt idx="4">
                  <c:v>-5.8400000000000001E-2</c:v>
                </c:pt>
                <c:pt idx="5">
                  <c:v>-4.4900000000000002E-2</c:v>
                </c:pt>
                <c:pt idx="6">
                  <c:v>-7.0000000000000001E-3</c:v>
                </c:pt>
                <c:pt idx="7">
                  <c:v>-5.96E-2</c:v>
                </c:pt>
                <c:pt idx="8">
                  <c:v>-6.1800000000000001E-2</c:v>
                </c:pt>
                <c:pt idx="9">
                  <c:v>-6.8099999999999994E-2</c:v>
                </c:pt>
                <c:pt idx="10">
                  <c:v>-6.2100000000000002E-2</c:v>
                </c:pt>
                <c:pt idx="11">
                  <c:v>-1.72E-2</c:v>
                </c:pt>
                <c:pt idx="12">
                  <c:v>-0.109</c:v>
                </c:pt>
                <c:pt idx="13">
                  <c:v>-1.7100000000000001E-2</c:v>
                </c:pt>
                <c:pt idx="14">
                  <c:v>6.0000000000000001E-3</c:v>
                </c:pt>
                <c:pt idx="15">
                  <c:v>0</c:v>
                </c:pt>
                <c:pt idx="16">
                  <c:v>-3.2000000000000001E-2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DE-4224-A977-C10F04637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8655600"/>
        <c:axId val="598657264"/>
      </c:lineChart>
      <c:catAx>
        <c:axId val="59865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657264"/>
        <c:crosses val="autoZero"/>
        <c:auto val="1"/>
        <c:lblAlgn val="ctr"/>
        <c:lblOffset val="100"/>
        <c:noMultiLvlLbl val="0"/>
      </c:catAx>
      <c:valAx>
        <c:axId val="59865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65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sz="1600" b="1" dirty="0"/>
              <a:t>Kontrola</a:t>
            </a:r>
            <a:r>
              <a:rPr lang="sr-Latn-RS" sz="1600" b="1" baseline="0" dirty="0"/>
              <a:t> korupcije </a:t>
            </a:r>
            <a:r>
              <a:rPr lang="sr-Latn-RS" sz="1600" b="0" baseline="0" dirty="0"/>
              <a:t>- Rangiranje Svetske Banke</a:t>
            </a:r>
            <a:endParaRPr lang="sr-Latn-RS" sz="1600" b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Komparativno!$N$21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Komparativno!$M$22:$M$24</c:f>
              <c:strCache>
                <c:ptCount val="3"/>
                <c:pt idx="0">
                  <c:v>Srbija</c:v>
                </c:pt>
                <c:pt idx="1">
                  <c:v>Crna Gora</c:v>
                </c:pt>
                <c:pt idx="2">
                  <c:v>Rumunija</c:v>
                </c:pt>
              </c:strCache>
            </c:strRef>
          </c:cat>
          <c:val>
            <c:numRef>
              <c:f>Komparativno!$N$22:$N$24</c:f>
              <c:numCache>
                <c:formatCode>General</c:formatCode>
                <c:ptCount val="3"/>
                <c:pt idx="0">
                  <c:v>50.5</c:v>
                </c:pt>
                <c:pt idx="1">
                  <c:v>54.8</c:v>
                </c:pt>
                <c:pt idx="2">
                  <c:v>51.9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12-4ABC-9A0E-627C9E0D4C31}"/>
            </c:ext>
          </c:extLst>
        </c:ser>
        <c:ser>
          <c:idx val="1"/>
          <c:order val="1"/>
          <c:tx>
            <c:strRef>
              <c:f>Komparativno!$O$21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Komparativno!$M$22:$M$24</c:f>
              <c:strCache>
                <c:ptCount val="3"/>
                <c:pt idx="0">
                  <c:v>Srbija</c:v>
                </c:pt>
                <c:pt idx="1">
                  <c:v>Crna Gora</c:v>
                </c:pt>
                <c:pt idx="2">
                  <c:v>Rumunija</c:v>
                </c:pt>
              </c:strCache>
            </c:strRef>
          </c:cat>
          <c:val>
            <c:numRef>
              <c:f>Komparativno!$O$22:$O$24</c:f>
              <c:numCache>
                <c:formatCode>General</c:formatCode>
                <c:ptCount val="3"/>
                <c:pt idx="0">
                  <c:v>38.200000000000003</c:v>
                </c:pt>
                <c:pt idx="1">
                  <c:v>51.9</c:v>
                </c:pt>
                <c:pt idx="2">
                  <c:v>56.1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12-4ABC-9A0E-627C9E0D4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267024"/>
        <c:axId val="198268688"/>
      </c:barChart>
      <c:catAx>
        <c:axId val="1982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268688"/>
        <c:crosses val="autoZero"/>
        <c:auto val="1"/>
        <c:lblAlgn val="ctr"/>
        <c:lblOffset val="100"/>
        <c:noMultiLvlLbl val="0"/>
      </c:catAx>
      <c:valAx>
        <c:axId val="19826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2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7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1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13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80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58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18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49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7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44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8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86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C8B9-ABB5-41A5-B8FC-9F4388165A57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A18B6-0E94-446F-948E-BD325FE73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30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975" y="1122363"/>
            <a:ext cx="11077575" cy="1389928"/>
          </a:xfrm>
        </p:spPr>
        <p:txBody>
          <a:bodyPr>
            <a:normAutofit fontScale="90000"/>
          </a:bodyPr>
          <a:lstStyle/>
          <a:p>
            <a:r>
              <a:rPr lang="sr-Latn-RS" sz="4400" b="1" dirty="0"/>
              <a:t>Savremeni trendovi u fiskalnoj politici u regionu</a:t>
            </a:r>
            <a:br>
              <a:rPr lang="sr-Latn-RS" sz="4400" b="1" dirty="0"/>
            </a:br>
            <a:br>
              <a:rPr lang="sr-Latn-RS" sz="4400" b="1" dirty="0"/>
            </a:br>
            <a:r>
              <a:rPr lang="sr-Latn-RS" sz="4000" dirty="0"/>
              <a:t>- Srbija </a:t>
            </a:r>
            <a:r>
              <a:rPr lang="sr-Latn-RS" sz="2800" dirty="0"/>
              <a:t>vs</a:t>
            </a:r>
            <a:r>
              <a:rPr lang="sr-Latn-RS" sz="4000" dirty="0"/>
              <a:t> Crna Gora </a:t>
            </a:r>
            <a:r>
              <a:rPr lang="sr-Latn-RS" sz="2800" dirty="0"/>
              <a:t>vs</a:t>
            </a:r>
            <a:r>
              <a:rPr lang="sr-Latn-RS" sz="4000" dirty="0"/>
              <a:t> Rumunija -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987636"/>
            <a:ext cx="9667875" cy="1389927"/>
          </a:xfrm>
        </p:spPr>
        <p:txBody>
          <a:bodyPr>
            <a:noAutofit/>
          </a:bodyPr>
          <a:lstStyle/>
          <a:p>
            <a:pPr algn="r"/>
            <a:r>
              <a:rPr lang="sr-Latn-RS" sz="2800" dirty="0"/>
              <a:t>Nikola Altiparmakov</a:t>
            </a:r>
          </a:p>
          <a:p>
            <a:pPr algn="r"/>
            <a:r>
              <a:rPr lang="sr-Latn-RS" sz="2000" dirty="0"/>
              <a:t>XXIII MEĐUNARODNI SIMPOZIJUM INOVACIJE U OSIGURANJU</a:t>
            </a:r>
            <a:r>
              <a:rPr lang="sr-Latn-RS" sz="2800" dirty="0"/>
              <a:t>                                           </a:t>
            </a:r>
            <a:r>
              <a:rPr lang="sr-Latn-RS" sz="2000" dirty="0"/>
              <a:t>Zlatibor, 6. jun 2025. godine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134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420"/>
          </a:xfrm>
        </p:spPr>
        <p:txBody>
          <a:bodyPr>
            <a:normAutofit/>
          </a:bodyPr>
          <a:lstStyle/>
          <a:p>
            <a:pPr algn="ctr"/>
            <a:r>
              <a:rPr lang="sr-Latn-RS" dirty="0"/>
              <a:t>Makrofiskalne prilike, 2024. godina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5B57ADF-7546-47C2-A42E-0686E5D050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630640"/>
              </p:ext>
            </p:extLst>
          </p:nvPr>
        </p:nvGraphicFramePr>
        <p:xfrm>
          <a:off x="933450" y="1628775"/>
          <a:ext cx="10420349" cy="48640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7855">
                  <a:extLst>
                    <a:ext uri="{9D8B030D-6E8A-4147-A177-3AD203B41FA5}">
                      <a16:colId xmlns:a16="http://schemas.microsoft.com/office/drawing/2014/main" val="2425759425"/>
                    </a:ext>
                  </a:extLst>
                </a:gridCol>
                <a:gridCol w="2237498">
                  <a:extLst>
                    <a:ext uri="{9D8B030D-6E8A-4147-A177-3AD203B41FA5}">
                      <a16:colId xmlns:a16="http://schemas.microsoft.com/office/drawing/2014/main" val="1423763134"/>
                    </a:ext>
                  </a:extLst>
                </a:gridCol>
                <a:gridCol w="2237498">
                  <a:extLst>
                    <a:ext uri="{9D8B030D-6E8A-4147-A177-3AD203B41FA5}">
                      <a16:colId xmlns:a16="http://schemas.microsoft.com/office/drawing/2014/main" val="3431878177"/>
                    </a:ext>
                  </a:extLst>
                </a:gridCol>
                <a:gridCol w="2237498">
                  <a:extLst>
                    <a:ext uri="{9D8B030D-6E8A-4147-A177-3AD203B41FA5}">
                      <a16:colId xmlns:a16="http://schemas.microsoft.com/office/drawing/2014/main" val="1208596108"/>
                    </a:ext>
                  </a:extLst>
                </a:gridCol>
              </a:tblGrid>
              <a:tr h="694871">
                <a:tc>
                  <a:txBody>
                    <a:bodyPr/>
                    <a:lstStyle/>
                    <a:p>
                      <a:pPr algn="l" fontAlgn="b"/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b="1" u="none" strike="noStrike" dirty="0">
                          <a:effectLst/>
                        </a:rPr>
                        <a:t>Srbija</a:t>
                      </a:r>
                      <a:endParaRPr lang="sr-Latn-R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b="1" u="none" strike="noStrike" dirty="0">
                          <a:effectLst/>
                        </a:rPr>
                        <a:t>Crna Gora</a:t>
                      </a:r>
                      <a:endParaRPr lang="sr-Latn-R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b="1" u="none" strike="noStrike" dirty="0">
                          <a:effectLst/>
                        </a:rPr>
                        <a:t>Rumunija</a:t>
                      </a:r>
                      <a:endParaRPr lang="sr-Latn-R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17347112"/>
                  </a:ext>
                </a:extLst>
              </a:tr>
              <a:tr h="69487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400" u="none" strike="noStrike">
                          <a:effectLst/>
                        </a:rPr>
                        <a:t>Javni dug, % BDP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47,5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61,3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>
                          <a:effectLst/>
                        </a:rPr>
                        <a:t>54,6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0241516"/>
                  </a:ext>
                </a:extLst>
              </a:tr>
              <a:tr h="69487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400" u="none" strike="noStrike">
                          <a:effectLst/>
                        </a:rPr>
                        <a:t>Budžetski deficit, % BDP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-2,0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-3,2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>
                          <a:effectLst/>
                        </a:rPr>
                        <a:t>-8,6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09773052"/>
                  </a:ext>
                </a:extLst>
              </a:tr>
              <a:tr h="69487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400" u="none" strike="noStrike">
                          <a:effectLst/>
                        </a:rPr>
                        <a:t>Životni standard, % EU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49,0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>
                          <a:effectLst/>
                        </a:rPr>
                        <a:t>51,0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78,0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0906682"/>
                  </a:ext>
                </a:extLst>
              </a:tr>
              <a:tr h="69487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400" u="none" strike="noStrike">
                          <a:effectLst/>
                        </a:rPr>
                        <a:t>Stopa nezaposlenosti, u %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>
                          <a:effectLst/>
                        </a:rPr>
                        <a:t>8,1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11,0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5,4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8759688"/>
                  </a:ext>
                </a:extLst>
              </a:tr>
              <a:tr h="69487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400" u="none" strike="noStrike">
                          <a:effectLst/>
                        </a:rPr>
                        <a:t>Inflacija, u %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>
                          <a:effectLst/>
                        </a:rPr>
                        <a:t>4,6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2,1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5,1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7503961"/>
                  </a:ext>
                </a:extLst>
              </a:tr>
              <a:tr h="69487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2400" u="none" strike="noStrike">
                          <a:effectLst/>
                        </a:rPr>
                        <a:t>Vladavina prava, SB rank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>
                          <a:effectLst/>
                        </a:rPr>
                        <a:t>51,4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>
                          <a:effectLst/>
                        </a:rPr>
                        <a:t>52,4</a:t>
                      </a:r>
                      <a:endParaRPr lang="sr-Latn-R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400" u="none" strike="noStrike" dirty="0">
                          <a:effectLst/>
                        </a:rPr>
                        <a:t>64,2</a:t>
                      </a:r>
                      <a:endParaRPr lang="sr-Latn-R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60509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420"/>
          </a:xfrm>
        </p:spPr>
        <p:txBody>
          <a:bodyPr>
            <a:normAutofit/>
          </a:bodyPr>
          <a:lstStyle/>
          <a:p>
            <a:pPr algn="ctr"/>
            <a:r>
              <a:rPr lang="sr-Latn-RS" dirty="0"/>
              <a:t>Fiskalna politika u prethodnim godinama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C029991-7B21-44F8-BCB5-EFA33DB6A7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0110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32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A7AF4-6E64-4773-A5A6-FC9BAE502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/>
          <a:lstStyle/>
          <a:p>
            <a:pPr algn="ctr"/>
            <a:r>
              <a:rPr lang="sr-Latn-RS" dirty="0"/>
              <a:t>Rumunija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E4EB-B58E-41FB-8A77-D708A38B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562100"/>
            <a:ext cx="11191874" cy="4614863"/>
          </a:xfrm>
        </p:spPr>
        <p:txBody>
          <a:bodyPr/>
          <a:lstStyle/>
          <a:p>
            <a:r>
              <a:rPr lang="sr-Latn-RS" dirty="0"/>
              <a:t>Rumunska konsolidacija 2010. godine je jedna od najodlučnijih</a:t>
            </a:r>
            <a:r>
              <a:rPr lang="en-US" dirty="0"/>
              <a:t> u </a:t>
            </a:r>
            <a:r>
              <a:rPr lang="sr-Latn-RS" dirty="0"/>
              <a:t>Evropi</a:t>
            </a:r>
          </a:p>
          <a:p>
            <a:pPr lvl="1"/>
            <a:r>
              <a:rPr lang="sr-Latn-RS" dirty="0"/>
              <a:t>Plate smanjene 25%, redukovan broj zaposlenih, PDV povećan sa 19% na 24%</a:t>
            </a:r>
          </a:p>
          <a:p>
            <a:pPr lvl="1"/>
            <a:r>
              <a:rPr lang="sr-Latn-RS" dirty="0"/>
              <a:t>Deficit od 9,1% 2009. godine smanjen na 2,1% 2013. i eliminisan 2015. godine</a:t>
            </a:r>
          </a:p>
          <a:p>
            <a:r>
              <a:rPr lang="sr-Latn-RS" dirty="0"/>
              <a:t>Nakon velikog uspeha dolazi do „fiskalnog opuštanja“</a:t>
            </a:r>
          </a:p>
          <a:p>
            <a:pPr lvl="1"/>
            <a:r>
              <a:rPr lang="sr-Latn-RS" dirty="0"/>
              <a:t>PDV stopa smanjena na 19% 2017. godine, serija visokih povećanja plata i penzija</a:t>
            </a:r>
          </a:p>
          <a:p>
            <a:pPr lvl="1"/>
            <a:r>
              <a:rPr lang="sr-Latn-RS" dirty="0"/>
              <a:t>Deficit od 4,3% BDP u 2019. godini dodatno se produbljuje Kovid krizom</a:t>
            </a:r>
          </a:p>
          <a:p>
            <a:r>
              <a:rPr lang="sr-Latn-RS" dirty="0"/>
              <a:t>Sa 8,6% deficita u 2024. godini Rumunija je negativni evropski rekorder</a:t>
            </a:r>
          </a:p>
          <a:p>
            <a:pPr lvl="1"/>
            <a:r>
              <a:rPr lang="sr-Latn-RS" dirty="0"/>
              <a:t>Rizik od gubitka investicionog rejtina</a:t>
            </a:r>
          </a:p>
          <a:p>
            <a:pPr lvl="1"/>
            <a:r>
              <a:rPr lang="sr-Latn-RS" dirty="0"/>
              <a:t>Penzije i plate zamrznute početkom 2025. godine, ali to neće biti dovoljno</a:t>
            </a:r>
          </a:p>
          <a:p>
            <a:pPr lvl="1"/>
            <a:r>
              <a:rPr lang="sr-Latn-RS" dirty="0"/>
              <a:t>Biće potrebne odlučnije mere – povećanje PDVa, ukidanje 2. penzijskog stuba?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7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A7AF4-6E64-4773-A5A6-FC9BAE502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/>
          <a:lstStyle/>
          <a:p>
            <a:pPr algn="ctr"/>
            <a:r>
              <a:rPr lang="sr-Latn-RS" dirty="0"/>
              <a:t>Crna Gora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E4EB-B58E-41FB-8A77-D708A38B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562100"/>
            <a:ext cx="11582400" cy="4614863"/>
          </a:xfrm>
        </p:spPr>
        <p:txBody>
          <a:bodyPr>
            <a:normAutofit/>
          </a:bodyPr>
          <a:lstStyle/>
          <a:p>
            <a:r>
              <a:rPr lang="sr-Latn-RS" dirty="0"/>
              <a:t>PDV prihodi stabilizator crnogorskog budžeta u prethodnj deceniji</a:t>
            </a:r>
          </a:p>
          <a:p>
            <a:pPr lvl="1"/>
            <a:r>
              <a:rPr lang="sr-Latn-RS" dirty="0"/>
              <a:t>PDV stopa povećana sa 17% na 19% 2013. godine i zatim na 21% 2017. godine</a:t>
            </a:r>
          </a:p>
          <a:p>
            <a:r>
              <a:rPr lang="sr-Latn-RS" dirty="0"/>
              <a:t>Program ES1 2022. godine ukida doprinose za zdravstvo (10.8%)</a:t>
            </a:r>
          </a:p>
          <a:p>
            <a:pPr lvl="1"/>
            <a:r>
              <a:rPr lang="sr-Latn-RS" dirty="0"/>
              <a:t>Velika emigracija ruskog i ukrajinskog stanovništva povećala PDV prihode i sprečila eskalaciju budžetskog deficita</a:t>
            </a:r>
          </a:p>
          <a:p>
            <a:r>
              <a:rPr lang="sr-Latn-RS" sz="2600" dirty="0"/>
              <a:t>Program ES2 krajem 2024. godine ukida polovinu penzijskih doprinosa (10.5%), povećava minimalnu penziju sa 300 na 450€ i minimalnu platu sa 450 na 600/800€</a:t>
            </a:r>
          </a:p>
          <a:p>
            <a:pPr lvl="1"/>
            <a:r>
              <a:rPr lang="sr-Latn-RS" dirty="0"/>
              <a:t>Budžetski deficit će se otgrnuti kontroli (~5% BDP)</a:t>
            </a:r>
          </a:p>
          <a:p>
            <a:pPr lvl="1"/>
            <a:r>
              <a:rPr lang="sr-Latn-RS" dirty="0"/>
              <a:t>Urušena stoletna struktura penzijskog sistema </a:t>
            </a:r>
          </a:p>
          <a:p>
            <a:pPr lvl="1"/>
            <a:r>
              <a:rPr lang="sr-Latn-RS" dirty="0"/>
              <a:t>Negativni efekti na konkuretnost privrede</a:t>
            </a:r>
          </a:p>
          <a:p>
            <a:pPr lvl="1"/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69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A7AF4-6E64-4773-A5A6-FC9BAE502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/>
          <a:lstStyle/>
          <a:p>
            <a:pPr algn="ctr"/>
            <a:r>
              <a:rPr lang="sr-Latn-RS" dirty="0"/>
              <a:t>Srbija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E4EB-B58E-41FB-8A77-D708A38B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1562100"/>
            <a:ext cx="11544300" cy="4614863"/>
          </a:xfrm>
        </p:spPr>
        <p:txBody>
          <a:bodyPr>
            <a:normAutofit/>
          </a:bodyPr>
          <a:lstStyle/>
          <a:p>
            <a:r>
              <a:rPr lang="sr-Latn-RS" dirty="0"/>
              <a:t>Uspešnom konsolidacijom 2015-2017. eliminisan veliki budžetski deficit </a:t>
            </a:r>
          </a:p>
          <a:p>
            <a:pPr lvl="1"/>
            <a:r>
              <a:rPr lang="sr-Latn-RS" dirty="0"/>
              <a:t>Stvoren prostor za rekordno visoke javne investicije ~7% BDP</a:t>
            </a:r>
          </a:p>
          <a:p>
            <a:pPr lvl="1"/>
            <a:r>
              <a:rPr lang="sr-Latn-RS" dirty="0"/>
              <a:t>Budžet ostao stabilan uprkos (nepotrebno) izdašnim Kovid merama</a:t>
            </a:r>
          </a:p>
          <a:p>
            <a:pPr lvl="1"/>
            <a:r>
              <a:rPr lang="sr-Latn-RS" dirty="0"/>
              <a:t>Dobijen investicioni kreditni rejting</a:t>
            </a:r>
          </a:p>
          <a:p>
            <a:r>
              <a:rPr lang="sr-Latn-RS" dirty="0"/>
              <a:t>Odsustvo sistemskog pristupa vođenju politika sve više uzima danak</a:t>
            </a:r>
          </a:p>
          <a:p>
            <a:pPr lvl="1"/>
            <a:r>
              <a:rPr lang="sr-Latn-RS" dirty="0"/>
              <a:t>Upitna svrsishodnost javnih investicija koje se rade bez studija opravdanosti i tendera</a:t>
            </a:r>
          </a:p>
          <a:p>
            <a:pPr lvl="1"/>
            <a:r>
              <a:rPr lang="sr-Latn-RS" dirty="0"/>
              <a:t>Urušavanje kvaliteta javnih usluga</a:t>
            </a:r>
          </a:p>
          <a:p>
            <a:pPr lvl="1"/>
            <a:r>
              <a:rPr lang="sr-Latn-RS" dirty="0"/>
              <a:t>Fiskalna politika ne pomaže smanjenju socijalnih razlika</a:t>
            </a:r>
          </a:p>
          <a:p>
            <a:pPr lvl="1"/>
            <a:r>
              <a:rPr lang="sr-Latn-RS" dirty="0"/>
              <a:t>Aktuelni model privrednog rasta se iscrpljuje, ili je već iscrpljen</a:t>
            </a:r>
          </a:p>
          <a:p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lvl="1"/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5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A7AF4-6E64-4773-A5A6-FC9BAE502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7874"/>
          </a:xfrm>
        </p:spPr>
        <p:txBody>
          <a:bodyPr/>
          <a:lstStyle/>
          <a:p>
            <a:pPr algn="ctr"/>
            <a:r>
              <a:rPr lang="sr-Latn-RS" dirty="0"/>
              <a:t>Zaključna razmatranja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E4EB-B58E-41FB-8A77-D708A38B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1419225"/>
            <a:ext cx="11544300" cy="5276850"/>
          </a:xfrm>
        </p:spPr>
        <p:txBody>
          <a:bodyPr>
            <a:normAutofit/>
          </a:bodyPr>
          <a:lstStyle/>
          <a:p>
            <a:r>
              <a:rPr lang="sr-Latn-RS" dirty="0"/>
              <a:t>Račun populističkih mera programa ES2 dolazi na naplatu u Crnoj Gori</a:t>
            </a:r>
          </a:p>
          <a:p>
            <a:pPr lvl="1"/>
            <a:r>
              <a:rPr lang="sr-Latn-RS" dirty="0"/>
              <a:t>Fiskalna konsolidacija će biti neminovna</a:t>
            </a:r>
          </a:p>
          <a:p>
            <a:r>
              <a:rPr lang="sr-Latn-RS" dirty="0"/>
              <a:t>Nova, odlučna epizoda fiskalne konsolidacije neophodna je i Rumuniji</a:t>
            </a:r>
          </a:p>
          <a:p>
            <a:r>
              <a:rPr lang="sr-Latn-RS" dirty="0"/>
              <a:t>Srbija (još uvek) uspešno održava fiskalnu stabilnost</a:t>
            </a:r>
          </a:p>
          <a:p>
            <a:pPr lvl="1"/>
            <a:r>
              <a:rPr lang="sr-Latn-RS" dirty="0"/>
              <a:t>Ali budžetska stabilnost nije cilj sam po sebi, već životni standard i uređeno društvo</a:t>
            </a:r>
          </a:p>
          <a:p>
            <a:pPr marL="457200" lvl="1" indent="0">
              <a:buNone/>
            </a:pP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lvl="1"/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2D7302D-886A-4C8C-A8D4-46DB1D544F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725069"/>
              </p:ext>
            </p:extLst>
          </p:nvPr>
        </p:nvGraphicFramePr>
        <p:xfrm>
          <a:off x="2914649" y="3749673"/>
          <a:ext cx="5972175" cy="2851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98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3309</TotalTime>
  <Words>476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Savremeni trendovi u fiskalnoj politici u regionu  - Srbija vs Crna Gora vs Rumunija -</vt:lpstr>
      <vt:lpstr>Makrofiskalne prilike, 2024. godina</vt:lpstr>
      <vt:lpstr>Fiskalna politika u prethodnim godinama</vt:lpstr>
      <vt:lpstr>Rumunija</vt:lpstr>
      <vt:lpstr>Crna Gora</vt:lpstr>
      <vt:lpstr>Srbija </vt:lpstr>
      <vt:lpstr>Zaključna razmatranja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Međunarodne ekonomske perspektive - sa osvrtom na Srbiju i IT industriju -</dc:title>
  <dc:creator>nikola.alti nikola.alti</dc:creator>
  <cp:lastModifiedBy>Marija Jovovic Koprivica</cp:lastModifiedBy>
  <cp:revision>66</cp:revision>
  <dcterms:created xsi:type="dcterms:W3CDTF">2023-11-01T16:23:42Z</dcterms:created>
  <dcterms:modified xsi:type="dcterms:W3CDTF">2025-06-05T10:56:18Z</dcterms:modified>
</cp:coreProperties>
</file>